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1"/>
  </p:notesMasterIdLst>
  <p:sldIdLst>
    <p:sldId id="256" r:id="rId2"/>
    <p:sldId id="257" r:id="rId3"/>
    <p:sldId id="262" r:id="rId4"/>
    <p:sldId id="259" r:id="rId5"/>
    <p:sldId id="261" r:id="rId6"/>
    <p:sldId id="264" r:id="rId7"/>
    <p:sldId id="265" r:id="rId8"/>
    <p:sldId id="263" r:id="rId9"/>
    <p:sldId id="280" r:id="rId10"/>
    <p:sldId id="281" r:id="rId11"/>
    <p:sldId id="279" r:id="rId12"/>
    <p:sldId id="266" r:id="rId13"/>
    <p:sldId id="282" r:id="rId14"/>
    <p:sldId id="272" r:id="rId15"/>
    <p:sldId id="271" r:id="rId16"/>
    <p:sldId id="284" r:id="rId17"/>
    <p:sldId id="285" r:id="rId18"/>
    <p:sldId id="286" r:id="rId19"/>
    <p:sldId id="287" r:id="rId20"/>
    <p:sldId id="289" r:id="rId21"/>
    <p:sldId id="288" r:id="rId22"/>
    <p:sldId id="276" r:id="rId23"/>
    <p:sldId id="294" r:id="rId24"/>
    <p:sldId id="277" r:id="rId25"/>
    <p:sldId id="291" r:id="rId26"/>
    <p:sldId id="290" r:id="rId27"/>
    <p:sldId id="292" r:id="rId28"/>
    <p:sldId id="278" r:id="rId29"/>
    <p:sldId id="267" r:id="rId30"/>
  </p:sldIdLst>
  <p:sldSz cx="12192000" cy="68580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33" autoAdjust="0"/>
  </p:normalViewPr>
  <p:slideViewPr>
    <p:cSldViewPr snapToGrid="0">
      <p:cViewPr varScale="1">
        <p:scale>
          <a:sx n="80" d="100"/>
          <a:sy n="80" d="100"/>
        </p:scale>
        <p:origin x="132" y="51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Sheet3!$A$3:$A$13</c:f>
              <c:strCache>
                <c:ptCount val="11"/>
                <c:pt idx="0">
                  <c:v>FA2007</c:v>
                </c:pt>
                <c:pt idx="1">
                  <c:v>FA2008</c:v>
                </c:pt>
                <c:pt idx="2">
                  <c:v>FA2009</c:v>
                </c:pt>
                <c:pt idx="3">
                  <c:v>FA2010</c:v>
                </c:pt>
                <c:pt idx="4">
                  <c:v>FA2011</c:v>
                </c:pt>
                <c:pt idx="5">
                  <c:v>FA2012</c:v>
                </c:pt>
                <c:pt idx="6">
                  <c:v>FA2013</c:v>
                </c:pt>
                <c:pt idx="7">
                  <c:v>FA2014</c:v>
                </c:pt>
                <c:pt idx="8">
                  <c:v>FA2015</c:v>
                </c:pt>
                <c:pt idx="9">
                  <c:v>FA2016</c:v>
                </c:pt>
                <c:pt idx="10">
                  <c:v>FA2017</c:v>
                </c:pt>
              </c:strCache>
            </c:strRef>
          </c:cat>
          <c:val>
            <c:numRef>
              <c:f>Sheet3!$B$3:$B$13</c:f>
              <c:numCache>
                <c:formatCode>#,##0</c:formatCode>
                <c:ptCount val="11"/>
                <c:pt idx="0">
                  <c:v>162460</c:v>
                </c:pt>
                <c:pt idx="1">
                  <c:v>167348</c:v>
                </c:pt>
                <c:pt idx="2">
                  <c:v>190546</c:v>
                </c:pt>
                <c:pt idx="3">
                  <c:v>198460</c:v>
                </c:pt>
                <c:pt idx="4">
                  <c:v>191188</c:v>
                </c:pt>
                <c:pt idx="5">
                  <c:v>176863</c:v>
                </c:pt>
                <c:pt idx="6">
                  <c:v>165949</c:v>
                </c:pt>
                <c:pt idx="7">
                  <c:v>156534</c:v>
                </c:pt>
                <c:pt idx="8">
                  <c:v>142715</c:v>
                </c:pt>
                <c:pt idx="9">
                  <c:v>136662</c:v>
                </c:pt>
                <c:pt idx="10">
                  <c:v>131172</c:v>
                </c:pt>
              </c:numCache>
            </c:numRef>
          </c:val>
          <c:extLst>
            <c:ext xmlns:c16="http://schemas.microsoft.com/office/drawing/2014/chart" uri="{C3380CC4-5D6E-409C-BE32-E72D297353CC}">
              <c16:uniqueId val="{00000000-4D94-4268-AF4A-73EB326230DF}"/>
            </c:ext>
          </c:extLst>
        </c:ser>
        <c:dLbls>
          <c:showLegendKey val="0"/>
          <c:showVal val="0"/>
          <c:showCatName val="0"/>
          <c:showSerName val="0"/>
          <c:showPercent val="0"/>
          <c:showBubbleSize val="0"/>
        </c:dLbls>
        <c:gapWidth val="219"/>
        <c:overlap val="-27"/>
        <c:axId val="525488440"/>
        <c:axId val="525491064"/>
      </c:barChart>
      <c:catAx>
        <c:axId val="525488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5491064"/>
        <c:crosses val="autoZero"/>
        <c:auto val="1"/>
        <c:lblAlgn val="ctr"/>
        <c:lblOffset val="100"/>
        <c:noMultiLvlLbl val="0"/>
      </c:catAx>
      <c:valAx>
        <c:axId val="5254910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5488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Sheet1!$A$14:$A$17</c:f>
              <c:strCache>
                <c:ptCount val="4"/>
                <c:pt idx="0">
                  <c:v>High</c:v>
                </c:pt>
                <c:pt idx="1">
                  <c:v>Medium</c:v>
                </c:pt>
                <c:pt idx="2">
                  <c:v>Low</c:v>
                </c:pt>
                <c:pt idx="3">
                  <c:v>No Priority</c:v>
                </c:pt>
              </c:strCache>
            </c:strRef>
          </c:cat>
          <c:val>
            <c:numRef>
              <c:f>Sheet1!$B$14:$B$17</c:f>
              <c:numCache>
                <c:formatCode>0%</c:formatCode>
                <c:ptCount val="4"/>
                <c:pt idx="0">
                  <c:v>0.14000000000000001</c:v>
                </c:pt>
                <c:pt idx="1">
                  <c:v>0.23</c:v>
                </c:pt>
                <c:pt idx="2">
                  <c:v>0.32</c:v>
                </c:pt>
                <c:pt idx="3">
                  <c:v>0.32</c:v>
                </c:pt>
              </c:numCache>
            </c:numRef>
          </c:val>
          <c:extLst>
            <c:ext xmlns:c16="http://schemas.microsoft.com/office/drawing/2014/chart" uri="{C3380CC4-5D6E-409C-BE32-E72D297353CC}">
              <c16:uniqueId val="{00000000-84D7-4051-91AE-A507B94AB1BF}"/>
            </c:ext>
          </c:extLst>
        </c:ser>
        <c:dLbls>
          <c:showLegendKey val="0"/>
          <c:showVal val="0"/>
          <c:showCatName val="0"/>
          <c:showSerName val="0"/>
          <c:showPercent val="0"/>
          <c:showBubbleSize val="0"/>
        </c:dLbls>
        <c:gapWidth val="219"/>
        <c:overlap val="-27"/>
        <c:axId val="603185704"/>
        <c:axId val="603181112"/>
      </c:barChart>
      <c:catAx>
        <c:axId val="603185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03181112"/>
        <c:crosses val="autoZero"/>
        <c:auto val="1"/>
        <c:lblAlgn val="ctr"/>
        <c:lblOffset val="100"/>
        <c:noMultiLvlLbl val="0"/>
      </c:catAx>
      <c:valAx>
        <c:axId val="60318111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3185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Sheet1!$A$2:$A$10</c:f>
              <c:strCache>
                <c:ptCount val="9"/>
                <c:pt idx="0">
                  <c:v>Two</c:v>
                </c:pt>
                <c:pt idx="1">
                  <c:v>One</c:v>
                </c:pt>
                <c:pt idx="2">
                  <c:v>Seven</c:v>
                </c:pt>
                <c:pt idx="3">
                  <c:v>Eight</c:v>
                </c:pt>
                <c:pt idx="4">
                  <c:v>Four</c:v>
                </c:pt>
                <c:pt idx="5">
                  <c:v>Twenty-one</c:v>
                </c:pt>
                <c:pt idx="6">
                  <c:v>Twenty-three</c:v>
                </c:pt>
                <c:pt idx="7">
                  <c:v>Nine</c:v>
                </c:pt>
                <c:pt idx="8">
                  <c:v>Fourteen</c:v>
                </c:pt>
              </c:strCache>
            </c:strRef>
          </c:cat>
          <c:val>
            <c:numRef>
              <c:f>Sheet1!$B$2:$B$10</c:f>
              <c:numCache>
                <c:formatCode>General</c:formatCode>
                <c:ptCount val="9"/>
                <c:pt idx="0">
                  <c:v>286</c:v>
                </c:pt>
                <c:pt idx="1">
                  <c:v>272</c:v>
                </c:pt>
                <c:pt idx="2">
                  <c:v>154</c:v>
                </c:pt>
                <c:pt idx="3">
                  <c:v>152</c:v>
                </c:pt>
                <c:pt idx="4">
                  <c:v>148</c:v>
                </c:pt>
                <c:pt idx="5">
                  <c:v>131</c:v>
                </c:pt>
                <c:pt idx="6">
                  <c:v>121</c:v>
                </c:pt>
                <c:pt idx="7">
                  <c:v>119</c:v>
                </c:pt>
                <c:pt idx="8">
                  <c:v>97</c:v>
                </c:pt>
              </c:numCache>
            </c:numRef>
          </c:val>
          <c:extLst>
            <c:ext xmlns:c16="http://schemas.microsoft.com/office/drawing/2014/chart" uri="{C3380CC4-5D6E-409C-BE32-E72D297353CC}">
              <c16:uniqueId val="{00000000-F05C-4755-B720-3F80A8C15554}"/>
            </c:ext>
          </c:extLst>
        </c:ser>
        <c:dLbls>
          <c:showLegendKey val="0"/>
          <c:showVal val="0"/>
          <c:showCatName val="0"/>
          <c:showSerName val="0"/>
          <c:showPercent val="0"/>
          <c:showBubbleSize val="0"/>
        </c:dLbls>
        <c:gapWidth val="219"/>
        <c:overlap val="-27"/>
        <c:axId val="603127976"/>
        <c:axId val="603128960"/>
      </c:barChart>
      <c:catAx>
        <c:axId val="603127976"/>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dirty="0"/>
                  <a:t>FTE</a:t>
                </a:r>
                <a:r>
                  <a:rPr lang="en-US" sz="1600" baseline="0" dirty="0"/>
                  <a:t> Rank</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603128960"/>
        <c:crosses val="autoZero"/>
        <c:auto val="1"/>
        <c:lblAlgn val="ctr"/>
        <c:lblOffset val="100"/>
        <c:noMultiLvlLbl val="0"/>
      </c:catAx>
      <c:valAx>
        <c:axId val="6031289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dirty="0"/>
                  <a:t>Programs</a:t>
                </a:r>
                <a:r>
                  <a:rPr lang="en-US" sz="1200" baseline="0" dirty="0"/>
                  <a:t> Offered</a:t>
                </a:r>
                <a:endParaRPr lang="en-US" sz="1200" dirty="0"/>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3127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'[Request Form for EMSI Data (Responses).xlsx]Sheet1'!$B$2</c:f>
              <c:strCache>
                <c:ptCount val="1"/>
                <c:pt idx="0">
                  <c:v>2013</c:v>
                </c:pt>
              </c:strCache>
            </c:strRef>
          </c:tx>
          <c:spPr>
            <a:solidFill>
              <a:schemeClr val="accent1"/>
            </a:solidFill>
            <a:ln>
              <a:noFill/>
            </a:ln>
            <a:effectLst/>
          </c:spPr>
          <c:invertIfNegative val="0"/>
          <c:cat>
            <c:strRef>
              <c:f>'[Request Form for EMSI Data (Responses).xlsx]Sheet1'!$A$3:$A$6</c:f>
              <c:strCache>
                <c:ptCount val="4"/>
                <c:pt idx="0">
                  <c:v>High</c:v>
                </c:pt>
                <c:pt idx="1">
                  <c:v>Medium</c:v>
                </c:pt>
                <c:pt idx="2">
                  <c:v>Low</c:v>
                </c:pt>
                <c:pt idx="3">
                  <c:v>None</c:v>
                </c:pt>
              </c:strCache>
            </c:strRef>
          </c:cat>
          <c:val>
            <c:numRef>
              <c:f>'[Request Form for EMSI Data (Responses).xlsx]Sheet1'!$B$3:$B$6</c:f>
              <c:numCache>
                <c:formatCode>0%</c:formatCode>
                <c:ptCount val="4"/>
                <c:pt idx="0">
                  <c:v>0.14000000000000001</c:v>
                </c:pt>
                <c:pt idx="1">
                  <c:v>0.23</c:v>
                </c:pt>
                <c:pt idx="2">
                  <c:v>0.32</c:v>
                </c:pt>
                <c:pt idx="3">
                  <c:v>0.32</c:v>
                </c:pt>
              </c:numCache>
            </c:numRef>
          </c:val>
          <c:extLst>
            <c:ext xmlns:c16="http://schemas.microsoft.com/office/drawing/2014/chart" uri="{C3380CC4-5D6E-409C-BE32-E72D297353CC}">
              <c16:uniqueId val="{00000000-606C-4D43-9626-818C0CBADD28}"/>
            </c:ext>
          </c:extLst>
        </c:ser>
        <c:ser>
          <c:idx val="1"/>
          <c:order val="1"/>
          <c:tx>
            <c:strRef>
              <c:f>'[Request Form for EMSI Data (Responses).xlsx]Sheet1'!$C$2</c:f>
              <c:strCache>
                <c:ptCount val="1"/>
                <c:pt idx="0">
                  <c:v>2017</c:v>
                </c:pt>
              </c:strCache>
            </c:strRef>
          </c:tx>
          <c:spPr>
            <a:solidFill>
              <a:schemeClr val="accent2"/>
            </a:solidFill>
            <a:ln>
              <a:noFill/>
            </a:ln>
            <a:effectLst/>
          </c:spPr>
          <c:invertIfNegative val="0"/>
          <c:cat>
            <c:strRef>
              <c:f>'[Request Form for EMSI Data (Responses).xlsx]Sheet1'!$A$3:$A$6</c:f>
              <c:strCache>
                <c:ptCount val="4"/>
                <c:pt idx="0">
                  <c:v>High</c:v>
                </c:pt>
                <c:pt idx="1">
                  <c:v>Medium</c:v>
                </c:pt>
                <c:pt idx="2">
                  <c:v>Low</c:v>
                </c:pt>
                <c:pt idx="3">
                  <c:v>None</c:v>
                </c:pt>
              </c:strCache>
            </c:strRef>
          </c:cat>
          <c:val>
            <c:numRef>
              <c:f>'[Request Form for EMSI Data (Responses).xlsx]Sheet1'!$C$3:$C$6</c:f>
              <c:numCache>
                <c:formatCode>0%</c:formatCode>
                <c:ptCount val="4"/>
                <c:pt idx="0">
                  <c:v>0.16</c:v>
                </c:pt>
                <c:pt idx="1">
                  <c:v>0.32</c:v>
                </c:pt>
                <c:pt idx="2">
                  <c:v>0.21</c:v>
                </c:pt>
                <c:pt idx="3">
                  <c:v>0.36</c:v>
                </c:pt>
              </c:numCache>
            </c:numRef>
          </c:val>
          <c:extLst>
            <c:ext xmlns:c16="http://schemas.microsoft.com/office/drawing/2014/chart" uri="{C3380CC4-5D6E-409C-BE32-E72D297353CC}">
              <c16:uniqueId val="{00000001-606C-4D43-9626-818C0CBADD28}"/>
            </c:ext>
          </c:extLst>
        </c:ser>
        <c:dLbls>
          <c:showLegendKey val="0"/>
          <c:showVal val="0"/>
          <c:showCatName val="0"/>
          <c:showSerName val="0"/>
          <c:showPercent val="0"/>
          <c:showBubbleSize val="0"/>
        </c:dLbls>
        <c:gapWidth val="219"/>
        <c:overlap val="-27"/>
        <c:axId val="511802064"/>
        <c:axId val="511796160"/>
      </c:barChart>
      <c:catAx>
        <c:axId val="51180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511796160"/>
        <c:crosses val="autoZero"/>
        <c:auto val="1"/>
        <c:lblAlgn val="ctr"/>
        <c:lblOffset val="100"/>
        <c:noMultiLvlLbl val="0"/>
      </c:catAx>
      <c:valAx>
        <c:axId val="5117961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1802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6BBF1D59-1490-46A7-85E4-371D3462AE8A}" type="datetimeFigureOut">
              <a:rPr lang="en-US" smtClean="0"/>
              <a:t>9/2/2018</a:t>
            </a:fld>
            <a:endParaRPr lang="en-US"/>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9779"/>
          </a:xfrm>
          <a:prstGeom prst="rect">
            <a:avLst/>
          </a:prstGeom>
        </p:spPr>
        <p:txBody>
          <a:bodyPr vert="horz" lIns="93936" tIns="46968" rIns="93936" bIns="46968" rtlCol="0" anchor="b"/>
          <a:lstStyle>
            <a:lvl1pPr algn="r">
              <a:defRPr sz="1200"/>
            </a:lvl1pPr>
          </a:lstStyle>
          <a:p>
            <a:fld id="{EE13253B-1D86-4D3A-A294-2CB594607DA3}" type="slidenum">
              <a:rPr lang="en-US" smtClean="0"/>
              <a:t>‹#›</a:t>
            </a:fld>
            <a:endParaRPr lang="en-US"/>
          </a:p>
        </p:txBody>
      </p:sp>
    </p:spTree>
    <p:extLst>
      <p:ext uri="{BB962C8B-B14F-4D97-AF65-F5344CB8AC3E}">
        <p14:creationId xmlns:p14="http://schemas.microsoft.com/office/powerpoint/2010/main" val="1080861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Went from 5% performance funding in FY 2013</a:t>
            </a:r>
            <a:r>
              <a:rPr lang="en-US" baseline="0" dirty="0"/>
              <a:t> with guaranteed stop loss to 100% in FY 2015 with no stop loss. This is very important to set the context because:</a:t>
            </a:r>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4</a:t>
            </a:fld>
            <a:endParaRPr lang="en-US"/>
          </a:p>
        </p:txBody>
      </p:sp>
    </p:spTree>
    <p:extLst>
      <p:ext uri="{BB962C8B-B14F-4D97-AF65-F5344CB8AC3E}">
        <p14:creationId xmlns:p14="http://schemas.microsoft.com/office/powerpoint/2010/main" val="3370550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131" indent="-176131">
              <a:buFont typeface="Arial" panose="020B0604020202020204" pitchFamily="34" charset="0"/>
              <a:buChar char="•"/>
            </a:pPr>
            <a:r>
              <a:rPr lang="en-US" dirty="0"/>
              <a:t>One of reasons trainings work is that state is small enough the you can get anywhere in 2-3 hours. Did trainings as part of OACC, and then partnered with Ohio IR Association for labor-market themed spring training. EMSI led twice – once at NC State and once at Columbus State. Not EMSI commercials – trainings on LMI basics that synced with EMSI. Continually providing opportunities.</a:t>
            </a:r>
          </a:p>
          <a:p>
            <a:endParaRPr lang="en-US" dirty="0"/>
          </a:p>
          <a:p>
            <a:pPr marL="176131" indent="-176131">
              <a:buFont typeface="Arial" panose="020B0604020202020204" pitchFamily="34" charset="0"/>
              <a:buChar char="•"/>
            </a:pPr>
            <a:r>
              <a:rPr lang="en-US" dirty="0"/>
              <a:t>Explain SSLI – teams of 8-12 from every college working through Guided Pathways. Understanding of labor market undergirds so much of the Guided Pathways movement and we pushed it hard. Had Jim Simpson, thought leader in working on EMSI reports. Wanted demand vs. degree output reports based on college service regions, filtered by highest demand occupations. Not just the IR people hearing the message, but cross-section of faculty and staff. Important to spread message across different constituencies especially when have IR turnover.</a:t>
            </a:r>
          </a:p>
        </p:txBody>
      </p:sp>
      <p:sp>
        <p:nvSpPr>
          <p:cNvPr id="4" name="Slide Number Placeholder 3"/>
          <p:cNvSpPr>
            <a:spLocks noGrp="1"/>
          </p:cNvSpPr>
          <p:nvPr>
            <p:ph type="sldNum" sz="quarter" idx="10"/>
          </p:nvPr>
        </p:nvSpPr>
        <p:spPr/>
        <p:txBody>
          <a:bodyPr/>
          <a:lstStyle/>
          <a:p>
            <a:fld id="{EE13253B-1D86-4D3A-A294-2CB594607DA3}" type="slidenum">
              <a:rPr lang="en-US" smtClean="0"/>
              <a:t>13</a:t>
            </a:fld>
            <a:endParaRPr lang="en-US"/>
          </a:p>
        </p:txBody>
      </p:sp>
    </p:spTree>
    <p:extLst>
      <p:ext uri="{BB962C8B-B14F-4D97-AF65-F5344CB8AC3E}">
        <p14:creationId xmlns:p14="http://schemas.microsoft.com/office/powerpoint/2010/main" val="2957615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 SSLI training handout from Lorain County Community College. Put labor market data front and center with program page, just not single Career Coach link. If multiple jobs, hyperlink those pages or even create APIs. They do two step with RNL CSI (non-cognitive risk assessment) to identify really undecided students, and then prioritize talking to those students about local labor market.</a:t>
            </a:r>
          </a:p>
          <a:p>
            <a:endParaRPr lang="en-US" dirty="0"/>
          </a:p>
          <a:p>
            <a:r>
              <a:rPr lang="en-US" dirty="0"/>
              <a:t>Felt was so important, had RNL come in and do training funded by OACC at NC State where they re-emphasized that up front Career Coaching. </a:t>
            </a:r>
          </a:p>
          <a:p>
            <a:endParaRPr lang="en-US" dirty="0"/>
          </a:p>
          <a:p>
            <a:r>
              <a:rPr lang="en-US" dirty="0"/>
              <a:t>Ending thought: Offer trainings on LMI basics early and often to wide-ranging audiences, including IR. Find unique features of your state, such as the ability to do graduate wage matching.</a:t>
            </a:r>
          </a:p>
          <a:p>
            <a:endParaRPr lang="en-US" dirty="0"/>
          </a:p>
          <a:p>
            <a:r>
              <a:rPr lang="en-US" dirty="0"/>
              <a:t>Offer mix of presenters including local practitioners, national experts (Jim Simpson), vendors (EMSI and Ruffalo Noel Levitz)</a:t>
            </a:r>
          </a:p>
          <a:p>
            <a:endParaRPr lang="en-US" dirty="0"/>
          </a:p>
          <a:p>
            <a:r>
              <a:rPr lang="en-US" dirty="0"/>
              <a:t>Tie LMI training back to the Guided Pathways movement.</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14</a:t>
            </a:fld>
            <a:endParaRPr lang="en-US"/>
          </a:p>
        </p:txBody>
      </p:sp>
    </p:spTree>
    <p:extLst>
      <p:ext uri="{BB962C8B-B14F-4D97-AF65-F5344CB8AC3E}">
        <p14:creationId xmlns:p14="http://schemas.microsoft.com/office/powerpoint/2010/main" val="530549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be regional differences, especially when get into rural regions where applied technology degree which may have slightly different CIP has same value as traditional field – engineering in more urban area. Becoming a much bigger deal because this is crux of so much LMI. Or should we be linking a bachelor-level job to our associate degree.</a:t>
            </a:r>
          </a:p>
          <a:p>
            <a:endParaRPr lang="en-US" dirty="0"/>
          </a:p>
          <a:p>
            <a:r>
              <a:rPr lang="en-US" dirty="0"/>
              <a:t>And the great part of tools like Career Coach is that it forces colleges to think about this.</a:t>
            </a:r>
          </a:p>
        </p:txBody>
      </p:sp>
      <p:sp>
        <p:nvSpPr>
          <p:cNvPr id="4" name="Slide Number Placeholder 3"/>
          <p:cNvSpPr>
            <a:spLocks noGrp="1"/>
          </p:cNvSpPr>
          <p:nvPr>
            <p:ph type="sldNum" sz="quarter" idx="10"/>
          </p:nvPr>
        </p:nvSpPr>
        <p:spPr/>
        <p:txBody>
          <a:bodyPr/>
          <a:lstStyle/>
          <a:p>
            <a:fld id="{EE13253B-1D86-4D3A-A294-2CB594607DA3}" type="slidenum">
              <a:rPr lang="en-US" smtClean="0"/>
              <a:t>15</a:t>
            </a:fld>
            <a:endParaRPr lang="en-US"/>
          </a:p>
        </p:txBody>
      </p:sp>
    </p:spTree>
    <p:extLst>
      <p:ext uri="{BB962C8B-B14F-4D97-AF65-F5344CB8AC3E}">
        <p14:creationId xmlns:p14="http://schemas.microsoft.com/office/powerpoint/2010/main" val="2799687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Need to determine how broad to set the mappings. Everything? Only include if half the colleges mapped? We chose the broad approach</a:t>
            </a:r>
          </a:p>
          <a:p>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17</a:t>
            </a:fld>
            <a:endParaRPr lang="en-US"/>
          </a:p>
        </p:txBody>
      </p:sp>
    </p:spTree>
    <p:extLst>
      <p:ext uri="{BB962C8B-B14F-4D97-AF65-F5344CB8AC3E}">
        <p14:creationId xmlns:p14="http://schemas.microsoft.com/office/powerpoint/2010/main" val="1665282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Take-aways:</a:t>
            </a:r>
          </a:p>
          <a:p>
            <a:endParaRPr lang="en-US" dirty="0"/>
          </a:p>
          <a:p>
            <a:pPr marL="171450" indent="-171450">
              <a:buFont typeface="Arial" panose="020B0604020202020204" pitchFamily="34" charset="0"/>
              <a:buChar char="•"/>
            </a:pPr>
            <a:r>
              <a:rPr lang="en-US" dirty="0"/>
              <a:t>Set up drop-box accounts for each college, provided written instruction and provided live training at semiannual IR gathering.</a:t>
            </a:r>
          </a:p>
          <a:p>
            <a:pPr marL="176131" indent="-176131">
              <a:buFont typeface="Arial" panose="020B0604020202020204" pitchFamily="34" charset="0"/>
              <a:buChar char="•"/>
            </a:pPr>
            <a:endParaRPr lang="en-US" dirty="0"/>
          </a:p>
          <a:p>
            <a:pPr marL="176131" indent="-176131">
              <a:buFont typeface="Arial" panose="020B0604020202020204" pitchFamily="34" charset="0"/>
              <a:buChar char="•"/>
            </a:pPr>
            <a:r>
              <a:rPr lang="en-US" dirty="0"/>
              <a:t>Second bullet is so important because it gave us an opportunity to train them on things like replacement jobs and shift share. Ohio older state most openings driven by attrition. But at the same time need to understand high growth jobs which is why train them on shift share.</a:t>
            </a:r>
          </a:p>
        </p:txBody>
      </p:sp>
      <p:sp>
        <p:nvSpPr>
          <p:cNvPr id="4" name="Slide Number Placeholder 3"/>
          <p:cNvSpPr>
            <a:spLocks noGrp="1"/>
          </p:cNvSpPr>
          <p:nvPr>
            <p:ph type="sldNum" sz="quarter" idx="10"/>
          </p:nvPr>
        </p:nvSpPr>
        <p:spPr/>
        <p:txBody>
          <a:bodyPr/>
          <a:lstStyle/>
          <a:p>
            <a:fld id="{EE13253B-1D86-4D3A-A294-2CB594607DA3}" type="slidenum">
              <a:rPr lang="en-US" smtClean="0"/>
              <a:t>18</a:t>
            </a:fld>
            <a:endParaRPr lang="en-US"/>
          </a:p>
        </p:txBody>
      </p:sp>
    </p:spTree>
    <p:extLst>
      <p:ext uri="{BB962C8B-B14F-4D97-AF65-F5344CB8AC3E}">
        <p14:creationId xmlns:p14="http://schemas.microsoft.com/office/powerpoint/2010/main" val="1271456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Second bullet. Went through this step because had to play political game with administration. Something may have to do. Use tools like EMSI in concert with state preferred tools.</a:t>
            </a:r>
          </a:p>
          <a:p>
            <a:endParaRPr lang="en-US" dirty="0"/>
          </a:p>
          <a:p>
            <a:endParaRPr lang="en-US" dirty="0"/>
          </a:p>
          <a:p>
            <a:pPr marL="171450" indent="-171450">
              <a:buFont typeface="Arial" panose="020B0604020202020204" pitchFamily="34" charset="0"/>
              <a:buChar char="•"/>
            </a:pPr>
            <a:r>
              <a:rPr lang="en-US" dirty="0"/>
              <a:t>Let’s navigate. Result. Had very good legislative session not only in funding, but earned the ability to grant bachelor degrees. Remember this.</a:t>
            </a:r>
          </a:p>
        </p:txBody>
      </p:sp>
      <p:sp>
        <p:nvSpPr>
          <p:cNvPr id="4" name="Slide Number Placeholder 3"/>
          <p:cNvSpPr>
            <a:spLocks noGrp="1"/>
          </p:cNvSpPr>
          <p:nvPr>
            <p:ph type="sldNum" sz="quarter" idx="10"/>
          </p:nvPr>
        </p:nvSpPr>
        <p:spPr/>
        <p:txBody>
          <a:bodyPr/>
          <a:lstStyle/>
          <a:p>
            <a:fld id="{EE13253B-1D86-4D3A-A294-2CB594607DA3}" type="slidenum">
              <a:rPr lang="en-US" smtClean="0"/>
              <a:t>19</a:t>
            </a:fld>
            <a:endParaRPr lang="en-US"/>
          </a:p>
        </p:txBody>
      </p:sp>
    </p:spTree>
    <p:extLst>
      <p:ext uri="{BB962C8B-B14F-4D97-AF65-F5344CB8AC3E}">
        <p14:creationId xmlns:p14="http://schemas.microsoft.com/office/powerpoint/2010/main" val="210827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Have to understand state asked higher </a:t>
            </a:r>
            <a:r>
              <a:rPr lang="en-US" dirty="0" err="1"/>
              <a:t>ed</a:t>
            </a:r>
            <a:r>
              <a:rPr lang="en-US" dirty="0"/>
              <a:t> groups to collaborate. Don’t present us 23 different asks, but give use one unified proposal. Here is what we will likely give you per school but don’t give us a BS job and just expect money. Want to see evidence of it tying back to workforce. </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Think this came out of conversation with OACC </a:t>
            </a:r>
            <a:r>
              <a:rPr lang="en-US" dirty="0" err="1"/>
              <a:t>lobbytist</a:t>
            </a:r>
            <a:r>
              <a:rPr lang="en-US" dirty="0"/>
              <a:t>. Got tool – let’s present unified approach. Very interesting, got CFOs involved and lots of lists going back/forth on email and </a:t>
            </a:r>
            <a:r>
              <a:rPr lang="en-US" dirty="0" err="1"/>
              <a:t>phonecalls</a:t>
            </a:r>
            <a:r>
              <a:rPr lang="en-US" dirty="0"/>
              <a:t> but not too time consuming. </a:t>
            </a:r>
          </a:p>
        </p:txBody>
      </p:sp>
      <p:sp>
        <p:nvSpPr>
          <p:cNvPr id="4" name="Slide Number Placeholder 3"/>
          <p:cNvSpPr>
            <a:spLocks noGrp="1"/>
          </p:cNvSpPr>
          <p:nvPr>
            <p:ph type="sldNum" sz="quarter" idx="10"/>
          </p:nvPr>
        </p:nvSpPr>
        <p:spPr/>
        <p:txBody>
          <a:bodyPr/>
          <a:lstStyle/>
          <a:p>
            <a:fld id="{EE13253B-1D86-4D3A-A294-2CB594607DA3}" type="slidenum">
              <a:rPr lang="en-US" smtClean="0"/>
              <a:t>20</a:t>
            </a:fld>
            <a:endParaRPr lang="en-US"/>
          </a:p>
        </p:txBody>
      </p:sp>
    </p:spTree>
    <p:extLst>
      <p:ext uri="{BB962C8B-B14F-4D97-AF65-F5344CB8AC3E}">
        <p14:creationId xmlns:p14="http://schemas.microsoft.com/office/powerpoint/2010/main" val="589438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least 15 people submitted formal tickets and others reached out through e-mail. Colleges large and small. Mostly IR but some others like provost now president, CFOs, etc.</a:t>
            </a:r>
          </a:p>
          <a:p>
            <a:endParaRPr lang="en-US" dirty="0"/>
          </a:p>
          <a:p>
            <a:r>
              <a:rPr lang="en-US" dirty="0"/>
              <a:t>Wholesale program reviews – Zane, Central Ohio, Terra, NW State. Some have been standard mapping, others prepped mapping in advance and did a ton of pre-work. Went through multiple times and it was their CFO leading the process. And yes, heard oh my comments that may need to cull offerings but can’t arbitrarily do it. </a:t>
            </a:r>
          </a:p>
          <a:p>
            <a:endParaRPr lang="en-US" dirty="0"/>
          </a:p>
          <a:p>
            <a:r>
              <a:rPr lang="en-US" dirty="0"/>
              <a:t>Columbus State – Hospitality and Grove City Campus. Announced $30 million building. Not sure what role but couldn’t hurt.</a:t>
            </a:r>
          </a:p>
          <a:p>
            <a:endParaRPr lang="en-US" dirty="0"/>
          </a:p>
          <a:p>
            <a:r>
              <a:rPr lang="en-US" dirty="0"/>
              <a:t>Northeast Ohio IT Collaborative. Supporting coalition of four NE colleges going after various grant funds from state feds</a:t>
            </a:r>
          </a:p>
          <a:p>
            <a:endParaRPr lang="en-US" dirty="0"/>
          </a:p>
          <a:p>
            <a:r>
              <a:rPr lang="en-US" dirty="0"/>
              <a:t>Power users – Lakeland (invented new forms)</a:t>
            </a:r>
          </a:p>
          <a:p>
            <a:endParaRPr lang="en-US" dirty="0"/>
          </a:p>
          <a:p>
            <a:r>
              <a:rPr lang="en-US" dirty="0"/>
              <a:t>Types of people getting involved (CFOs, Provosts)</a:t>
            </a:r>
          </a:p>
        </p:txBody>
      </p:sp>
      <p:sp>
        <p:nvSpPr>
          <p:cNvPr id="4" name="Slide Number Placeholder 3"/>
          <p:cNvSpPr>
            <a:spLocks noGrp="1"/>
          </p:cNvSpPr>
          <p:nvPr>
            <p:ph type="sldNum" sz="quarter" idx="10"/>
          </p:nvPr>
        </p:nvSpPr>
        <p:spPr/>
        <p:txBody>
          <a:bodyPr/>
          <a:lstStyle/>
          <a:p>
            <a:fld id="{EE13253B-1D86-4D3A-A294-2CB594607DA3}" type="slidenum">
              <a:rPr lang="en-US" smtClean="0"/>
              <a:t>21</a:t>
            </a:fld>
            <a:endParaRPr lang="en-US"/>
          </a:p>
        </p:txBody>
      </p:sp>
    </p:spTree>
    <p:extLst>
      <p:ext uri="{BB962C8B-B14F-4D97-AF65-F5344CB8AC3E}">
        <p14:creationId xmlns:p14="http://schemas.microsoft.com/office/powerpoint/2010/main" val="2619181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sample reports. Lot of it was general, but interested in specific areas like wine. Tried to give them context when ever possible, not just ship reports. </a:t>
            </a:r>
          </a:p>
          <a:p>
            <a:endParaRPr lang="en-US" dirty="0"/>
          </a:p>
          <a:p>
            <a:r>
              <a:rPr lang="en-US" dirty="0"/>
              <a:t>Last year took over as “data coach” through OACC for Lakeland. Going through transition in IR director and trying to help them keep focus there because easily be lost. That is always going to be challenge. That is so important. Get a lot of calls from newbies trying to understand this, background working in library science.  </a:t>
            </a:r>
          </a:p>
        </p:txBody>
      </p:sp>
      <p:sp>
        <p:nvSpPr>
          <p:cNvPr id="4" name="Slide Number Placeholder 3"/>
          <p:cNvSpPr>
            <a:spLocks noGrp="1"/>
          </p:cNvSpPr>
          <p:nvPr>
            <p:ph type="sldNum" sz="quarter" idx="10"/>
          </p:nvPr>
        </p:nvSpPr>
        <p:spPr/>
        <p:txBody>
          <a:bodyPr/>
          <a:lstStyle/>
          <a:p>
            <a:fld id="{EE13253B-1D86-4D3A-A294-2CB594607DA3}" type="slidenum">
              <a:rPr lang="en-US" smtClean="0"/>
              <a:t>22</a:t>
            </a:fld>
            <a:endParaRPr lang="en-US"/>
          </a:p>
        </p:txBody>
      </p:sp>
    </p:spTree>
    <p:extLst>
      <p:ext uri="{BB962C8B-B14F-4D97-AF65-F5344CB8AC3E}">
        <p14:creationId xmlns:p14="http://schemas.microsoft.com/office/powerpoint/2010/main" val="4054929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spin on top 50 reports available in Analyst – top metrics for Lake County, Ohio. We also did views where focused just on jobs with certs and </a:t>
            </a:r>
            <a:r>
              <a:rPr lang="en-US"/>
              <a:t>associate degrees.</a:t>
            </a:r>
          </a:p>
        </p:txBody>
      </p:sp>
      <p:sp>
        <p:nvSpPr>
          <p:cNvPr id="4" name="Slide Number Placeholder 3"/>
          <p:cNvSpPr>
            <a:spLocks noGrp="1"/>
          </p:cNvSpPr>
          <p:nvPr>
            <p:ph type="sldNum" sz="quarter" idx="10"/>
          </p:nvPr>
        </p:nvSpPr>
        <p:spPr/>
        <p:txBody>
          <a:bodyPr/>
          <a:lstStyle/>
          <a:p>
            <a:fld id="{EE13253B-1D86-4D3A-A294-2CB594607DA3}" type="slidenum">
              <a:rPr lang="en-US" smtClean="0"/>
              <a:t>23</a:t>
            </a:fld>
            <a:endParaRPr lang="en-US"/>
          </a:p>
        </p:txBody>
      </p:sp>
    </p:spTree>
    <p:extLst>
      <p:ext uri="{BB962C8B-B14F-4D97-AF65-F5344CB8AC3E}">
        <p14:creationId xmlns:p14="http://schemas.microsoft.com/office/powerpoint/2010/main" val="259278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Been tough. There are some</a:t>
            </a:r>
            <a:r>
              <a:rPr lang="en-US" baseline="0" dirty="0"/>
              <a:t> colleges really </a:t>
            </a:r>
            <a:r>
              <a:rPr lang="en-US" baseline="0" dirty="0" err="1"/>
              <a:t>stuggling</a:t>
            </a:r>
            <a:r>
              <a:rPr lang="en-US" baseline="0" dirty="0"/>
              <a:t>. Its even worse because unlike Tennessee, Ohio is not a system. Don’t have historical strong investment in a central office to do things like build IR capacity, much the less sub-</a:t>
            </a:r>
            <a:r>
              <a:rPr lang="en-US" baseline="0" dirty="0" err="1"/>
              <a:t>speciality</a:t>
            </a:r>
            <a:r>
              <a:rPr lang="en-US" baseline="0" dirty="0"/>
              <a:t> of LMI. Not endorsing a system, pros and cons. But can tell you see would never work in Ohio – too parochial. Its in our culture and goes back hundreds of years, 600 school districts, 1000 townships, story of Gov. Rhodes putting branch campus in Marion.</a:t>
            </a:r>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5</a:t>
            </a:fld>
            <a:endParaRPr lang="en-US"/>
          </a:p>
        </p:txBody>
      </p:sp>
    </p:spTree>
    <p:extLst>
      <p:ext uri="{BB962C8B-B14F-4D97-AF65-F5344CB8AC3E}">
        <p14:creationId xmlns:p14="http://schemas.microsoft.com/office/powerpoint/2010/main" val="3888161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the universities were not happy about this at all, so pressure was really on to make your case. Not only did two smaller colleges lack political clout that big ones did, but chose pretty broad programs that could be more easily challenged. Really had to make a strong argument. </a:t>
            </a:r>
          </a:p>
        </p:txBody>
      </p:sp>
      <p:sp>
        <p:nvSpPr>
          <p:cNvPr id="4" name="Slide Number Placeholder 3"/>
          <p:cNvSpPr>
            <a:spLocks noGrp="1"/>
          </p:cNvSpPr>
          <p:nvPr>
            <p:ph type="sldNum" sz="quarter" idx="10"/>
          </p:nvPr>
        </p:nvSpPr>
        <p:spPr/>
        <p:txBody>
          <a:bodyPr/>
          <a:lstStyle/>
          <a:p>
            <a:fld id="{EE13253B-1D86-4D3A-A294-2CB594607DA3}" type="slidenum">
              <a:rPr lang="en-US" smtClean="0"/>
              <a:t>24</a:t>
            </a:fld>
            <a:endParaRPr lang="en-US"/>
          </a:p>
        </p:txBody>
      </p:sp>
    </p:spTree>
    <p:extLst>
      <p:ext uri="{BB962C8B-B14F-4D97-AF65-F5344CB8AC3E}">
        <p14:creationId xmlns:p14="http://schemas.microsoft.com/office/powerpoint/2010/main" val="3403795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Juxtaposed this with the fact that students had to drive at least hour to nearest mechanical engineering program. Both were deferred as universities objected, including one with historical electro-mechanical distance program on campus. Said could develop partner distance mechanical program.</a:t>
            </a:r>
          </a:p>
          <a:p>
            <a:endParaRPr lang="en-US" dirty="0"/>
          </a:p>
          <a:p>
            <a:r>
              <a:rPr lang="en-US" dirty="0"/>
              <a:t>Went back and were able to show how few distance program in mechanical engineering or MET exist, probably a reason for that. Got a lot of other data too.  Final point, interesting because showed that demand coming from lesser populated counties like Wayne and Crawford.</a:t>
            </a:r>
          </a:p>
          <a:p>
            <a:endParaRPr lang="en-US" dirty="0"/>
          </a:p>
          <a:p>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25</a:t>
            </a:fld>
            <a:endParaRPr lang="en-US"/>
          </a:p>
        </p:txBody>
      </p:sp>
    </p:spTree>
    <p:extLst>
      <p:ext uri="{BB962C8B-B14F-4D97-AF65-F5344CB8AC3E}">
        <p14:creationId xmlns:p14="http://schemas.microsoft.com/office/powerpoint/2010/main" val="268730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of five colleges, and much smaller colleges than other three</a:t>
            </a:r>
          </a:p>
        </p:txBody>
      </p:sp>
      <p:sp>
        <p:nvSpPr>
          <p:cNvPr id="4" name="Slide Number Placeholder 3"/>
          <p:cNvSpPr>
            <a:spLocks noGrp="1"/>
          </p:cNvSpPr>
          <p:nvPr>
            <p:ph type="sldNum" sz="quarter" idx="10"/>
          </p:nvPr>
        </p:nvSpPr>
        <p:spPr/>
        <p:txBody>
          <a:bodyPr/>
          <a:lstStyle/>
          <a:p>
            <a:fld id="{EE13253B-1D86-4D3A-A294-2CB594607DA3}" type="slidenum">
              <a:rPr lang="en-US" smtClean="0"/>
              <a:t>26</a:t>
            </a:fld>
            <a:endParaRPr lang="en-US"/>
          </a:p>
        </p:txBody>
      </p:sp>
    </p:spTree>
    <p:extLst>
      <p:ext uri="{BB962C8B-B14F-4D97-AF65-F5344CB8AC3E}">
        <p14:creationId xmlns:p14="http://schemas.microsoft.com/office/powerpoint/2010/main" val="18057404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Average </a:t>
            </a:r>
            <a:r>
              <a:rPr lang="en-US" dirty="0" err="1"/>
              <a:t>Likerd</a:t>
            </a:r>
            <a:r>
              <a:rPr lang="en-US" dirty="0"/>
              <a:t> was 1.7 in 2013 to 2.3 in 2017. Honestly, hoped would have been higher but turnover has been difficult. Still got requests to better understand LMI and to provide customized LMI reports.</a:t>
            </a:r>
          </a:p>
          <a:p>
            <a:endParaRPr lang="en-US" dirty="0"/>
          </a:p>
          <a:p>
            <a:r>
              <a:rPr lang="en-US" dirty="0"/>
              <a:t>55% said using EMSI compared to 25% in 2013. Do know that based on experience, some colleges like Marion Tech purchased their own, and people are investing.  Even though project officially over, still get calls, met with peer couple months back. She was expert on power pivot and we traded strategies. Lot of interest in graduate wage matching available though state, and talking about doing a little project for each college linked back to Harvard Industry cluster.</a:t>
            </a:r>
          </a:p>
          <a:p>
            <a:endParaRPr lang="en-US" dirty="0"/>
          </a:p>
          <a:p>
            <a:r>
              <a:rPr lang="en-US" dirty="0"/>
              <a:t>Going back to that continual exposure through things like Guided Pathways, LMI no longer being seen as add-on.</a:t>
            </a:r>
          </a:p>
        </p:txBody>
      </p:sp>
      <p:sp>
        <p:nvSpPr>
          <p:cNvPr id="4" name="Slide Number Placeholder 3"/>
          <p:cNvSpPr>
            <a:spLocks noGrp="1"/>
          </p:cNvSpPr>
          <p:nvPr>
            <p:ph type="sldNum" sz="quarter" idx="10"/>
          </p:nvPr>
        </p:nvSpPr>
        <p:spPr/>
        <p:txBody>
          <a:bodyPr/>
          <a:lstStyle/>
          <a:p>
            <a:fld id="{EE13253B-1D86-4D3A-A294-2CB594607DA3}" type="slidenum">
              <a:rPr lang="en-US" smtClean="0"/>
              <a:t>27</a:t>
            </a:fld>
            <a:endParaRPr lang="en-US"/>
          </a:p>
        </p:txBody>
      </p:sp>
    </p:spTree>
    <p:extLst>
      <p:ext uri="{BB962C8B-B14F-4D97-AF65-F5344CB8AC3E}">
        <p14:creationId xmlns:p14="http://schemas.microsoft.com/office/powerpoint/2010/main" val="18645211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Find power user with a little extra time at night.</a:t>
            </a:r>
          </a:p>
          <a:p>
            <a:pPr marL="0" indent="0">
              <a:buNone/>
            </a:pPr>
            <a:endParaRPr lang="en-US" dirty="0"/>
          </a:p>
          <a:p>
            <a:pPr marL="0" indent="0">
              <a:buNone/>
            </a:pPr>
            <a:r>
              <a:rPr lang="en-US" dirty="0"/>
              <a:t>2. Think boldly. No reason can’t cook up new ideas and find ways to get people interested in LMI, including students and potential students. All the more important with Generation Z – they are doing their homework. </a:t>
            </a:r>
          </a:p>
          <a:p>
            <a:pPr marL="0" indent="0">
              <a:buNone/>
            </a:pPr>
            <a:endParaRPr lang="en-US" dirty="0"/>
          </a:p>
          <a:p>
            <a:pPr marL="228600" indent="-228600">
              <a:buAutoNum type="arabicPeriod" startAt="3"/>
            </a:pPr>
            <a:r>
              <a:rPr lang="en-US" dirty="0"/>
              <a:t>While IR should be primary focus (they are the decision support analysts), project like this got everyone excited. Had e-mails from other presidents when saw stuff like the legislative district sheets.</a:t>
            </a:r>
          </a:p>
          <a:p>
            <a:pPr marL="0" indent="0">
              <a:buNone/>
            </a:pPr>
            <a:endParaRPr lang="en-US" dirty="0"/>
          </a:p>
          <a:p>
            <a:pPr marL="0" indent="0">
              <a:buNone/>
            </a:pPr>
            <a:r>
              <a:rPr lang="en-US" dirty="0"/>
              <a:t>4. </a:t>
            </a:r>
          </a:p>
          <a:p>
            <a:pPr marL="0" indent="0">
              <a:buNone/>
            </a:pPr>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28</a:t>
            </a:fld>
            <a:endParaRPr lang="en-US"/>
          </a:p>
        </p:txBody>
      </p:sp>
    </p:spTree>
    <p:extLst>
      <p:ext uri="{BB962C8B-B14F-4D97-AF65-F5344CB8AC3E}">
        <p14:creationId xmlns:p14="http://schemas.microsoft.com/office/powerpoint/2010/main" val="1938430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Show Fall 2007 through Fall 2017. Much worse than pre-recession. Many of us increased budgets during recession and hit with double whammy of converting to semesters in 2012 and end of recession. Main funding source is shredded at time when state is implementing performance funding. Annually ranked on financial health by state with threat of takeover.</a:t>
            </a:r>
          </a:p>
          <a:p>
            <a:endParaRPr lang="en-US" baseline="0" dirty="0"/>
          </a:p>
          <a:p>
            <a:r>
              <a:rPr lang="en-US" baseline="0" dirty="0"/>
              <a:t>Adding programs during the recession because swimming with students and money, including one-time federal money. Everyone adding wind and solar programs. Free for all.</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6</a:t>
            </a:fld>
            <a:endParaRPr lang="en-US"/>
          </a:p>
        </p:txBody>
      </p:sp>
    </p:spTree>
    <p:extLst>
      <p:ext uri="{BB962C8B-B14F-4D97-AF65-F5344CB8AC3E}">
        <p14:creationId xmlns:p14="http://schemas.microsoft.com/office/powerpoint/2010/main" val="2392820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Only gotten worse since then, and not reducing positions, dealing with significant turnover. Counted 5 in 2017 version of decreased staff.</a:t>
            </a:r>
          </a:p>
          <a:p>
            <a:pPr lvl="0"/>
            <a:endParaRPr lang="en-US" dirty="0"/>
          </a:p>
          <a:p>
            <a:pPr lvl="0"/>
            <a:r>
              <a:rPr lang="en-US" dirty="0"/>
              <a:t>Decrease by .05 FTE</a:t>
            </a:r>
          </a:p>
          <a:p>
            <a:pPr lvl="0"/>
            <a:r>
              <a:rPr lang="en-US" dirty="0"/>
              <a:t>Research assistant position will become part time in next year</a:t>
            </a:r>
          </a:p>
          <a:p>
            <a:pPr lvl="0"/>
            <a:r>
              <a:rPr lang="en-US" dirty="0"/>
              <a:t>Both the director and coordinator have been allocated to projects outside of IR, especially the coordinator.</a:t>
            </a:r>
          </a:p>
          <a:p>
            <a:pPr lvl="0"/>
            <a:r>
              <a:rPr lang="en-US" dirty="0"/>
              <a:t>Staff increased by one person.  Our budget was reduced.</a:t>
            </a:r>
          </a:p>
          <a:p>
            <a:pPr lvl="0"/>
            <a:r>
              <a:rPr lang="en-US" dirty="0"/>
              <a:t>Our institution does not have an IR</a:t>
            </a:r>
          </a:p>
          <a:p>
            <a:pPr lvl="0"/>
            <a:r>
              <a:rPr lang="en-US" dirty="0"/>
              <a:t>We lost one full-time research associate due to budget cuts.</a:t>
            </a:r>
          </a:p>
          <a:p>
            <a:pPr lvl="0"/>
            <a:r>
              <a:rPr lang="en-US" dirty="0"/>
              <a:t>Grant work consumes approximately 2 FTE. Grant funding permitted us to add the 2nd research analyst this past year (FT, grant funded)</a:t>
            </a:r>
          </a:p>
          <a:p>
            <a:pPr lvl="0"/>
            <a:r>
              <a:rPr lang="en-US" dirty="0"/>
              <a:t>Research Analyst through the </a:t>
            </a:r>
            <a:r>
              <a:rPr lang="en-US" dirty="0" err="1"/>
              <a:t>CbD</a:t>
            </a:r>
            <a:r>
              <a:rPr lang="en-US" dirty="0"/>
              <a:t> grant, also had a GA for two years (ended in May) through the grant</a:t>
            </a:r>
          </a:p>
          <a:p>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7</a:t>
            </a:fld>
            <a:endParaRPr lang="en-US"/>
          </a:p>
        </p:txBody>
      </p:sp>
    </p:spTree>
    <p:extLst>
      <p:ext uri="{BB962C8B-B14F-4D97-AF65-F5344CB8AC3E}">
        <p14:creationId xmlns:p14="http://schemas.microsoft.com/office/powerpoint/2010/main" val="1228629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Really interesting to see how all 23 came together. Really at table when performance funding was rolled out and was tweaked. Got president’s groups, CAO groups, CFO groups, controller groups, HR and creation of IR group</a:t>
            </a:r>
          </a:p>
        </p:txBody>
      </p:sp>
      <p:sp>
        <p:nvSpPr>
          <p:cNvPr id="4" name="Slide Number Placeholder 3"/>
          <p:cNvSpPr>
            <a:spLocks noGrp="1"/>
          </p:cNvSpPr>
          <p:nvPr>
            <p:ph type="sldNum" sz="quarter" idx="10"/>
          </p:nvPr>
        </p:nvSpPr>
        <p:spPr/>
        <p:txBody>
          <a:bodyPr/>
          <a:lstStyle/>
          <a:p>
            <a:fld id="{EE13253B-1D86-4D3A-A294-2CB594607DA3}" type="slidenum">
              <a:rPr lang="en-US" smtClean="0"/>
              <a:t>8</a:t>
            </a:fld>
            <a:endParaRPr lang="en-US"/>
          </a:p>
        </p:txBody>
      </p:sp>
    </p:spTree>
    <p:extLst>
      <p:ext uri="{BB962C8B-B14F-4D97-AF65-F5344CB8AC3E}">
        <p14:creationId xmlns:p14="http://schemas.microsoft.com/office/powerpoint/2010/main" val="1348794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quarter responded to ever using EMSI, and 60% to ever using state LMI systems. Wasn’t part of their job description. Main function was mandatory reporting, not decision support for management.</a:t>
            </a:r>
          </a:p>
        </p:txBody>
      </p:sp>
      <p:sp>
        <p:nvSpPr>
          <p:cNvPr id="4" name="Slide Number Placeholder 3"/>
          <p:cNvSpPr>
            <a:spLocks noGrp="1"/>
          </p:cNvSpPr>
          <p:nvPr>
            <p:ph type="sldNum" sz="quarter" idx="10"/>
          </p:nvPr>
        </p:nvSpPr>
        <p:spPr/>
        <p:txBody>
          <a:bodyPr/>
          <a:lstStyle/>
          <a:p>
            <a:fld id="{EE13253B-1D86-4D3A-A294-2CB594607DA3}" type="slidenum">
              <a:rPr lang="en-US" smtClean="0"/>
              <a:t>9</a:t>
            </a:fld>
            <a:endParaRPr lang="en-US"/>
          </a:p>
        </p:txBody>
      </p:sp>
    </p:spTree>
    <p:extLst>
      <p:ext uri="{BB962C8B-B14F-4D97-AF65-F5344CB8AC3E}">
        <p14:creationId xmlns:p14="http://schemas.microsoft.com/office/powerpoint/2010/main" val="1036818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state LMI shop tries best to produce reports but based on large metro regions or 5 statewide Jobs Ohio regions.</a:t>
            </a:r>
          </a:p>
          <a:p>
            <a:endParaRPr lang="en-US" dirty="0"/>
          </a:p>
          <a:p>
            <a:r>
              <a:rPr lang="en-US" dirty="0"/>
              <a:t>So what happens without regional knowledge on labor market?</a:t>
            </a:r>
          </a:p>
        </p:txBody>
      </p:sp>
      <p:sp>
        <p:nvSpPr>
          <p:cNvPr id="4" name="Slide Number Placeholder 3"/>
          <p:cNvSpPr>
            <a:spLocks noGrp="1"/>
          </p:cNvSpPr>
          <p:nvPr>
            <p:ph type="sldNum" sz="quarter" idx="10"/>
          </p:nvPr>
        </p:nvSpPr>
        <p:spPr/>
        <p:txBody>
          <a:bodyPr/>
          <a:lstStyle/>
          <a:p>
            <a:fld id="{EE13253B-1D86-4D3A-A294-2CB594607DA3}" type="slidenum">
              <a:rPr lang="en-US" smtClean="0"/>
              <a:t>10</a:t>
            </a:fld>
            <a:endParaRPr lang="en-US"/>
          </a:p>
        </p:txBody>
      </p:sp>
    </p:spTree>
    <p:extLst>
      <p:ext uri="{BB962C8B-B14F-4D97-AF65-F5344CB8AC3E}">
        <p14:creationId xmlns:p14="http://schemas.microsoft.com/office/powerpoint/2010/main" val="3824931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size of college based on FTE: rank out of 23 community colleges.</a:t>
            </a:r>
          </a:p>
          <a:p>
            <a:endParaRPr lang="en-US" dirty="0"/>
          </a:p>
          <a:p>
            <a:r>
              <a:rPr lang="en-US" dirty="0"/>
              <a:t>Real scary, if look at school ranked 7</a:t>
            </a:r>
            <a:r>
              <a:rPr lang="en-US" baseline="30000" dirty="0"/>
              <a:t>th</a:t>
            </a:r>
            <a:r>
              <a:rPr lang="en-US" dirty="0"/>
              <a:t>, 73% of programs enrolled in top ten and 46% are undeclared. Located in suburban county of metro area, but information is getting is reflective of 7 county metro.</a:t>
            </a:r>
          </a:p>
          <a:p>
            <a:endParaRPr lang="en-US" dirty="0"/>
          </a:p>
          <a:p>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11</a:t>
            </a:fld>
            <a:endParaRPr lang="en-US"/>
          </a:p>
        </p:txBody>
      </p:sp>
    </p:spTree>
    <p:extLst>
      <p:ext uri="{BB962C8B-B14F-4D97-AF65-F5344CB8AC3E}">
        <p14:creationId xmlns:p14="http://schemas.microsoft.com/office/powerpoint/2010/main" val="3172970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result, bought EMSI license in 2014 and hired me as consultant to help implement strategies. Lots of leeway for ideas:</a:t>
            </a:r>
          </a:p>
          <a:p>
            <a:endParaRPr lang="en-US" dirty="0"/>
          </a:p>
          <a:p>
            <a:r>
              <a:rPr lang="en-US" dirty="0"/>
              <a:t>Examples:</a:t>
            </a:r>
          </a:p>
          <a:p>
            <a:pPr marL="234841" indent="-234841">
              <a:buFont typeface="+mj-lt"/>
              <a:buAutoNum type="arabicPeriod"/>
            </a:pPr>
            <a:r>
              <a:rPr lang="en-US" dirty="0"/>
              <a:t>Program development: resources</a:t>
            </a:r>
            <a:r>
              <a:rPr lang="en-US" baseline="0" dirty="0"/>
              <a:t> no longer exist to launch programs on a hunch, seen it happen and usually doesn’t end well. In Ohio, even colleges attempting to find data navigate state LMI tends to report on bigger MSA areas so tough.</a:t>
            </a:r>
          </a:p>
          <a:p>
            <a:endParaRPr lang="en-US" baseline="0" dirty="0"/>
          </a:p>
          <a:p>
            <a:pPr marL="234841" indent="-234841">
              <a:buAutoNum type="arabicPeriod" startAt="2"/>
            </a:pPr>
            <a:r>
              <a:rPr lang="en-US" baseline="0" dirty="0"/>
              <a:t>Program review: shrinking resources, but difficult to revise or retire programs. Tell story of early childhood education at NC State. Huge political pushback.  </a:t>
            </a:r>
          </a:p>
          <a:p>
            <a:pPr marL="234841" indent="-234841">
              <a:buAutoNum type="arabicPeriod" startAt="2"/>
            </a:pPr>
            <a:endParaRPr lang="en-US" baseline="0" dirty="0"/>
          </a:p>
          <a:p>
            <a:pPr marL="234841" indent="-234841">
              <a:buAutoNum type="arabicPeriod" startAt="2"/>
            </a:pPr>
            <a:r>
              <a:rPr lang="en-US" baseline="0" dirty="0"/>
              <a:t>Career counseling. Follow guided pathways movement all over it. Scary because students declaring majors without sufficient investigation to get Pell, and then changing their mind mid-way through career which throws off completion chances. Talk about looking at CSI results. All over board – people thinking manufacturing dead, thinking early childhood education just an associate viable career, thinking can be a social worker with an associates in psychology. Just not students – advisors don’t know.</a:t>
            </a:r>
          </a:p>
          <a:p>
            <a:pPr marL="234841" indent="-234841">
              <a:buAutoNum type="arabicPeriod" startAt="2"/>
            </a:pPr>
            <a:endParaRPr lang="en-US" baseline="0" dirty="0"/>
          </a:p>
          <a:p>
            <a:pPr marL="234841" indent="-234841">
              <a:buAutoNum type="arabicPeriod" startAt="2"/>
            </a:pPr>
            <a:r>
              <a:rPr lang="en-US" baseline="0" dirty="0"/>
              <a:t>Advocacy – very powerful story when look at middle-skill and ROI. Generally, entry level wages very close to beginning bachelors. But we don’t have the lobbying resources that universities, especially Ohio State, so step children. </a:t>
            </a:r>
          </a:p>
          <a:p>
            <a:pPr marL="234841" indent="-234841">
              <a:buAutoNum type="arabicPeriod"/>
            </a:pPr>
            <a:endParaRPr lang="en-US" dirty="0"/>
          </a:p>
        </p:txBody>
      </p:sp>
      <p:sp>
        <p:nvSpPr>
          <p:cNvPr id="4" name="Slide Number Placeholder 3"/>
          <p:cNvSpPr>
            <a:spLocks noGrp="1"/>
          </p:cNvSpPr>
          <p:nvPr>
            <p:ph type="sldNum" sz="quarter" idx="10"/>
          </p:nvPr>
        </p:nvSpPr>
        <p:spPr/>
        <p:txBody>
          <a:bodyPr/>
          <a:lstStyle/>
          <a:p>
            <a:fld id="{EE13253B-1D86-4D3A-A294-2CB594607DA3}" type="slidenum">
              <a:rPr lang="en-US" smtClean="0"/>
              <a:t>12</a:t>
            </a:fld>
            <a:endParaRPr lang="en-US"/>
          </a:p>
        </p:txBody>
      </p:sp>
    </p:spTree>
    <p:extLst>
      <p:ext uri="{BB962C8B-B14F-4D97-AF65-F5344CB8AC3E}">
        <p14:creationId xmlns:p14="http://schemas.microsoft.com/office/powerpoint/2010/main" val="443026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ohiocommunitycolleges.org/legislative-district-profile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ideo" Target="https://www.youtube.com/embed/5Ug0aFnAMk8"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ocs.google.com/forms/d/1m6qTGCPTZdyvewJp0SZdOWR6x70Wy1mgCU4PrRENk_k/edit"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6B569-F074-4085-A7BC-6A8135E22E5B}"/>
              </a:ext>
            </a:extLst>
          </p:cNvPr>
          <p:cNvSpPr>
            <a:spLocks noGrp="1"/>
          </p:cNvSpPr>
          <p:nvPr>
            <p:ph type="ctrTitle"/>
          </p:nvPr>
        </p:nvSpPr>
        <p:spPr/>
        <p:txBody>
          <a:bodyPr/>
          <a:lstStyle/>
          <a:p>
            <a:r>
              <a:rPr lang="en-US" dirty="0"/>
              <a:t>Building IR labor market capacity in a decentralized state</a:t>
            </a:r>
          </a:p>
        </p:txBody>
      </p:sp>
      <p:sp>
        <p:nvSpPr>
          <p:cNvPr id="3" name="Subtitle 2">
            <a:extLst>
              <a:ext uri="{FF2B5EF4-FFF2-40B4-BE49-F238E27FC236}">
                <a16:creationId xmlns:a16="http://schemas.microsoft.com/office/drawing/2014/main" id="{33BB80E2-CF3D-4907-B711-2DC3A257E327}"/>
              </a:ext>
            </a:extLst>
          </p:cNvPr>
          <p:cNvSpPr>
            <a:spLocks noGrp="1"/>
          </p:cNvSpPr>
          <p:nvPr>
            <p:ph type="subTitle" idx="1"/>
          </p:nvPr>
        </p:nvSpPr>
        <p:spPr/>
        <p:txBody>
          <a:bodyPr>
            <a:normAutofit lnSpcReduction="10000"/>
          </a:bodyPr>
          <a:lstStyle/>
          <a:p>
            <a:r>
              <a:rPr lang="en-US" dirty="0"/>
              <a:t>By Tom Prendergast</a:t>
            </a:r>
          </a:p>
          <a:p>
            <a:r>
              <a:rPr lang="en-US" dirty="0"/>
              <a:t>Ohio Association of Community Colleges</a:t>
            </a:r>
          </a:p>
          <a:p>
            <a:r>
              <a:rPr lang="en-US" dirty="0"/>
              <a:t>North Central State College</a:t>
            </a:r>
          </a:p>
        </p:txBody>
      </p:sp>
    </p:spTree>
    <p:extLst>
      <p:ext uri="{BB962C8B-B14F-4D97-AF65-F5344CB8AC3E}">
        <p14:creationId xmlns:p14="http://schemas.microsoft.com/office/powerpoint/2010/main" val="1083188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DA959-C41E-44E6-BE07-D67935CAD0F4}"/>
              </a:ext>
            </a:extLst>
          </p:cNvPr>
          <p:cNvSpPr>
            <a:spLocks noGrp="1"/>
          </p:cNvSpPr>
          <p:nvPr>
            <p:ph type="title"/>
          </p:nvPr>
        </p:nvSpPr>
        <p:spPr/>
        <p:txBody>
          <a:bodyPr/>
          <a:lstStyle/>
          <a:p>
            <a:r>
              <a:rPr lang="en-US" dirty="0"/>
              <a:t>Direct quotes on resource needs for IR offices – 2013 OACC survey</a:t>
            </a:r>
          </a:p>
        </p:txBody>
      </p:sp>
      <p:sp>
        <p:nvSpPr>
          <p:cNvPr id="3" name="Content Placeholder 2">
            <a:extLst>
              <a:ext uri="{FF2B5EF4-FFF2-40B4-BE49-F238E27FC236}">
                <a16:creationId xmlns:a16="http://schemas.microsoft.com/office/drawing/2014/main" id="{B358B187-6D47-4DCB-B6AB-21A2BD3062CB}"/>
              </a:ext>
            </a:extLst>
          </p:cNvPr>
          <p:cNvSpPr>
            <a:spLocks noGrp="1"/>
          </p:cNvSpPr>
          <p:nvPr>
            <p:ph idx="1"/>
          </p:nvPr>
        </p:nvSpPr>
        <p:spPr/>
        <p:txBody>
          <a:bodyPr/>
          <a:lstStyle/>
          <a:p>
            <a:r>
              <a:rPr lang="en-US" dirty="0"/>
              <a:t>Research findings and regional economic/labor data. It's hard to get the latter, and it's hard to have time to parse useful from un-useful in the former (summaries would help to guide reading of full studies).</a:t>
            </a:r>
          </a:p>
          <a:p>
            <a:endParaRPr lang="en-US" dirty="0"/>
          </a:p>
          <a:p>
            <a:r>
              <a:rPr lang="en-US" dirty="0"/>
              <a:t>Customized reports on regional economic conditions and labor markets -- our region is often part of a metropolitan region where our students for the most part do not go to work....Strategic planning -- is an ongoing learning process.</a:t>
            </a:r>
          </a:p>
          <a:p>
            <a:pPr marL="0" indent="0">
              <a:buNone/>
            </a:pPr>
            <a:endParaRPr lang="en-US" dirty="0"/>
          </a:p>
          <a:p>
            <a:r>
              <a:rPr lang="en-US" dirty="0"/>
              <a:t>Customized data on labor market value of our graduates.</a:t>
            </a:r>
          </a:p>
        </p:txBody>
      </p:sp>
    </p:spTree>
    <p:extLst>
      <p:ext uri="{BB962C8B-B14F-4D97-AF65-F5344CB8AC3E}">
        <p14:creationId xmlns:p14="http://schemas.microsoft.com/office/powerpoint/2010/main" val="4103102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32672-1194-4651-8CDC-DF0E311A6E75}"/>
              </a:ext>
            </a:extLst>
          </p:cNvPr>
          <p:cNvSpPr>
            <a:spLocks noGrp="1"/>
          </p:cNvSpPr>
          <p:nvPr>
            <p:ph type="title"/>
          </p:nvPr>
        </p:nvSpPr>
        <p:spPr/>
        <p:txBody>
          <a:bodyPr>
            <a:normAutofit fontScale="90000"/>
          </a:bodyPr>
          <a:lstStyle/>
          <a:p>
            <a:r>
              <a:rPr lang="en-US" dirty="0"/>
              <a:t>Number of programs offered by FTE rank. Top 10 of 16 reporting from 2016 CCRC survey of Ohio community colleges.</a:t>
            </a:r>
          </a:p>
        </p:txBody>
      </p:sp>
      <p:graphicFrame>
        <p:nvGraphicFramePr>
          <p:cNvPr id="10" name="Content Placeholder 9">
            <a:extLst>
              <a:ext uri="{FF2B5EF4-FFF2-40B4-BE49-F238E27FC236}">
                <a16:creationId xmlns:a16="http://schemas.microsoft.com/office/drawing/2014/main" id="{56BCA2A6-BF6C-43DF-8B4E-3418BB0F2C14}"/>
              </a:ext>
            </a:extLst>
          </p:cNvPr>
          <p:cNvGraphicFramePr>
            <a:graphicFrameLocks noGrp="1"/>
          </p:cNvGraphicFramePr>
          <p:nvPr>
            <p:ph idx="1"/>
            <p:extLst>
              <p:ext uri="{D42A27DB-BD31-4B8C-83A1-F6EECF244321}">
                <p14:modId xmlns:p14="http://schemas.microsoft.com/office/powerpoint/2010/main" val="166055163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1520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FA489-278C-4B71-8ED0-C3775DFE038C}"/>
              </a:ext>
            </a:extLst>
          </p:cNvPr>
          <p:cNvSpPr>
            <a:spLocks noGrp="1"/>
          </p:cNvSpPr>
          <p:nvPr>
            <p:ph type="title"/>
          </p:nvPr>
        </p:nvSpPr>
        <p:spPr/>
        <p:txBody>
          <a:bodyPr/>
          <a:lstStyle/>
          <a:p>
            <a:r>
              <a:rPr lang="en-US" dirty="0"/>
              <a:t>Identification of LMI as knowledge area to build capacity. Key goals:</a:t>
            </a:r>
          </a:p>
        </p:txBody>
      </p:sp>
      <p:sp>
        <p:nvSpPr>
          <p:cNvPr id="3" name="Content Placeholder 2">
            <a:extLst>
              <a:ext uri="{FF2B5EF4-FFF2-40B4-BE49-F238E27FC236}">
                <a16:creationId xmlns:a16="http://schemas.microsoft.com/office/drawing/2014/main" id="{FAF61497-2C92-4B54-A88F-8DD5D2011F73}"/>
              </a:ext>
            </a:extLst>
          </p:cNvPr>
          <p:cNvSpPr>
            <a:spLocks noGrp="1"/>
          </p:cNvSpPr>
          <p:nvPr>
            <p:ph idx="1"/>
          </p:nvPr>
        </p:nvSpPr>
        <p:spPr/>
        <p:txBody>
          <a:bodyPr>
            <a:normAutofit/>
          </a:bodyPr>
          <a:lstStyle/>
          <a:p>
            <a:r>
              <a:rPr lang="en-US" sz="3200" dirty="0"/>
              <a:t>Program development, including grants</a:t>
            </a:r>
          </a:p>
          <a:p>
            <a:r>
              <a:rPr lang="en-US" sz="3200" dirty="0"/>
              <a:t>Program review</a:t>
            </a:r>
          </a:p>
          <a:p>
            <a:r>
              <a:rPr lang="en-US" sz="3200" dirty="0"/>
              <a:t>Career counseling</a:t>
            </a:r>
          </a:p>
          <a:p>
            <a:r>
              <a:rPr lang="en-US" sz="3200" dirty="0"/>
              <a:t>Advocacy</a:t>
            </a:r>
          </a:p>
          <a:p>
            <a:pPr marL="0" indent="0">
              <a:buNone/>
            </a:pPr>
            <a:endParaRPr lang="en-US" sz="3200" dirty="0"/>
          </a:p>
        </p:txBody>
      </p:sp>
    </p:spTree>
    <p:extLst>
      <p:ext uri="{BB962C8B-B14F-4D97-AF65-F5344CB8AC3E}">
        <p14:creationId xmlns:p14="http://schemas.microsoft.com/office/powerpoint/2010/main" val="2527827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674D6-DC8E-4E87-B012-40D0506625C9}"/>
              </a:ext>
            </a:extLst>
          </p:cNvPr>
          <p:cNvSpPr>
            <a:spLocks noGrp="1"/>
          </p:cNvSpPr>
          <p:nvPr>
            <p:ph type="title"/>
          </p:nvPr>
        </p:nvSpPr>
        <p:spPr/>
        <p:txBody>
          <a:bodyPr/>
          <a:lstStyle/>
          <a:p>
            <a:r>
              <a:rPr lang="en-US" dirty="0" err="1"/>
              <a:t>Stategy</a:t>
            </a:r>
            <a:r>
              <a:rPr lang="en-US" dirty="0"/>
              <a:t> #1 – training</a:t>
            </a:r>
          </a:p>
        </p:txBody>
      </p:sp>
      <p:pic>
        <p:nvPicPr>
          <p:cNvPr id="4" name="Content Placeholder 3">
            <a:extLst>
              <a:ext uri="{FF2B5EF4-FFF2-40B4-BE49-F238E27FC236}">
                <a16:creationId xmlns:a16="http://schemas.microsoft.com/office/drawing/2014/main" id="{102117D4-9DAC-4883-A350-BC9F8E23D541}"/>
              </a:ext>
            </a:extLst>
          </p:cNvPr>
          <p:cNvPicPr>
            <a:picLocks noGrp="1" noChangeAspect="1"/>
          </p:cNvPicPr>
          <p:nvPr>
            <p:ph idx="1"/>
          </p:nvPr>
        </p:nvPicPr>
        <p:blipFill>
          <a:blip r:embed="rId3"/>
          <a:stretch>
            <a:fillRect/>
          </a:stretch>
        </p:blipFill>
        <p:spPr>
          <a:xfrm>
            <a:off x="677334" y="1270000"/>
            <a:ext cx="9467299" cy="5325356"/>
          </a:xfrm>
          <a:prstGeom prst="rect">
            <a:avLst/>
          </a:prstGeom>
        </p:spPr>
      </p:pic>
    </p:spTree>
    <p:extLst>
      <p:ext uri="{BB962C8B-B14F-4D97-AF65-F5344CB8AC3E}">
        <p14:creationId xmlns:p14="http://schemas.microsoft.com/office/powerpoint/2010/main" val="3497716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749EE6C-A8EA-448B-821D-E0AF8726492A}"/>
              </a:ext>
            </a:extLst>
          </p:cNvPr>
          <p:cNvPicPr>
            <a:picLocks noChangeAspect="1"/>
          </p:cNvPicPr>
          <p:nvPr/>
        </p:nvPicPr>
        <p:blipFill>
          <a:blip r:embed="rId3"/>
          <a:stretch>
            <a:fillRect/>
          </a:stretch>
        </p:blipFill>
        <p:spPr>
          <a:xfrm>
            <a:off x="673217" y="103344"/>
            <a:ext cx="9016765" cy="6651312"/>
          </a:xfrm>
          <a:prstGeom prst="rect">
            <a:avLst/>
          </a:prstGeom>
        </p:spPr>
      </p:pic>
    </p:spTree>
    <p:extLst>
      <p:ext uri="{BB962C8B-B14F-4D97-AF65-F5344CB8AC3E}">
        <p14:creationId xmlns:p14="http://schemas.microsoft.com/office/powerpoint/2010/main" val="2815270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B60C9-E550-4B44-865F-D48CFCB4DEA8}"/>
              </a:ext>
            </a:extLst>
          </p:cNvPr>
          <p:cNvSpPr>
            <a:spLocks noGrp="1"/>
          </p:cNvSpPr>
          <p:nvPr>
            <p:ph type="title"/>
          </p:nvPr>
        </p:nvSpPr>
        <p:spPr/>
        <p:txBody>
          <a:bodyPr/>
          <a:lstStyle/>
          <a:p>
            <a:r>
              <a:rPr lang="en-US" dirty="0"/>
              <a:t>Strategy #2 – Statewide CIP to SOC mapping</a:t>
            </a:r>
          </a:p>
        </p:txBody>
      </p:sp>
      <p:sp>
        <p:nvSpPr>
          <p:cNvPr id="3" name="Content Placeholder 2">
            <a:extLst>
              <a:ext uri="{FF2B5EF4-FFF2-40B4-BE49-F238E27FC236}">
                <a16:creationId xmlns:a16="http://schemas.microsoft.com/office/drawing/2014/main" id="{AE9C0D0F-F981-4A80-B1EC-075625679003}"/>
              </a:ext>
            </a:extLst>
          </p:cNvPr>
          <p:cNvSpPr>
            <a:spLocks noGrp="1"/>
          </p:cNvSpPr>
          <p:nvPr>
            <p:ph idx="1"/>
          </p:nvPr>
        </p:nvSpPr>
        <p:spPr/>
        <p:txBody>
          <a:bodyPr/>
          <a:lstStyle/>
          <a:p>
            <a:r>
              <a:rPr lang="en-US" dirty="0"/>
              <a:t>Federal mapping of academic program codes (CIP) to standard occupation codes (SOC) is good place to start but you still might be able to drive one of these through the mapping.</a:t>
            </a:r>
          </a:p>
        </p:txBody>
      </p:sp>
      <p:pic>
        <p:nvPicPr>
          <p:cNvPr id="5" name="Picture 4">
            <a:extLst>
              <a:ext uri="{FF2B5EF4-FFF2-40B4-BE49-F238E27FC236}">
                <a16:creationId xmlns:a16="http://schemas.microsoft.com/office/drawing/2014/main" id="{7FA7F0CC-A3F4-4817-B114-5D3733B862C2}"/>
              </a:ext>
            </a:extLst>
          </p:cNvPr>
          <p:cNvPicPr>
            <a:picLocks noChangeAspect="1"/>
          </p:cNvPicPr>
          <p:nvPr/>
        </p:nvPicPr>
        <p:blipFill>
          <a:blip r:embed="rId3"/>
          <a:stretch>
            <a:fillRect/>
          </a:stretch>
        </p:blipFill>
        <p:spPr>
          <a:xfrm>
            <a:off x="2116219" y="3140242"/>
            <a:ext cx="6309895" cy="3549316"/>
          </a:xfrm>
          <a:prstGeom prst="rect">
            <a:avLst/>
          </a:prstGeom>
        </p:spPr>
      </p:pic>
    </p:spTree>
    <p:extLst>
      <p:ext uri="{BB962C8B-B14F-4D97-AF65-F5344CB8AC3E}">
        <p14:creationId xmlns:p14="http://schemas.microsoft.com/office/powerpoint/2010/main" val="4094508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6E53B-5080-47A9-9A93-D86EAC7553E1}"/>
              </a:ext>
            </a:extLst>
          </p:cNvPr>
          <p:cNvSpPr>
            <a:spLocks noGrp="1"/>
          </p:cNvSpPr>
          <p:nvPr>
            <p:ph type="title"/>
          </p:nvPr>
        </p:nvSpPr>
        <p:spPr/>
        <p:txBody>
          <a:bodyPr/>
          <a:lstStyle/>
          <a:p>
            <a:r>
              <a:rPr lang="en-US" dirty="0"/>
              <a:t>Development of common mapping based on 10 Ohio Career Coach clients</a:t>
            </a:r>
          </a:p>
        </p:txBody>
      </p:sp>
      <p:sp>
        <p:nvSpPr>
          <p:cNvPr id="3" name="Content Placeholder 2">
            <a:extLst>
              <a:ext uri="{FF2B5EF4-FFF2-40B4-BE49-F238E27FC236}">
                <a16:creationId xmlns:a16="http://schemas.microsoft.com/office/drawing/2014/main" id="{AB61EE65-FC84-4E68-BB28-5E50A40362DC}"/>
              </a:ext>
            </a:extLst>
          </p:cNvPr>
          <p:cNvSpPr>
            <a:spLocks noGrp="1"/>
          </p:cNvSpPr>
          <p:nvPr>
            <p:ph idx="1"/>
          </p:nvPr>
        </p:nvSpPr>
        <p:spPr/>
        <p:txBody>
          <a:bodyPr/>
          <a:lstStyle/>
          <a:p>
            <a:r>
              <a:rPr lang="en-US" dirty="0"/>
              <a:t>OACC “borrowed” an EMSI consulting project done for Cuyahoga Community College that combined mappings of all Ohio clients into one document.</a:t>
            </a:r>
          </a:p>
          <a:p>
            <a:endParaRPr lang="en-US" dirty="0"/>
          </a:p>
          <a:p>
            <a:r>
              <a:rPr lang="en-US" dirty="0"/>
              <a:t>OACC then analyzed the highest enrolled CIP program fields (4 digits) at state community colleges where there were multiple occupation mappings.</a:t>
            </a:r>
          </a:p>
          <a:p>
            <a:endParaRPr lang="en-US" dirty="0"/>
          </a:p>
          <a:p>
            <a:r>
              <a:rPr lang="en-US" dirty="0"/>
              <a:t>Result: 10 subject fields with a set of unique matched occupations. Note occupations mapped to only one subject area.</a:t>
            </a:r>
          </a:p>
        </p:txBody>
      </p:sp>
    </p:spTree>
    <p:extLst>
      <p:ext uri="{BB962C8B-B14F-4D97-AF65-F5344CB8AC3E}">
        <p14:creationId xmlns:p14="http://schemas.microsoft.com/office/powerpoint/2010/main" val="2383799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76432-F797-4BFF-919F-19F7E8E50592}"/>
              </a:ext>
            </a:extLst>
          </p:cNvPr>
          <p:cNvSpPr>
            <a:spLocks noGrp="1"/>
          </p:cNvSpPr>
          <p:nvPr>
            <p:ph type="title"/>
          </p:nvPr>
        </p:nvSpPr>
        <p:spPr/>
        <p:txBody>
          <a:bodyPr/>
          <a:lstStyle/>
          <a:p>
            <a:r>
              <a:rPr lang="en-US" dirty="0"/>
              <a:t>Subject areas and mappings:</a:t>
            </a:r>
          </a:p>
        </p:txBody>
      </p:sp>
      <p:sp>
        <p:nvSpPr>
          <p:cNvPr id="3" name="Content Placeholder 2">
            <a:extLst>
              <a:ext uri="{FF2B5EF4-FFF2-40B4-BE49-F238E27FC236}">
                <a16:creationId xmlns:a16="http://schemas.microsoft.com/office/drawing/2014/main" id="{44986681-B3F6-4F98-846A-333D0B59F655}"/>
              </a:ext>
            </a:extLst>
          </p:cNvPr>
          <p:cNvSpPr>
            <a:spLocks noGrp="1"/>
          </p:cNvSpPr>
          <p:nvPr>
            <p:ph idx="1"/>
          </p:nvPr>
        </p:nvSpPr>
        <p:spPr/>
        <p:txBody>
          <a:bodyPr>
            <a:normAutofit lnSpcReduction="10000"/>
          </a:bodyPr>
          <a:lstStyle/>
          <a:p>
            <a:pPr lvl="0"/>
            <a:r>
              <a:rPr lang="en-US" dirty="0"/>
              <a:t>Business administration and management – 22 occupations</a:t>
            </a:r>
          </a:p>
          <a:p>
            <a:pPr lvl="0"/>
            <a:r>
              <a:rPr lang="en-US" dirty="0"/>
              <a:t>Criminal justice and police science – 10 occupations</a:t>
            </a:r>
          </a:p>
          <a:p>
            <a:pPr lvl="0"/>
            <a:r>
              <a:rPr lang="en-US" dirty="0"/>
              <a:t>Social work – 13 occupations</a:t>
            </a:r>
          </a:p>
          <a:p>
            <a:pPr lvl="0"/>
            <a:r>
              <a:rPr lang="en-US" dirty="0"/>
              <a:t>Logistics, materials, supply chain management – 25 occupations</a:t>
            </a:r>
          </a:p>
          <a:p>
            <a:pPr lvl="0"/>
            <a:r>
              <a:rPr lang="en-US" dirty="0"/>
              <a:t>Accounting – 15 occupations</a:t>
            </a:r>
          </a:p>
          <a:p>
            <a:pPr lvl="0"/>
            <a:r>
              <a:rPr lang="en-US" dirty="0"/>
              <a:t>Electrical and electronic engineering technology – 12 occupations</a:t>
            </a:r>
          </a:p>
          <a:p>
            <a:pPr lvl="0"/>
            <a:r>
              <a:rPr lang="en-US" dirty="0"/>
              <a:t>Hospitality administration – 7 occupations</a:t>
            </a:r>
          </a:p>
          <a:p>
            <a:pPr lvl="0"/>
            <a:r>
              <a:rPr lang="en-US" dirty="0"/>
              <a:t>Culinary arts – 11 occupations</a:t>
            </a:r>
          </a:p>
          <a:p>
            <a:pPr lvl="0"/>
            <a:r>
              <a:rPr lang="en-US" dirty="0"/>
              <a:t>Manufacturing engineering technology – 56 occupations</a:t>
            </a:r>
          </a:p>
          <a:p>
            <a:pPr lvl="0"/>
            <a:r>
              <a:rPr lang="en-US" dirty="0"/>
              <a:t>Design and visual communications – 12 occupations</a:t>
            </a:r>
          </a:p>
          <a:p>
            <a:pPr marL="0" indent="0">
              <a:buNone/>
            </a:pPr>
            <a:endParaRPr lang="en-US" dirty="0"/>
          </a:p>
        </p:txBody>
      </p:sp>
    </p:spTree>
    <p:extLst>
      <p:ext uri="{BB962C8B-B14F-4D97-AF65-F5344CB8AC3E}">
        <p14:creationId xmlns:p14="http://schemas.microsoft.com/office/powerpoint/2010/main" val="4285816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2640C-1DE1-47EC-B31B-1EDD662D22ED}"/>
              </a:ext>
            </a:extLst>
          </p:cNvPr>
          <p:cNvSpPr>
            <a:spLocks noGrp="1"/>
          </p:cNvSpPr>
          <p:nvPr>
            <p:ph type="title"/>
          </p:nvPr>
        </p:nvSpPr>
        <p:spPr/>
        <p:txBody>
          <a:bodyPr/>
          <a:lstStyle/>
          <a:p>
            <a:r>
              <a:rPr lang="en-US" dirty="0"/>
              <a:t>Reports on mapping for each college service region</a:t>
            </a:r>
          </a:p>
        </p:txBody>
      </p:sp>
      <p:sp>
        <p:nvSpPr>
          <p:cNvPr id="3" name="Content Placeholder 2">
            <a:extLst>
              <a:ext uri="{FF2B5EF4-FFF2-40B4-BE49-F238E27FC236}">
                <a16:creationId xmlns:a16="http://schemas.microsoft.com/office/drawing/2014/main" id="{3CA31CAF-8B9B-4402-B8F7-0ED398CAFB64}"/>
              </a:ext>
            </a:extLst>
          </p:cNvPr>
          <p:cNvSpPr>
            <a:spLocks noGrp="1"/>
          </p:cNvSpPr>
          <p:nvPr>
            <p:ph idx="1"/>
          </p:nvPr>
        </p:nvSpPr>
        <p:spPr/>
        <p:txBody>
          <a:bodyPr/>
          <a:lstStyle/>
          <a:p>
            <a:pPr lvl="0"/>
            <a:r>
              <a:rPr lang="en-US" sz="2000" dirty="0"/>
              <a:t>High-level occupation overview (PDF)</a:t>
            </a:r>
          </a:p>
          <a:p>
            <a:pPr marL="0" lvl="0" indent="0">
              <a:buNone/>
            </a:pPr>
            <a:endParaRPr lang="en-US" sz="2000" dirty="0"/>
          </a:p>
          <a:p>
            <a:pPr lvl="0"/>
            <a:r>
              <a:rPr lang="en-US" sz="2000" dirty="0"/>
              <a:t>More detailed occupation table (Excel) delving into 15 key data variables for each job plus group average</a:t>
            </a:r>
          </a:p>
          <a:p>
            <a:pPr marL="0" lvl="0" indent="0">
              <a:buNone/>
            </a:pPr>
            <a:endParaRPr lang="en-US" sz="2000" dirty="0"/>
          </a:p>
          <a:p>
            <a:pPr lvl="0"/>
            <a:r>
              <a:rPr lang="en-US" sz="2000" dirty="0"/>
              <a:t>Academic program report showing regional trends for credentials issued within that subject field for both your college and other higher education institutions (Excel)</a:t>
            </a:r>
          </a:p>
          <a:p>
            <a:endParaRPr lang="en-US" dirty="0"/>
          </a:p>
        </p:txBody>
      </p:sp>
    </p:spTree>
    <p:extLst>
      <p:ext uri="{BB962C8B-B14F-4D97-AF65-F5344CB8AC3E}">
        <p14:creationId xmlns:p14="http://schemas.microsoft.com/office/powerpoint/2010/main" val="952972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5CB1B-C92A-4488-9EAB-EE4409499494}"/>
              </a:ext>
            </a:extLst>
          </p:cNvPr>
          <p:cNvSpPr>
            <a:spLocks noGrp="1"/>
          </p:cNvSpPr>
          <p:nvPr>
            <p:ph type="title"/>
          </p:nvPr>
        </p:nvSpPr>
        <p:spPr/>
        <p:txBody>
          <a:bodyPr/>
          <a:lstStyle/>
          <a:p>
            <a:r>
              <a:rPr lang="en-US" dirty="0"/>
              <a:t>Strategy #3 – Advocacy project prior to biennial budget</a:t>
            </a:r>
          </a:p>
        </p:txBody>
      </p:sp>
      <p:sp>
        <p:nvSpPr>
          <p:cNvPr id="3" name="Content Placeholder 2">
            <a:extLst>
              <a:ext uri="{FF2B5EF4-FFF2-40B4-BE49-F238E27FC236}">
                <a16:creationId xmlns:a16="http://schemas.microsoft.com/office/drawing/2014/main" id="{70B55B05-98F1-4988-8A1B-79D710B5E883}"/>
              </a:ext>
            </a:extLst>
          </p:cNvPr>
          <p:cNvSpPr>
            <a:spLocks noGrp="1"/>
          </p:cNvSpPr>
          <p:nvPr>
            <p:ph idx="1"/>
          </p:nvPr>
        </p:nvSpPr>
        <p:spPr/>
        <p:txBody>
          <a:bodyPr/>
          <a:lstStyle/>
          <a:p>
            <a:r>
              <a:rPr lang="en-US" dirty="0"/>
              <a:t>Overlaid Ohio’s 133 legislative districts against ZIP codes contained in Analyst. One district per zip code, so not 100% reflective but close.</a:t>
            </a:r>
          </a:p>
          <a:p>
            <a:endParaRPr lang="en-US" dirty="0"/>
          </a:p>
          <a:p>
            <a:r>
              <a:rPr lang="en-US" dirty="0"/>
              <a:t>Created a list 118 of “middle-skill” jobs matching an “in-demand” list of occupations from the Ohio Department of Job and Family Services. Expected education level of high school plus experience to associate’s degree.</a:t>
            </a:r>
          </a:p>
          <a:p>
            <a:endParaRPr lang="en-US" dirty="0"/>
          </a:p>
          <a:p>
            <a:r>
              <a:rPr lang="en-US" dirty="0"/>
              <a:t>Ran various analyses by district and worked with PR firm to create a data sheet template including heat map.</a:t>
            </a:r>
          </a:p>
          <a:p>
            <a:endParaRPr lang="en-US" dirty="0"/>
          </a:p>
          <a:p>
            <a:r>
              <a:rPr lang="en-US" dirty="0"/>
              <a:t>Result: </a:t>
            </a:r>
            <a:r>
              <a:rPr lang="en-US" dirty="0">
                <a:hlinkClick r:id="rId3"/>
              </a:rPr>
              <a:t>http://ohiocommunitycolleges.org/legislative-district-profiles/</a:t>
            </a: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212994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42792-B0F5-4160-BAF9-97063539A1FD}"/>
              </a:ext>
            </a:extLst>
          </p:cNvPr>
          <p:cNvSpPr>
            <a:spLocks noGrp="1"/>
          </p:cNvSpPr>
          <p:nvPr>
            <p:ph type="title"/>
          </p:nvPr>
        </p:nvSpPr>
        <p:spPr/>
        <p:txBody>
          <a:bodyPr/>
          <a:lstStyle/>
          <a:p>
            <a:r>
              <a:rPr lang="en-US" dirty="0"/>
              <a:t>Icebreaker - life in Ohio</a:t>
            </a:r>
          </a:p>
        </p:txBody>
      </p:sp>
      <p:pic>
        <p:nvPicPr>
          <p:cNvPr id="4" name="Online Media 3">
            <a:hlinkClick r:id="" action="ppaction://media"/>
            <a:extLst>
              <a:ext uri="{FF2B5EF4-FFF2-40B4-BE49-F238E27FC236}">
                <a16:creationId xmlns:a16="http://schemas.microsoft.com/office/drawing/2014/main" id="{E1626750-680C-476E-B72F-8A97FE4CB777}"/>
              </a:ext>
            </a:extLst>
          </p:cNvPr>
          <p:cNvPicPr>
            <a:picLocks noGrp="1" noRot="1" noChangeAspect="1"/>
          </p:cNvPicPr>
          <p:nvPr>
            <p:ph idx="1"/>
            <a:videoFile r:link="rId1"/>
          </p:nvPr>
        </p:nvPicPr>
        <p:blipFill>
          <a:blip r:embed="rId3"/>
          <a:stretch>
            <a:fillRect/>
          </a:stretch>
        </p:blipFill>
        <p:spPr>
          <a:xfrm>
            <a:off x="1490020" y="2246152"/>
            <a:ext cx="7192586" cy="4045829"/>
          </a:xfrm>
          <a:prstGeom prst="rect">
            <a:avLst/>
          </a:prstGeom>
        </p:spPr>
      </p:pic>
    </p:spTree>
    <p:extLst>
      <p:ext uri="{BB962C8B-B14F-4D97-AF65-F5344CB8AC3E}">
        <p14:creationId xmlns:p14="http://schemas.microsoft.com/office/powerpoint/2010/main" val="25350149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F4477-6B6D-48F3-8178-59064B10D235}"/>
              </a:ext>
            </a:extLst>
          </p:cNvPr>
          <p:cNvSpPr>
            <a:spLocks noGrp="1"/>
          </p:cNvSpPr>
          <p:nvPr>
            <p:ph type="title"/>
          </p:nvPr>
        </p:nvSpPr>
        <p:spPr/>
        <p:txBody>
          <a:bodyPr/>
          <a:lstStyle/>
          <a:p>
            <a:r>
              <a:rPr lang="en-US" dirty="0"/>
              <a:t>Another example: state biennial capital budget</a:t>
            </a:r>
          </a:p>
        </p:txBody>
      </p:sp>
      <p:sp>
        <p:nvSpPr>
          <p:cNvPr id="3" name="Content Placeholder 2">
            <a:extLst>
              <a:ext uri="{FF2B5EF4-FFF2-40B4-BE49-F238E27FC236}">
                <a16:creationId xmlns:a16="http://schemas.microsoft.com/office/drawing/2014/main" id="{5043D86D-DB5E-414B-8153-0DE9272DCCC2}"/>
              </a:ext>
            </a:extLst>
          </p:cNvPr>
          <p:cNvSpPr>
            <a:spLocks noGrp="1"/>
          </p:cNvSpPr>
          <p:nvPr>
            <p:ph idx="1"/>
          </p:nvPr>
        </p:nvSpPr>
        <p:spPr/>
        <p:txBody>
          <a:bodyPr/>
          <a:lstStyle/>
          <a:p>
            <a:r>
              <a:rPr lang="en-US" dirty="0"/>
              <a:t>In 2016, state began requiring that colleges tie demand and workforce data to capital requests for academic buildings and equipment. </a:t>
            </a:r>
          </a:p>
          <a:p>
            <a:endParaRPr lang="en-US" dirty="0"/>
          </a:p>
          <a:p>
            <a:r>
              <a:rPr lang="en-US" dirty="0"/>
              <a:t>OACC and colleges collaborated on presenting uniform data and visual presentation for 8 specific projects out of EMSI. Colleges provided OACC specific data in terms, but often back/forth on clarifying occupations sought. Example: jobs that feed into “additive manufacturing”.</a:t>
            </a:r>
          </a:p>
          <a:p>
            <a:endParaRPr lang="en-US" dirty="0"/>
          </a:p>
          <a:p>
            <a:r>
              <a:rPr lang="en-US" dirty="0"/>
              <a:t>Result: identified nearly 6,000 regional openings with average wage of $25. OACC and colleges very happy on collaborative ask.</a:t>
            </a:r>
          </a:p>
        </p:txBody>
      </p:sp>
    </p:spTree>
    <p:extLst>
      <p:ext uri="{BB962C8B-B14F-4D97-AF65-F5344CB8AC3E}">
        <p14:creationId xmlns:p14="http://schemas.microsoft.com/office/powerpoint/2010/main" val="667301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16956-4C40-4F67-81CE-7E033E8308C4}"/>
              </a:ext>
            </a:extLst>
          </p:cNvPr>
          <p:cNvSpPr>
            <a:spLocks noGrp="1"/>
          </p:cNvSpPr>
          <p:nvPr>
            <p:ph type="title"/>
          </p:nvPr>
        </p:nvSpPr>
        <p:spPr/>
        <p:txBody>
          <a:bodyPr/>
          <a:lstStyle/>
          <a:p>
            <a:r>
              <a:rPr lang="en-US" dirty="0"/>
              <a:t>Strategy #4 – Individual services to colleges</a:t>
            </a:r>
          </a:p>
        </p:txBody>
      </p:sp>
      <p:sp>
        <p:nvSpPr>
          <p:cNvPr id="3" name="Content Placeholder 2">
            <a:extLst>
              <a:ext uri="{FF2B5EF4-FFF2-40B4-BE49-F238E27FC236}">
                <a16:creationId xmlns:a16="http://schemas.microsoft.com/office/drawing/2014/main" id="{9BFEC65E-9D11-43B8-914B-85FF7A7C12ED}"/>
              </a:ext>
            </a:extLst>
          </p:cNvPr>
          <p:cNvSpPr>
            <a:spLocks noGrp="1"/>
          </p:cNvSpPr>
          <p:nvPr>
            <p:ph idx="1"/>
          </p:nvPr>
        </p:nvSpPr>
        <p:spPr/>
        <p:txBody>
          <a:bodyPr/>
          <a:lstStyle/>
          <a:p>
            <a:r>
              <a:rPr lang="en-US" dirty="0"/>
              <a:t>OACC colleges allowed to travel to OACC headquarters to tap into Analyst (much like library).</a:t>
            </a:r>
          </a:p>
          <a:p>
            <a:endParaRPr lang="en-US" dirty="0"/>
          </a:p>
          <a:p>
            <a:r>
              <a:rPr lang="en-US" dirty="0"/>
              <a:t>OACC colleges could submit ticket for individual research project. Ticket materials at: </a:t>
            </a:r>
            <a:r>
              <a:rPr lang="en-US" dirty="0">
                <a:hlinkClick r:id="rId3"/>
              </a:rPr>
              <a:t>https://docs.google.com/forms/d/1m6qTGCPTZdyvewJp0SZdOWR6x70Wy1mgCU4PrRENk_k/edit</a:t>
            </a:r>
            <a:endParaRPr lang="en-US" dirty="0"/>
          </a:p>
          <a:p>
            <a:pPr marL="0" indent="0">
              <a:buNone/>
            </a:pPr>
            <a:endParaRPr lang="en-US" dirty="0"/>
          </a:p>
        </p:txBody>
      </p:sp>
    </p:spTree>
    <p:extLst>
      <p:ext uri="{BB962C8B-B14F-4D97-AF65-F5344CB8AC3E}">
        <p14:creationId xmlns:p14="http://schemas.microsoft.com/office/powerpoint/2010/main" val="3408546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43F4-8D85-4A82-9ED2-14F37B8B2F31}"/>
              </a:ext>
            </a:extLst>
          </p:cNvPr>
          <p:cNvSpPr>
            <a:spLocks noGrp="1"/>
          </p:cNvSpPr>
          <p:nvPr>
            <p:ph type="title"/>
          </p:nvPr>
        </p:nvSpPr>
        <p:spPr/>
        <p:txBody>
          <a:bodyPr/>
          <a:lstStyle/>
          <a:p>
            <a:r>
              <a:rPr lang="en-US" dirty="0"/>
              <a:t>Power user: Lakeland Community College</a:t>
            </a:r>
          </a:p>
        </p:txBody>
      </p:sp>
      <p:sp>
        <p:nvSpPr>
          <p:cNvPr id="3" name="Content Placeholder 2">
            <a:extLst>
              <a:ext uri="{FF2B5EF4-FFF2-40B4-BE49-F238E27FC236}">
                <a16:creationId xmlns:a16="http://schemas.microsoft.com/office/drawing/2014/main" id="{F706233A-5597-454D-A0B6-C994BB891A41}"/>
              </a:ext>
            </a:extLst>
          </p:cNvPr>
          <p:cNvSpPr>
            <a:spLocks noGrp="1"/>
          </p:cNvSpPr>
          <p:nvPr>
            <p:ph idx="1"/>
          </p:nvPr>
        </p:nvSpPr>
        <p:spPr/>
        <p:txBody>
          <a:bodyPr/>
          <a:lstStyle/>
          <a:p>
            <a:r>
              <a:rPr lang="en-US" dirty="0"/>
              <a:t>Started with IR Director but eventually workforce director got wind and became “my friend”.</a:t>
            </a:r>
          </a:p>
          <a:p>
            <a:endParaRPr lang="en-US" dirty="0"/>
          </a:p>
          <a:p>
            <a:r>
              <a:rPr lang="en-US" dirty="0"/>
              <a:t>Wanted various geographic presentations: main service county; portions of main service county, traditional service region, desired region.</a:t>
            </a:r>
          </a:p>
          <a:p>
            <a:endParaRPr lang="en-US" dirty="0"/>
          </a:p>
          <a:p>
            <a:r>
              <a:rPr lang="en-US" dirty="0"/>
              <a:t>Very interested in rankings to point that worked to create new reports to better capture visualization.</a:t>
            </a:r>
          </a:p>
        </p:txBody>
      </p:sp>
    </p:spTree>
    <p:extLst>
      <p:ext uri="{BB962C8B-B14F-4D97-AF65-F5344CB8AC3E}">
        <p14:creationId xmlns:p14="http://schemas.microsoft.com/office/powerpoint/2010/main" val="299254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60F880-4F37-479C-AFC6-EE233123AD91}"/>
              </a:ext>
            </a:extLst>
          </p:cNvPr>
          <p:cNvPicPr>
            <a:picLocks noChangeAspect="1"/>
          </p:cNvPicPr>
          <p:nvPr/>
        </p:nvPicPr>
        <p:blipFill>
          <a:blip r:embed="rId3"/>
          <a:stretch>
            <a:fillRect/>
          </a:stretch>
        </p:blipFill>
        <p:spPr>
          <a:xfrm>
            <a:off x="0" y="149442"/>
            <a:ext cx="12192000" cy="6559116"/>
          </a:xfrm>
          <a:prstGeom prst="rect">
            <a:avLst/>
          </a:prstGeom>
        </p:spPr>
      </p:pic>
    </p:spTree>
    <p:extLst>
      <p:ext uri="{BB962C8B-B14F-4D97-AF65-F5344CB8AC3E}">
        <p14:creationId xmlns:p14="http://schemas.microsoft.com/office/powerpoint/2010/main" val="39224772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09374-8426-4866-98F3-EE7771CFFB66}"/>
              </a:ext>
            </a:extLst>
          </p:cNvPr>
          <p:cNvSpPr>
            <a:spLocks noGrp="1"/>
          </p:cNvSpPr>
          <p:nvPr>
            <p:ph type="title"/>
          </p:nvPr>
        </p:nvSpPr>
        <p:spPr/>
        <p:txBody>
          <a:bodyPr/>
          <a:lstStyle/>
          <a:p>
            <a:r>
              <a:rPr lang="en-US" dirty="0"/>
              <a:t>Applied bachelor degrees for community colleges</a:t>
            </a:r>
          </a:p>
        </p:txBody>
      </p:sp>
      <p:sp>
        <p:nvSpPr>
          <p:cNvPr id="3" name="Content Placeholder 2">
            <a:extLst>
              <a:ext uri="{FF2B5EF4-FFF2-40B4-BE49-F238E27FC236}">
                <a16:creationId xmlns:a16="http://schemas.microsoft.com/office/drawing/2014/main" id="{E494DB7D-E014-4C1D-8F47-FADD1BE89905}"/>
              </a:ext>
            </a:extLst>
          </p:cNvPr>
          <p:cNvSpPr>
            <a:spLocks noGrp="1"/>
          </p:cNvSpPr>
          <p:nvPr>
            <p:ph idx="1"/>
          </p:nvPr>
        </p:nvSpPr>
        <p:spPr/>
        <p:txBody>
          <a:bodyPr/>
          <a:lstStyle/>
          <a:p>
            <a:r>
              <a:rPr lang="en-US" dirty="0"/>
              <a:t>In 2017, Ohio Legislature granted community colleges right to petition to offer applied bachelor degrees upon meeting list of criteria including market demand and lack of regional university supply.</a:t>
            </a:r>
          </a:p>
          <a:p>
            <a:endParaRPr lang="en-US" dirty="0"/>
          </a:p>
          <a:p>
            <a:r>
              <a:rPr lang="en-US" dirty="0"/>
              <a:t>Larger community colleges already had EMSI which employed in applications. But two smaller colleges employed OACC service to make their argument for very bold programs:</a:t>
            </a:r>
          </a:p>
          <a:p>
            <a:pPr lvl="1"/>
            <a:r>
              <a:rPr lang="en-US" dirty="0"/>
              <a:t>Manufacturing Technology Management – Clark State College</a:t>
            </a:r>
          </a:p>
          <a:p>
            <a:pPr lvl="1"/>
            <a:r>
              <a:rPr lang="en-US" dirty="0"/>
              <a:t>Mechanical Engineering Technology – North Central State College</a:t>
            </a:r>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4292009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561B88-22E7-4B4C-B072-857762CB9264}"/>
              </a:ext>
            </a:extLst>
          </p:cNvPr>
          <p:cNvPicPr>
            <a:picLocks noChangeAspect="1"/>
          </p:cNvPicPr>
          <p:nvPr/>
        </p:nvPicPr>
        <p:blipFill>
          <a:blip r:embed="rId3"/>
          <a:stretch>
            <a:fillRect/>
          </a:stretch>
        </p:blipFill>
        <p:spPr>
          <a:xfrm>
            <a:off x="981776" y="272720"/>
            <a:ext cx="9078828" cy="6585280"/>
          </a:xfrm>
          <a:prstGeom prst="rect">
            <a:avLst/>
          </a:prstGeom>
        </p:spPr>
      </p:pic>
    </p:spTree>
    <p:extLst>
      <p:ext uri="{BB962C8B-B14F-4D97-AF65-F5344CB8AC3E}">
        <p14:creationId xmlns:p14="http://schemas.microsoft.com/office/powerpoint/2010/main" val="3875096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8CA6D-8789-4C30-AB51-5CBD556043F8}"/>
              </a:ext>
            </a:extLst>
          </p:cNvPr>
          <p:cNvSpPr>
            <a:spLocks noGrp="1"/>
          </p:cNvSpPr>
          <p:nvPr>
            <p:ph type="title"/>
          </p:nvPr>
        </p:nvSpPr>
        <p:spPr/>
        <p:txBody>
          <a:bodyPr/>
          <a:lstStyle/>
          <a:p>
            <a:r>
              <a:rPr lang="en-US" dirty="0"/>
              <a:t>Both Clark State and North Central State have been approved!</a:t>
            </a:r>
          </a:p>
        </p:txBody>
      </p:sp>
      <p:sp>
        <p:nvSpPr>
          <p:cNvPr id="3" name="Content Placeholder 2">
            <a:extLst>
              <a:ext uri="{FF2B5EF4-FFF2-40B4-BE49-F238E27FC236}">
                <a16:creationId xmlns:a16="http://schemas.microsoft.com/office/drawing/2014/main" id="{E80DDEA8-19AF-4297-AB86-254683F8E172}"/>
              </a:ext>
            </a:extLst>
          </p:cNvPr>
          <p:cNvSpPr>
            <a:spLocks noGrp="1"/>
          </p:cNvSpPr>
          <p:nvPr>
            <p:ph idx="1"/>
          </p:nvPr>
        </p:nvSpPr>
        <p:spPr/>
        <p:txBody>
          <a:bodyPr>
            <a:normAutofit/>
          </a:bodyPr>
          <a:lstStyle/>
          <a:p>
            <a:r>
              <a:rPr lang="en-US" sz="2400" dirty="0"/>
              <a:t>John Carey, chancellor of the Ohio Department of Higher Education, stated in his letter of July 23, 2018, approving the proposal from NC State, “ODHE observed strong evidence of workforce need, clear testimony that NCSC responded to requests of local employers in curriculum development, and evidence that the students’ needs are best met with program delivery at the NCSC location.”</a:t>
            </a:r>
          </a:p>
        </p:txBody>
      </p:sp>
    </p:spTree>
    <p:extLst>
      <p:ext uri="{BB962C8B-B14F-4D97-AF65-F5344CB8AC3E}">
        <p14:creationId xmlns:p14="http://schemas.microsoft.com/office/powerpoint/2010/main" val="44012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CDD14-7602-4009-8647-2F6EFB086A8D}"/>
              </a:ext>
            </a:extLst>
          </p:cNvPr>
          <p:cNvSpPr>
            <a:spLocks noGrp="1"/>
          </p:cNvSpPr>
          <p:nvPr>
            <p:ph type="title"/>
          </p:nvPr>
        </p:nvSpPr>
        <p:spPr/>
        <p:txBody>
          <a:bodyPr>
            <a:normAutofit fontScale="90000"/>
          </a:bodyPr>
          <a:lstStyle/>
          <a:p>
            <a:r>
              <a:rPr lang="en-US" dirty="0"/>
              <a:t>Priority level of market research and community needs assessment, 2013 vs. 2017 OACC survey of IR offices</a:t>
            </a:r>
          </a:p>
        </p:txBody>
      </p:sp>
      <p:graphicFrame>
        <p:nvGraphicFramePr>
          <p:cNvPr id="4" name="Content Placeholder 3">
            <a:extLst>
              <a:ext uri="{FF2B5EF4-FFF2-40B4-BE49-F238E27FC236}">
                <a16:creationId xmlns:a16="http://schemas.microsoft.com/office/drawing/2014/main" id="{5AEB1E07-E2F8-4C22-9BC8-AEB2E0413746}"/>
              </a:ext>
            </a:extLst>
          </p:cNvPr>
          <p:cNvGraphicFramePr>
            <a:graphicFrameLocks noGrp="1"/>
          </p:cNvGraphicFramePr>
          <p:nvPr>
            <p:ph idx="1"/>
            <p:extLst>
              <p:ext uri="{D42A27DB-BD31-4B8C-83A1-F6EECF244321}">
                <p14:modId xmlns:p14="http://schemas.microsoft.com/office/powerpoint/2010/main" val="857416639"/>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9504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189F-80C6-4D6F-AAB0-11D6F3CADE01}"/>
              </a:ext>
            </a:extLst>
          </p:cNvPr>
          <p:cNvSpPr>
            <a:spLocks noGrp="1"/>
          </p:cNvSpPr>
          <p:nvPr>
            <p:ph type="title"/>
          </p:nvPr>
        </p:nvSpPr>
        <p:spPr/>
        <p:txBody>
          <a:bodyPr/>
          <a:lstStyle/>
          <a:p>
            <a:r>
              <a:rPr lang="en-US" dirty="0"/>
              <a:t>Lessons for application outside Ohio</a:t>
            </a:r>
          </a:p>
        </p:txBody>
      </p:sp>
      <p:sp>
        <p:nvSpPr>
          <p:cNvPr id="3" name="Content Placeholder 2">
            <a:extLst>
              <a:ext uri="{FF2B5EF4-FFF2-40B4-BE49-F238E27FC236}">
                <a16:creationId xmlns:a16="http://schemas.microsoft.com/office/drawing/2014/main" id="{8A8F10DD-204E-45E1-84CD-853FD358B127}"/>
              </a:ext>
            </a:extLst>
          </p:cNvPr>
          <p:cNvSpPr>
            <a:spLocks noGrp="1"/>
          </p:cNvSpPr>
          <p:nvPr>
            <p:ph idx="1"/>
          </p:nvPr>
        </p:nvSpPr>
        <p:spPr/>
        <p:txBody>
          <a:bodyPr/>
          <a:lstStyle/>
          <a:p>
            <a:r>
              <a:rPr lang="en-US" dirty="0"/>
              <a:t>Shared service that is not terribly expensive, but needs central champion.</a:t>
            </a:r>
          </a:p>
          <a:p>
            <a:endParaRPr lang="en-US" dirty="0"/>
          </a:p>
          <a:p>
            <a:r>
              <a:rPr lang="en-US" dirty="0"/>
              <a:t>Provided tons of opportunity for innovation and various applications if you let it. Look for solutions to widespread data pain points.</a:t>
            </a:r>
          </a:p>
          <a:p>
            <a:endParaRPr lang="en-US" dirty="0"/>
          </a:p>
          <a:p>
            <a:r>
              <a:rPr lang="en-US" dirty="0"/>
              <a:t>Involved persons from all walks (IR, grant writers, workforce, finance officers, presidents, lobbyists).</a:t>
            </a:r>
          </a:p>
          <a:p>
            <a:endParaRPr lang="en-US" dirty="0"/>
          </a:p>
          <a:p>
            <a:r>
              <a:rPr lang="en-US" dirty="0"/>
              <a:t>Got people talking about LMI at a time when it really matters – remember Guided Pathways. But needs continual exposure and training given turnover of personnel.</a:t>
            </a:r>
          </a:p>
          <a:p>
            <a:endParaRPr lang="en-US" dirty="0"/>
          </a:p>
          <a:p>
            <a:endParaRPr lang="en-US" dirty="0"/>
          </a:p>
        </p:txBody>
      </p:sp>
    </p:spTree>
    <p:extLst>
      <p:ext uri="{BB962C8B-B14F-4D97-AF65-F5344CB8AC3E}">
        <p14:creationId xmlns:p14="http://schemas.microsoft.com/office/powerpoint/2010/main" val="9042044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7704B-097D-47D7-BF9F-B3202679197F}"/>
              </a:ext>
            </a:extLst>
          </p:cNvPr>
          <p:cNvSpPr>
            <a:spLocks noGrp="1"/>
          </p:cNvSpPr>
          <p:nvPr>
            <p:ph type="title"/>
          </p:nvPr>
        </p:nvSpPr>
        <p:spPr/>
        <p:txBody>
          <a:bodyPr/>
          <a:lstStyle/>
          <a:p>
            <a:r>
              <a:rPr lang="en-US" dirty="0"/>
              <a:t>If you’re ever around north central Ohio, make sure you stop by </a:t>
            </a:r>
            <a:r>
              <a:rPr lang="en-US" dirty="0">
                <a:sym typeface="Wingdings" panose="05000000000000000000" pitchFamily="2" charset="2"/>
              </a:rPr>
              <a:t></a:t>
            </a:r>
            <a:endParaRPr lang="en-US" dirty="0"/>
          </a:p>
        </p:txBody>
      </p:sp>
      <p:pic>
        <p:nvPicPr>
          <p:cNvPr id="4" name="Content Placeholder 3">
            <a:extLst>
              <a:ext uri="{FF2B5EF4-FFF2-40B4-BE49-F238E27FC236}">
                <a16:creationId xmlns:a16="http://schemas.microsoft.com/office/drawing/2014/main" id="{64A02499-E5FF-45E2-B205-7E95B1AAC5EC}"/>
              </a:ext>
            </a:extLst>
          </p:cNvPr>
          <p:cNvPicPr>
            <a:picLocks noGrp="1" noChangeAspect="1"/>
          </p:cNvPicPr>
          <p:nvPr>
            <p:ph idx="1"/>
          </p:nvPr>
        </p:nvPicPr>
        <p:blipFill>
          <a:blip r:embed="rId2"/>
          <a:stretch>
            <a:fillRect/>
          </a:stretch>
        </p:blipFill>
        <p:spPr>
          <a:xfrm>
            <a:off x="2255520" y="2109859"/>
            <a:ext cx="4958080" cy="4412691"/>
          </a:xfrm>
          <a:prstGeom prst="rect">
            <a:avLst/>
          </a:prstGeom>
        </p:spPr>
      </p:pic>
    </p:spTree>
    <p:extLst>
      <p:ext uri="{BB962C8B-B14F-4D97-AF65-F5344CB8AC3E}">
        <p14:creationId xmlns:p14="http://schemas.microsoft.com/office/powerpoint/2010/main" val="267215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B43C6-A032-4707-A654-827D866C748B}"/>
              </a:ext>
            </a:extLst>
          </p:cNvPr>
          <p:cNvSpPr>
            <a:spLocks noGrp="1"/>
          </p:cNvSpPr>
          <p:nvPr>
            <p:ph type="title"/>
          </p:nvPr>
        </p:nvSpPr>
        <p:spPr/>
        <p:txBody>
          <a:bodyPr/>
          <a:lstStyle/>
          <a:p>
            <a:r>
              <a:rPr lang="en-US" dirty="0"/>
              <a:t>Learning outcomes for today</a:t>
            </a:r>
          </a:p>
        </p:txBody>
      </p:sp>
      <p:sp>
        <p:nvSpPr>
          <p:cNvPr id="3" name="Content Placeholder 2">
            <a:extLst>
              <a:ext uri="{FF2B5EF4-FFF2-40B4-BE49-F238E27FC236}">
                <a16:creationId xmlns:a16="http://schemas.microsoft.com/office/drawing/2014/main" id="{D7E46AE3-FC0C-43B5-8492-4F6E1A4693A3}"/>
              </a:ext>
            </a:extLst>
          </p:cNvPr>
          <p:cNvSpPr>
            <a:spLocks noGrp="1"/>
          </p:cNvSpPr>
          <p:nvPr>
            <p:ph idx="1"/>
          </p:nvPr>
        </p:nvSpPr>
        <p:spPr/>
        <p:txBody>
          <a:bodyPr/>
          <a:lstStyle/>
          <a:p>
            <a:r>
              <a:rPr lang="en-US" dirty="0"/>
              <a:t>Overall: applying a strategy to build community college labor market information capacity in a big, decentralized system.</a:t>
            </a:r>
          </a:p>
          <a:p>
            <a:endParaRPr lang="en-US" dirty="0"/>
          </a:p>
          <a:p>
            <a:r>
              <a:rPr lang="en-US" dirty="0"/>
              <a:t>Doing so in an era of shrinking resources and institutional research capacity.</a:t>
            </a:r>
          </a:p>
          <a:p>
            <a:endParaRPr lang="en-US" dirty="0"/>
          </a:p>
          <a:p>
            <a:r>
              <a:rPr lang="en-US" dirty="0"/>
              <a:t>Practical applications of statewide projects to build capacity.</a:t>
            </a:r>
          </a:p>
          <a:p>
            <a:endParaRPr lang="en-US" dirty="0"/>
          </a:p>
          <a:p>
            <a:r>
              <a:rPr lang="en-US" dirty="0"/>
              <a:t>Practical applications of customized services to colleges to build capacity.</a:t>
            </a:r>
          </a:p>
        </p:txBody>
      </p:sp>
    </p:spTree>
    <p:extLst>
      <p:ext uri="{BB962C8B-B14F-4D97-AF65-F5344CB8AC3E}">
        <p14:creationId xmlns:p14="http://schemas.microsoft.com/office/powerpoint/2010/main" val="2053941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BAC0E4-D7F0-45A5-84F4-43B6D10FF8A5}"/>
              </a:ext>
            </a:extLst>
          </p:cNvPr>
          <p:cNvPicPr>
            <a:picLocks noChangeAspect="1"/>
          </p:cNvPicPr>
          <p:nvPr/>
        </p:nvPicPr>
        <p:blipFill>
          <a:blip r:embed="rId3"/>
          <a:stretch>
            <a:fillRect/>
          </a:stretch>
        </p:blipFill>
        <p:spPr>
          <a:xfrm>
            <a:off x="506158" y="0"/>
            <a:ext cx="10071319" cy="6858000"/>
          </a:xfrm>
          <a:prstGeom prst="rect">
            <a:avLst/>
          </a:prstGeom>
        </p:spPr>
      </p:pic>
    </p:spTree>
    <p:extLst>
      <p:ext uri="{BB962C8B-B14F-4D97-AF65-F5344CB8AC3E}">
        <p14:creationId xmlns:p14="http://schemas.microsoft.com/office/powerpoint/2010/main" val="441335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FC74B-8EA9-434F-89EE-A66328365A31}"/>
              </a:ext>
            </a:extLst>
          </p:cNvPr>
          <p:cNvSpPr>
            <a:spLocks noGrp="1"/>
          </p:cNvSpPr>
          <p:nvPr>
            <p:ph type="title"/>
          </p:nvPr>
        </p:nvSpPr>
        <p:spPr/>
        <p:txBody>
          <a:bodyPr/>
          <a:lstStyle/>
          <a:p>
            <a:r>
              <a:rPr lang="en-US" dirty="0"/>
              <a:t>This is what is really is…</a:t>
            </a:r>
          </a:p>
        </p:txBody>
      </p:sp>
      <p:pic>
        <p:nvPicPr>
          <p:cNvPr id="4" name="Content Placeholder 3">
            <a:extLst>
              <a:ext uri="{FF2B5EF4-FFF2-40B4-BE49-F238E27FC236}">
                <a16:creationId xmlns:a16="http://schemas.microsoft.com/office/drawing/2014/main" id="{42A7D1A3-3D58-4ECD-A373-2CA80F0B2482}"/>
              </a:ext>
            </a:extLst>
          </p:cNvPr>
          <p:cNvPicPr>
            <a:picLocks noGrp="1" noChangeAspect="1"/>
          </p:cNvPicPr>
          <p:nvPr>
            <p:ph idx="1"/>
          </p:nvPr>
        </p:nvPicPr>
        <p:blipFill>
          <a:blip r:embed="rId3"/>
          <a:stretch>
            <a:fillRect/>
          </a:stretch>
        </p:blipFill>
        <p:spPr>
          <a:xfrm>
            <a:off x="1313066" y="1930400"/>
            <a:ext cx="7149079" cy="4451927"/>
          </a:xfrm>
          <a:prstGeom prst="rect">
            <a:avLst/>
          </a:prstGeom>
        </p:spPr>
      </p:pic>
    </p:spTree>
    <p:extLst>
      <p:ext uri="{BB962C8B-B14F-4D97-AF65-F5344CB8AC3E}">
        <p14:creationId xmlns:p14="http://schemas.microsoft.com/office/powerpoint/2010/main" val="528945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B4306-0604-4AAE-88F4-37CC2A576EC7}"/>
              </a:ext>
            </a:extLst>
          </p:cNvPr>
          <p:cNvSpPr>
            <a:spLocks noGrp="1"/>
          </p:cNvSpPr>
          <p:nvPr>
            <p:ph type="title"/>
          </p:nvPr>
        </p:nvSpPr>
        <p:spPr/>
        <p:txBody>
          <a:bodyPr>
            <a:normAutofit fontScale="90000"/>
          </a:bodyPr>
          <a:lstStyle/>
          <a:p>
            <a:r>
              <a:rPr lang="en-US" dirty="0"/>
              <a:t>Undergraduate fall headcount at Ohio Community Colleges (excludes high school)</a:t>
            </a:r>
          </a:p>
        </p:txBody>
      </p:sp>
      <p:graphicFrame>
        <p:nvGraphicFramePr>
          <p:cNvPr id="4" name="Content Placeholder 3">
            <a:extLst>
              <a:ext uri="{FF2B5EF4-FFF2-40B4-BE49-F238E27FC236}">
                <a16:creationId xmlns:a16="http://schemas.microsoft.com/office/drawing/2014/main" id="{781C9D39-A734-4494-8B01-42EFE5B2DC79}"/>
              </a:ext>
            </a:extLst>
          </p:cNvPr>
          <p:cNvGraphicFramePr>
            <a:graphicFrameLocks noGrp="1"/>
          </p:cNvGraphicFramePr>
          <p:nvPr>
            <p:ph idx="1"/>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0845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7401D-3975-4D67-829F-2ABF9058DB60}"/>
              </a:ext>
            </a:extLst>
          </p:cNvPr>
          <p:cNvSpPr>
            <a:spLocks noGrp="1"/>
          </p:cNvSpPr>
          <p:nvPr>
            <p:ph type="title"/>
          </p:nvPr>
        </p:nvSpPr>
        <p:spPr/>
        <p:txBody>
          <a:bodyPr>
            <a:normAutofit fontScale="90000"/>
          </a:bodyPr>
          <a:lstStyle/>
          <a:p>
            <a:r>
              <a:rPr lang="en-US" dirty="0"/>
              <a:t>Budget challenges impacting IR – 2013  survey of Ohio community college IR offices</a:t>
            </a:r>
          </a:p>
        </p:txBody>
      </p:sp>
      <p:pic>
        <p:nvPicPr>
          <p:cNvPr id="4" name="Content Placeholder 3">
            <a:extLst>
              <a:ext uri="{FF2B5EF4-FFF2-40B4-BE49-F238E27FC236}">
                <a16:creationId xmlns:a16="http://schemas.microsoft.com/office/drawing/2014/main" id="{E4B833D0-A333-4095-BE63-38EA548C7841}"/>
              </a:ext>
            </a:extLst>
          </p:cNvPr>
          <p:cNvPicPr>
            <a:picLocks noGrp="1" noChangeAspect="1"/>
          </p:cNvPicPr>
          <p:nvPr>
            <p:ph idx="1"/>
          </p:nvPr>
        </p:nvPicPr>
        <p:blipFill>
          <a:blip r:embed="rId3"/>
          <a:stretch>
            <a:fillRect/>
          </a:stretch>
        </p:blipFill>
        <p:spPr>
          <a:xfrm>
            <a:off x="558800" y="2651759"/>
            <a:ext cx="9357360" cy="2974281"/>
          </a:xfrm>
          <a:prstGeom prst="rect">
            <a:avLst/>
          </a:prstGeom>
        </p:spPr>
      </p:pic>
    </p:spTree>
    <p:extLst>
      <p:ext uri="{BB962C8B-B14F-4D97-AF65-F5344CB8AC3E}">
        <p14:creationId xmlns:p14="http://schemas.microsoft.com/office/powerpoint/2010/main" val="261620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AB86A-AD69-4F0A-B903-D4FCCAF6242E}"/>
              </a:ext>
            </a:extLst>
          </p:cNvPr>
          <p:cNvSpPr>
            <a:spLocks noGrp="1"/>
          </p:cNvSpPr>
          <p:nvPr>
            <p:ph type="title"/>
          </p:nvPr>
        </p:nvSpPr>
        <p:spPr/>
        <p:txBody>
          <a:bodyPr/>
          <a:lstStyle/>
          <a:p>
            <a:r>
              <a:rPr lang="en-US" dirty="0"/>
              <a:t>Building capacity through Ohio Association of Community Colleges</a:t>
            </a:r>
          </a:p>
        </p:txBody>
      </p:sp>
      <p:sp>
        <p:nvSpPr>
          <p:cNvPr id="3" name="Content Placeholder 2">
            <a:extLst>
              <a:ext uri="{FF2B5EF4-FFF2-40B4-BE49-F238E27FC236}">
                <a16:creationId xmlns:a16="http://schemas.microsoft.com/office/drawing/2014/main" id="{029F9424-63E6-4D9E-955E-30A11DE0B1C0}"/>
              </a:ext>
            </a:extLst>
          </p:cNvPr>
          <p:cNvSpPr>
            <a:spLocks noGrp="1"/>
          </p:cNvSpPr>
          <p:nvPr>
            <p:ph idx="1"/>
          </p:nvPr>
        </p:nvSpPr>
        <p:spPr/>
        <p:txBody>
          <a:bodyPr/>
          <a:lstStyle/>
          <a:p>
            <a:r>
              <a:rPr lang="en-US" dirty="0"/>
              <a:t>Community college presidents, through OACC, realized that everyone would lose without collaboration.</a:t>
            </a:r>
          </a:p>
          <a:p>
            <a:endParaRPr lang="en-US" dirty="0"/>
          </a:p>
          <a:p>
            <a:r>
              <a:rPr lang="en-US" dirty="0"/>
              <a:t>Big part of that was having OACC convene specific functions within member colleges to build capacity that didn’t.</a:t>
            </a:r>
          </a:p>
          <a:p>
            <a:endParaRPr lang="en-US" dirty="0"/>
          </a:p>
          <a:p>
            <a:r>
              <a:rPr lang="en-US" dirty="0"/>
              <a:t>At same time, big funders like Gates and Lumina Foundation got interested in Ohio because of its rapid jump into performance funding. Resulted in creation of Student Success Institute within OACC, led by former IR director with another former IR director as effectiveness coordinator.</a:t>
            </a:r>
          </a:p>
          <a:p>
            <a:endParaRPr lang="en-US" dirty="0"/>
          </a:p>
          <a:p>
            <a:endParaRPr lang="en-US" dirty="0"/>
          </a:p>
        </p:txBody>
      </p:sp>
    </p:spTree>
    <p:extLst>
      <p:ext uri="{BB962C8B-B14F-4D97-AF65-F5344CB8AC3E}">
        <p14:creationId xmlns:p14="http://schemas.microsoft.com/office/powerpoint/2010/main" val="465607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9611D-9715-4ABC-B91B-6E4F5D8B7F39}"/>
              </a:ext>
            </a:extLst>
          </p:cNvPr>
          <p:cNvSpPr>
            <a:spLocks noGrp="1"/>
          </p:cNvSpPr>
          <p:nvPr>
            <p:ph type="title"/>
          </p:nvPr>
        </p:nvSpPr>
        <p:spPr/>
        <p:txBody>
          <a:bodyPr>
            <a:normAutofit fontScale="90000"/>
          </a:bodyPr>
          <a:lstStyle/>
          <a:p>
            <a:r>
              <a:rPr lang="en-US" dirty="0"/>
              <a:t>Priority level of market research and community needs assessment, 2013 OACC survey of IR offices</a:t>
            </a:r>
          </a:p>
        </p:txBody>
      </p:sp>
      <p:graphicFrame>
        <p:nvGraphicFramePr>
          <p:cNvPr id="4" name="Content Placeholder 3">
            <a:extLst>
              <a:ext uri="{FF2B5EF4-FFF2-40B4-BE49-F238E27FC236}">
                <a16:creationId xmlns:a16="http://schemas.microsoft.com/office/drawing/2014/main" id="{3BF8F2B6-63BC-46CC-A1A5-B03DAA18BBEE}"/>
              </a:ext>
            </a:extLst>
          </p:cNvPr>
          <p:cNvGraphicFramePr>
            <a:graphicFrameLocks noGrp="1"/>
          </p:cNvGraphicFramePr>
          <p:nvPr>
            <p:ph idx="1"/>
            <p:extLst>
              <p:ext uri="{D42A27DB-BD31-4B8C-83A1-F6EECF244321}">
                <p14:modId xmlns:p14="http://schemas.microsoft.com/office/powerpoint/2010/main" val="597270976"/>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919090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1468</TotalTime>
  <Words>3365</Words>
  <Application>Microsoft Office PowerPoint</Application>
  <PresentationFormat>Widescreen</PresentationFormat>
  <Paragraphs>224</Paragraphs>
  <Slides>29</Slides>
  <Notes>24</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Trebuchet MS</vt:lpstr>
      <vt:lpstr>Wingdings</vt:lpstr>
      <vt:lpstr>Wingdings 3</vt:lpstr>
      <vt:lpstr>Facet</vt:lpstr>
      <vt:lpstr>Building IR labor market capacity in a decentralized state</vt:lpstr>
      <vt:lpstr>Icebreaker - life in Ohio</vt:lpstr>
      <vt:lpstr>Learning outcomes for today</vt:lpstr>
      <vt:lpstr>PowerPoint Presentation</vt:lpstr>
      <vt:lpstr>This is what is really is…</vt:lpstr>
      <vt:lpstr>Undergraduate fall headcount at Ohio Community Colleges (excludes high school)</vt:lpstr>
      <vt:lpstr>Budget challenges impacting IR – 2013  survey of Ohio community college IR offices</vt:lpstr>
      <vt:lpstr>Building capacity through Ohio Association of Community Colleges</vt:lpstr>
      <vt:lpstr>Priority level of market research and community needs assessment, 2013 OACC survey of IR offices</vt:lpstr>
      <vt:lpstr>Direct quotes on resource needs for IR offices – 2013 OACC survey</vt:lpstr>
      <vt:lpstr>Number of programs offered by FTE rank. Top 10 of 16 reporting from 2016 CCRC survey of Ohio community colleges.</vt:lpstr>
      <vt:lpstr>Identification of LMI as knowledge area to build capacity. Key goals:</vt:lpstr>
      <vt:lpstr>Stategy #1 – training</vt:lpstr>
      <vt:lpstr>PowerPoint Presentation</vt:lpstr>
      <vt:lpstr>Strategy #2 – Statewide CIP to SOC mapping</vt:lpstr>
      <vt:lpstr>Development of common mapping based on 10 Ohio Career Coach clients</vt:lpstr>
      <vt:lpstr>Subject areas and mappings:</vt:lpstr>
      <vt:lpstr>Reports on mapping for each college service region</vt:lpstr>
      <vt:lpstr>Strategy #3 – Advocacy project prior to biennial budget</vt:lpstr>
      <vt:lpstr>Another example: state biennial capital budget</vt:lpstr>
      <vt:lpstr>Strategy #4 – Individual services to colleges</vt:lpstr>
      <vt:lpstr>Power user: Lakeland Community College</vt:lpstr>
      <vt:lpstr>PowerPoint Presentation</vt:lpstr>
      <vt:lpstr>Applied bachelor degrees for community colleges</vt:lpstr>
      <vt:lpstr>PowerPoint Presentation</vt:lpstr>
      <vt:lpstr>Both Clark State and North Central State have been approved!</vt:lpstr>
      <vt:lpstr>Priority level of market research and community needs assessment, 2013 vs. 2017 OACC survey of IR offices</vt:lpstr>
      <vt:lpstr>Lessons for application outside Ohio</vt:lpstr>
      <vt:lpstr>If you’re ever around north central Ohio, make sure you stop by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Owner</cp:lastModifiedBy>
  <cp:revision>76</cp:revision>
  <cp:lastPrinted>2018-08-27T01:36:38Z</cp:lastPrinted>
  <dcterms:created xsi:type="dcterms:W3CDTF">2018-07-20T20:21:43Z</dcterms:created>
  <dcterms:modified xsi:type="dcterms:W3CDTF">2018-09-02T22:04:11Z</dcterms:modified>
</cp:coreProperties>
</file>