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95" r:id="rId3"/>
  </p:sldMasterIdLst>
  <p:notesMasterIdLst>
    <p:notesMasterId r:id="rId38"/>
  </p:notesMasterIdLst>
  <p:sldIdLst>
    <p:sldId id="256" r:id="rId4"/>
    <p:sldId id="278" r:id="rId5"/>
    <p:sldId id="318" r:id="rId6"/>
    <p:sldId id="260" r:id="rId7"/>
    <p:sldId id="280" r:id="rId8"/>
    <p:sldId id="263" r:id="rId9"/>
    <p:sldId id="323" r:id="rId10"/>
    <p:sldId id="326" r:id="rId11"/>
    <p:sldId id="265" r:id="rId12"/>
    <p:sldId id="321" r:id="rId13"/>
    <p:sldId id="329" r:id="rId14"/>
    <p:sldId id="330" r:id="rId15"/>
    <p:sldId id="331" r:id="rId16"/>
    <p:sldId id="266" r:id="rId17"/>
    <p:sldId id="267" r:id="rId18"/>
    <p:sldId id="284" r:id="rId19"/>
    <p:sldId id="286" r:id="rId20"/>
    <p:sldId id="324" r:id="rId21"/>
    <p:sldId id="327" r:id="rId22"/>
    <p:sldId id="293" r:id="rId23"/>
    <p:sldId id="322" r:id="rId24"/>
    <p:sldId id="288" r:id="rId25"/>
    <p:sldId id="320" r:id="rId26"/>
    <p:sldId id="300" r:id="rId27"/>
    <p:sldId id="333" r:id="rId28"/>
    <p:sldId id="325" r:id="rId29"/>
    <p:sldId id="328" r:id="rId30"/>
    <p:sldId id="298" r:id="rId31"/>
    <p:sldId id="335" r:id="rId32"/>
    <p:sldId id="334" r:id="rId33"/>
    <p:sldId id="290" r:id="rId34"/>
    <p:sldId id="287" r:id="rId35"/>
    <p:sldId id="283" r:id="rId36"/>
    <p:sldId id="312" r:id="rId3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233B46"/>
        </a:solidFill>
        <a:effectLst/>
        <a:uFillTx/>
        <a:latin typeface="Bebas Neue"/>
        <a:ea typeface="Bebas Neue"/>
        <a:cs typeface="Bebas Neue"/>
        <a:sym typeface="Bebas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F2C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41" autoAdjust="0"/>
    <p:restoredTop sz="94689" autoAdjust="0"/>
  </p:normalViewPr>
  <p:slideViewPr>
    <p:cSldViewPr snapToGrid="0" snapToObjects="1">
      <p:cViewPr varScale="1">
        <p:scale>
          <a:sx n="63" d="100"/>
          <a:sy n="63" d="100"/>
        </p:scale>
        <p:origin x="52" y="68"/>
      </p:cViewPr>
      <p:guideLst/>
    </p:cSldViewPr>
  </p:slideViewPr>
  <p:outlineViewPr>
    <p:cViewPr>
      <p:scale>
        <a:sx n="33" d="100"/>
        <a:sy n="33" d="100"/>
      </p:scale>
      <p:origin x="0" y="-4997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2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'Job Postings Top Occupations'!$C$3</c:f>
              <c:strCache>
                <c:ptCount val="1"/>
                <c:pt idx="0">
                  <c:v>Unique Postings (Jan 2018 - Mar 2018)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'Job Postings Top Occupations'!$A$4:$A$17</c:f>
              <c:strCache>
                <c:ptCount val="14"/>
                <c:pt idx="0">
                  <c:v>Industrial Engineers</c:v>
                </c:pt>
                <c:pt idx="1">
                  <c:v>Mechanical Engineers</c:v>
                </c:pt>
                <c:pt idx="2">
                  <c:v>Electrical Engineers</c:v>
                </c:pt>
                <c:pt idx="3">
                  <c:v>Electronics Engineers, Except Computer</c:v>
                </c:pt>
                <c:pt idx="4">
                  <c:v>Civil Engineers</c:v>
                </c:pt>
                <c:pt idx="5">
                  <c:v>Engineers, All Other</c:v>
                </c:pt>
                <c:pt idx="6">
                  <c:v>Computer Hardware Engineers</c:v>
                </c:pt>
                <c:pt idx="7">
                  <c:v>Health and Safety Engineers, Except Mining Safety Engineers and Inspectors</c:v>
                </c:pt>
                <c:pt idx="8">
                  <c:v>Environmental Engineers</c:v>
                </c:pt>
                <c:pt idx="9">
                  <c:v>Aerospace Engineers</c:v>
                </c:pt>
                <c:pt idx="10">
                  <c:v>Architects, Except Landscape and Naval</c:v>
                </c:pt>
                <c:pt idx="11">
                  <c:v>Materials Engineers</c:v>
                </c:pt>
                <c:pt idx="12">
                  <c:v>Commercial and Industrial Designers</c:v>
                </c:pt>
                <c:pt idx="13">
                  <c:v>Architectural and Civil Drafters</c:v>
                </c:pt>
              </c:strCache>
            </c:strRef>
          </c:cat>
          <c:val>
            <c:numRef>
              <c:f>'Job Postings Top Occupations'!$C$4:$C$17</c:f>
              <c:numCache>
                <c:formatCode>#,##0;[Red]\ \(#,##0\)</c:formatCode>
                <c:ptCount val="14"/>
                <c:pt idx="0">
                  <c:v>4708</c:v>
                </c:pt>
                <c:pt idx="1">
                  <c:v>4350</c:v>
                </c:pt>
                <c:pt idx="2">
                  <c:v>1723</c:v>
                </c:pt>
                <c:pt idx="3">
                  <c:v>846</c:v>
                </c:pt>
                <c:pt idx="4">
                  <c:v>506</c:v>
                </c:pt>
                <c:pt idx="5">
                  <c:v>353</c:v>
                </c:pt>
                <c:pt idx="6">
                  <c:v>296</c:v>
                </c:pt>
                <c:pt idx="7">
                  <c:v>294</c:v>
                </c:pt>
                <c:pt idx="8">
                  <c:v>178</c:v>
                </c:pt>
                <c:pt idx="9">
                  <c:v>134</c:v>
                </c:pt>
                <c:pt idx="10">
                  <c:v>129</c:v>
                </c:pt>
                <c:pt idx="11">
                  <c:v>117</c:v>
                </c:pt>
                <c:pt idx="12">
                  <c:v>113</c:v>
                </c:pt>
                <c:pt idx="13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1A-4345-B354-9CEDA6D3B2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39596088"/>
        <c:axId val="1"/>
      </c:barChart>
      <c:catAx>
        <c:axId val="339596088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t"/>
        <c:numFmt formatCode="#,##0;[Red]\ \(#,##0\)" sourceLinked="1"/>
        <c:majorTickMark val="out"/>
        <c:minorTickMark val="none"/>
        <c:tickLblPos val="nextTo"/>
        <c:crossAx val="339596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 cap="flat" cmpd="sng" algn="ctr">
      <a:solidFill>
        <a:srgbClr val="F8F8F8">
          <a:alpha val="0"/>
        </a:srgb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/>
              <a:t>Unique Postings (Jan 2018 - Mar 2018)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343972535522148E-2"/>
          <c:y val="0.13271928525306856"/>
          <c:w val="0.90172163021092566"/>
          <c:h val="0.799660884372510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'[Job_Posting_Analytics9946.xls]Job Postings Top Occupations'!$C$3</c:f>
              <c:strCache>
                <c:ptCount val="1"/>
                <c:pt idx="0">
                  <c:v>Unique Postings (Jan 2018 - Mar 2018)</c:v>
                </c:pt>
              </c:strCache>
            </c:strRef>
          </c:tx>
          <c:spPr>
            <a:solidFill>
              <a:srgbClr val="023948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'[Job_Posting_Analytics9946.xls]Job Postings Top Occupations'!$C$4:$C$13</c:f>
              <c:numCache>
                <c:formatCode>#,##0;[Red]\ \(#,##0\)</c:formatCode>
                <c:ptCount val="10"/>
                <c:pt idx="0">
                  <c:v>11875</c:v>
                </c:pt>
                <c:pt idx="1">
                  <c:v>1722</c:v>
                </c:pt>
                <c:pt idx="2">
                  <c:v>1473</c:v>
                </c:pt>
                <c:pt idx="3">
                  <c:v>1413</c:v>
                </c:pt>
                <c:pt idx="4">
                  <c:v>1383</c:v>
                </c:pt>
                <c:pt idx="5">
                  <c:v>1279</c:v>
                </c:pt>
                <c:pt idx="6">
                  <c:v>1190</c:v>
                </c:pt>
                <c:pt idx="7">
                  <c:v>1161</c:v>
                </c:pt>
                <c:pt idx="8">
                  <c:v>1130</c:v>
                </c:pt>
                <c:pt idx="9">
                  <c:v>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C9-45B2-9738-52C936BC3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522921352"/>
        <c:axId val="1"/>
      </c:barChart>
      <c:catAx>
        <c:axId val="522921352"/>
        <c:scaling>
          <c:orientation val="maxMin"/>
        </c:scaling>
        <c:delete val="1"/>
        <c:axPos val="l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t"/>
        <c:numFmt formatCode="#,##0;[Red]\ \(#,##0\)" sourceLinked="1"/>
        <c:majorTickMark val="out"/>
        <c:minorTickMark val="none"/>
        <c:tickLblPos val="nextTo"/>
        <c:crossAx val="5229213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'Job Postings Top Occupations'!$B$3</c:f>
              <c:strCache>
                <c:ptCount val="1"/>
                <c:pt idx="0">
                  <c:v>Unique Postings (Jan 2018 - Mar 2018)</c:v>
                </c:pt>
              </c:strCache>
            </c:strRef>
          </c:tx>
          <c:spPr>
            <a:solidFill>
              <a:srgbClr val="023948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'Job Postings Top Occupations'!$A$4:$A$13</c:f>
              <c:strCache>
                <c:ptCount val="10"/>
                <c:pt idx="0">
                  <c:v>Software Developers, Applications</c:v>
                </c:pt>
                <c:pt idx="1">
                  <c:v>Computer Occupations, All Other</c:v>
                </c:pt>
                <c:pt idx="2">
                  <c:v>Computer User Support Specialists</c:v>
                </c:pt>
                <c:pt idx="3">
                  <c:v>Computer Systems Analysts</c:v>
                </c:pt>
                <c:pt idx="4">
                  <c:v>Web Developers</c:v>
                </c:pt>
                <c:pt idx="5">
                  <c:v>Network and Computer Systems Administrators</c:v>
                </c:pt>
                <c:pt idx="6">
                  <c:v>Software Developers, Systems Software</c:v>
                </c:pt>
                <c:pt idx="7">
                  <c:v>Information Security Analysts</c:v>
                </c:pt>
                <c:pt idx="8">
                  <c:v>Computer and Information Systems Managers</c:v>
                </c:pt>
                <c:pt idx="9">
                  <c:v>Computer Programmers</c:v>
                </c:pt>
              </c:strCache>
            </c:strRef>
          </c:cat>
          <c:val>
            <c:numRef>
              <c:f>'Job Postings Top Occupations'!$B$4:$B$13</c:f>
              <c:numCache>
                <c:formatCode>#,##0;[Red]\ \(#,##0\)</c:formatCode>
                <c:ptCount val="10"/>
                <c:pt idx="0">
                  <c:v>5690</c:v>
                </c:pt>
                <c:pt idx="1">
                  <c:v>4112</c:v>
                </c:pt>
                <c:pt idx="2">
                  <c:v>2595</c:v>
                </c:pt>
                <c:pt idx="3">
                  <c:v>2360</c:v>
                </c:pt>
                <c:pt idx="4">
                  <c:v>2081</c:v>
                </c:pt>
                <c:pt idx="5">
                  <c:v>1682</c:v>
                </c:pt>
                <c:pt idx="6">
                  <c:v>1446</c:v>
                </c:pt>
                <c:pt idx="7">
                  <c:v>948</c:v>
                </c:pt>
                <c:pt idx="8">
                  <c:v>802</c:v>
                </c:pt>
                <c:pt idx="9">
                  <c:v>739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78-4CA1-AD75-808E021130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24038536"/>
        <c:axId val="1"/>
      </c:barChart>
      <c:catAx>
        <c:axId val="424038536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t"/>
        <c:numFmt formatCode="#,##0;[Red]\ \(#,##0\)" sourceLinked="1"/>
        <c:majorTickMark val="out"/>
        <c:minorTickMark val="none"/>
        <c:tickLblPos val="nextTo"/>
        <c:crossAx val="4240385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/>
              <a:t>Unique Postings (Jan 2018 - Mar 2018)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9343972535522148E-2"/>
          <c:y val="0.13271928525306856"/>
          <c:w val="0.86016337355414507"/>
          <c:h val="0.799660884372510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'Job Postings Top Occupations'!$C$3</c:f>
              <c:strCache>
                <c:ptCount val="1"/>
                <c:pt idx="0">
                  <c:v>Unique Postings (Jan 2018 - Mar 2018)</c:v>
                </c:pt>
              </c:strCache>
            </c:strRef>
          </c:tx>
          <c:spPr>
            <a:solidFill>
              <a:srgbClr val="023948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'Job Postings Top Occupations'!$C$4:$C$13</c:f>
              <c:numCache>
                <c:formatCode>#,##0;[Red]\ \(#,##0\)</c:formatCode>
                <c:ptCount val="10"/>
                <c:pt idx="0">
                  <c:v>3276</c:v>
                </c:pt>
                <c:pt idx="1">
                  <c:v>2097</c:v>
                </c:pt>
                <c:pt idx="2">
                  <c:v>1041</c:v>
                </c:pt>
                <c:pt idx="3">
                  <c:v>723</c:v>
                </c:pt>
                <c:pt idx="4">
                  <c:v>629</c:v>
                </c:pt>
                <c:pt idx="5">
                  <c:v>619</c:v>
                </c:pt>
                <c:pt idx="6">
                  <c:v>580</c:v>
                </c:pt>
                <c:pt idx="7">
                  <c:v>566</c:v>
                </c:pt>
                <c:pt idx="8">
                  <c:v>440</c:v>
                </c:pt>
                <c:pt idx="9">
                  <c:v>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8E-4294-9EBC-27A53687E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522921352"/>
        <c:axId val="1"/>
      </c:barChart>
      <c:catAx>
        <c:axId val="522921352"/>
        <c:scaling>
          <c:orientation val="maxMin"/>
        </c:scaling>
        <c:delete val="1"/>
        <c:axPos val="l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t"/>
        <c:numFmt formatCode="#,##0;[Red]\ \(#,##0\)" sourceLinked="1"/>
        <c:majorTickMark val="out"/>
        <c:minorTickMark val="none"/>
        <c:tickLblPos val="nextTo"/>
        <c:crossAx val="5229213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7602488424124852E-2"/>
          <c:y val="2.2279186574632119E-2"/>
          <c:w val="0.88824292220389445"/>
          <c:h val="0.81816141398741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'[Cybersecurity Occupation Demand Tables.xlsx]WIN Region Demand'!$B$14</c:f>
              <c:strCache>
                <c:ptCount val="1"/>
                <c:pt idx="0">
                  <c:v>2016 Completions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'[Cybersecurity Occupation Demand Tables.xlsx]WIN Region Demand'!$C$11:$G$11</c:f>
              <c:strCache>
                <c:ptCount val="3"/>
                <c:pt idx="0">
                  <c:v>Information Security Analysts</c:v>
                </c:pt>
                <c:pt idx="1">
                  <c:v>Database Administrators</c:v>
                </c:pt>
                <c:pt idx="2">
                  <c:v>Computer Network Architects</c:v>
                </c:pt>
              </c:strCache>
              <c:extLst/>
            </c:strRef>
          </c:cat>
          <c:val>
            <c:numRef>
              <c:f>'[Cybersecurity Occupation Demand Tables.xlsx]WIN Region Demand'!$C$14:$G$14</c:f>
              <c:numCache>
                <c:formatCode>#,##0;[Red]\ \(#,##0\)</c:formatCode>
                <c:ptCount val="3"/>
                <c:pt idx="0">
                  <c:v>2664</c:v>
                </c:pt>
                <c:pt idx="1">
                  <c:v>1193</c:v>
                </c:pt>
                <c:pt idx="2">
                  <c:v>2664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9703-4E38-A1EF-798CEBE8F82C}"/>
            </c:ext>
          </c:extLst>
        </c:ser>
        <c:ser>
          <c:idx val="1"/>
          <c:order val="1"/>
          <c:tx>
            <c:strRef>
              <c:f>'[Cybersecurity Occupation Demand Tables.xlsx]WIN Region Demand'!$B$15</c:f>
              <c:strCache>
                <c:ptCount val="1"/>
                <c:pt idx="0">
                  <c:v>Annual Openings, 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'[Cybersecurity Occupation Demand Tables.xlsx]WIN Region Demand'!$C$11:$G$11</c:f>
              <c:strCache>
                <c:ptCount val="3"/>
                <c:pt idx="0">
                  <c:v>Information Security Analysts</c:v>
                </c:pt>
                <c:pt idx="1">
                  <c:v>Database Administrators</c:v>
                </c:pt>
                <c:pt idx="2">
                  <c:v>Computer Network Architects</c:v>
                </c:pt>
              </c:strCache>
              <c:extLst/>
            </c:strRef>
          </c:cat>
          <c:val>
            <c:numRef>
              <c:f>'[Cybersecurity Occupation Demand Tables.xlsx]WIN Region Demand'!$C$15:$G$15</c:f>
              <c:numCache>
                <c:formatCode>#,##0;[Red]\ \(#,##0\)</c:formatCode>
                <c:ptCount val="3"/>
                <c:pt idx="0">
                  <c:v>135.6</c:v>
                </c:pt>
                <c:pt idx="1">
                  <c:v>145.69999999999999</c:v>
                </c:pt>
                <c:pt idx="2">
                  <c:v>152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9703-4E38-A1EF-798CEBE8F82C}"/>
            </c:ext>
          </c:extLst>
        </c:ser>
        <c:ser>
          <c:idx val="2"/>
          <c:order val="2"/>
          <c:tx>
            <c:strRef>
              <c:f>'[Cybersecurity Occupation Demand Tables.xlsx]WIN Region Demand'!$B$16</c:f>
              <c:strCache>
                <c:ptCount val="1"/>
                <c:pt idx="0">
                  <c:v>Unique Job Postings, 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'[Cybersecurity Occupation Demand Tables.xlsx]WIN Region Demand'!$C$11:$G$11</c:f>
              <c:strCache>
                <c:ptCount val="3"/>
                <c:pt idx="0">
                  <c:v>Information Security Analysts</c:v>
                </c:pt>
                <c:pt idx="1">
                  <c:v>Database Administrators</c:v>
                </c:pt>
                <c:pt idx="2">
                  <c:v>Computer Network Architects</c:v>
                </c:pt>
              </c:strCache>
              <c:extLst/>
            </c:strRef>
          </c:cat>
          <c:val>
            <c:numRef>
              <c:f>'[Cybersecurity Occupation Demand Tables.xlsx]WIN Region Demand'!$C$16:$G$16</c:f>
              <c:numCache>
                <c:formatCode>#,##0;[Red]\ \(#,##0\)</c:formatCode>
                <c:ptCount val="3"/>
                <c:pt idx="0">
                  <c:v>4901</c:v>
                </c:pt>
                <c:pt idx="1">
                  <c:v>2203</c:v>
                </c:pt>
                <c:pt idx="2">
                  <c:v>791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9703-4E38-A1EF-798CEBE8F8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9938240"/>
        <c:axId val="569934304"/>
      </c:barChart>
      <c:catAx>
        <c:axId val="569938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934304"/>
        <c:crosses val="autoZero"/>
        <c:auto val="1"/>
        <c:lblAlgn val="ctr"/>
        <c:lblOffset val="100"/>
        <c:noMultiLvlLbl val="0"/>
      </c:catAx>
      <c:valAx>
        <c:axId val="56993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;[Red]\ 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938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/>
              <a:t>Average</a:t>
            </a:r>
            <a:r>
              <a:rPr lang="en-US" sz="1400" baseline="0"/>
              <a:t> Michigan Wage Versus </a:t>
            </a:r>
          </a:p>
          <a:p>
            <a:pPr>
              <a:defRPr/>
            </a:pPr>
            <a:r>
              <a:rPr lang="en-US" sz="1400" baseline="0"/>
              <a:t>Top In-Demand Robotics Occupations Wages, 2017</a:t>
            </a:r>
            <a:endParaRPr lang="en-US" sz="1400"/>
          </a:p>
        </c:rich>
      </c:tx>
      <c:layout>
        <c:manualLayout>
          <c:xMode val="edge"/>
          <c:yMode val="edge"/>
          <c:x val="0.14830809610337167"/>
          <c:y val="1.9846017165760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823814950524114"/>
          <c:y val="0.15481737994884015"/>
          <c:w val="0.68352313183537616"/>
          <c:h val="0.48469670723440034"/>
        </c:manualLayout>
      </c:layout>
      <c:barChart>
        <c:barDir val="col"/>
        <c:grouping val="clustered"/>
        <c:varyColors val="0"/>
        <c:ser>
          <c:idx val="0"/>
          <c:order val="0"/>
          <c:tx>
            <c:v>Average Hourly Earnings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'RT Salary V Percentile'!$B$2:$B$11</c:f>
              <c:strCache>
                <c:ptCount val="10"/>
                <c:pt idx="0">
                  <c:v>Main. and Repair Workers</c:v>
                </c:pt>
                <c:pt idx="1">
                  <c:v>Sup. of Prod. Workers</c:v>
                </c:pt>
                <c:pt idx="2">
                  <c:v>Auto Service Techs</c:v>
                </c:pt>
                <c:pt idx="3">
                  <c:v>Machinists</c:v>
                </c:pt>
                <c:pt idx="4">
                  <c:v>Electricians</c:v>
                </c:pt>
                <c:pt idx="5">
                  <c:v>Sup. of Mechanics</c:v>
                </c:pt>
                <c:pt idx="6">
                  <c:v>CC Machine Tool Operators</c:v>
                </c:pt>
                <c:pt idx="7">
                  <c:v>Electrical &amp; Electronics Eng.Tech.</c:v>
                </c:pt>
                <c:pt idx="8">
                  <c:v>Industrial Machinery Mechanics</c:v>
                </c:pt>
                <c:pt idx="9">
                  <c:v>Welders</c:v>
                </c:pt>
              </c:strCache>
            </c:strRef>
          </c:cat>
          <c:val>
            <c:numRef>
              <c:f>'RT Salary V Percentile'!$G$2:$G$11</c:f>
              <c:numCache>
                <c:formatCode>"$"#,##0.00;[Red]\ \("$"#,##0.00\)</c:formatCode>
                <c:ptCount val="10"/>
                <c:pt idx="0">
                  <c:v>18.193874540300001</c:v>
                </c:pt>
                <c:pt idx="1">
                  <c:v>32.630336493199998</c:v>
                </c:pt>
                <c:pt idx="2">
                  <c:v>21.660514193200001</c:v>
                </c:pt>
                <c:pt idx="3">
                  <c:v>21.106754992599999</c:v>
                </c:pt>
                <c:pt idx="4">
                  <c:v>27.921871315400001</c:v>
                </c:pt>
                <c:pt idx="5">
                  <c:v>33.1924704543</c:v>
                </c:pt>
                <c:pt idx="6">
                  <c:v>21.912915958900001</c:v>
                </c:pt>
                <c:pt idx="7">
                  <c:v>26.153953062799999</c:v>
                </c:pt>
                <c:pt idx="8">
                  <c:v>26.95</c:v>
                </c:pt>
                <c:pt idx="9">
                  <c:v>19.804133497900001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70-47E9-9B32-37576D575D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05738400"/>
        <c:axId val="705737744"/>
      </c:barChart>
      <c:lineChart>
        <c:grouping val="standard"/>
        <c:varyColors val="0"/>
        <c:ser>
          <c:idx val="1"/>
          <c:order val="1"/>
          <c:tx>
            <c:v>Michigan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'RT Salary V Percentile'!$K$2:$K$11</c:f>
              <c:numCache>
                <c:formatCode>General</c:formatCode>
                <c:ptCount val="10"/>
                <c:pt idx="0">
                  <c:v>22.22</c:v>
                </c:pt>
                <c:pt idx="1">
                  <c:v>22.22</c:v>
                </c:pt>
                <c:pt idx="2">
                  <c:v>22.22</c:v>
                </c:pt>
                <c:pt idx="3">
                  <c:v>22.22</c:v>
                </c:pt>
                <c:pt idx="4">
                  <c:v>22.22</c:v>
                </c:pt>
                <c:pt idx="5">
                  <c:v>22.22</c:v>
                </c:pt>
                <c:pt idx="6">
                  <c:v>22.22</c:v>
                </c:pt>
                <c:pt idx="7">
                  <c:v>22.22</c:v>
                </c:pt>
                <c:pt idx="8">
                  <c:v>22.22</c:v>
                </c:pt>
                <c:pt idx="9">
                  <c:v>22.22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70-47E9-9B32-37576D575D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5738400"/>
        <c:axId val="705737744"/>
      </c:lineChart>
      <c:catAx>
        <c:axId val="70573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5737744"/>
        <c:crosses val="autoZero"/>
        <c:auto val="1"/>
        <c:lblAlgn val="ctr"/>
        <c:lblOffset val="100"/>
        <c:noMultiLvlLbl val="0"/>
      </c:catAx>
      <c:valAx>
        <c:axId val="705737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;[Red]\ \(&quot;$&quot;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573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99094671305622"/>
          <c:y val="0.24346385416060629"/>
          <c:w val="0.22009053286943783"/>
          <c:h val="0.31482541481838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7" name="Shape 4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21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199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903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Melissa</a:t>
            </a:r>
          </a:p>
        </p:txBody>
      </p:sp>
    </p:spTree>
    <p:extLst>
      <p:ext uri="{BB962C8B-B14F-4D97-AF65-F5344CB8AC3E}">
        <p14:creationId xmlns:p14="http://schemas.microsoft.com/office/powerpoint/2010/main" val="2333468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ph Pattern No blue.pdf" descr="Graph Pattern No blu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2"/>
            <a:ext cx="12192000" cy="685689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Box 9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586364" y="4389706"/>
            <a:ext cx="8388527" cy="10156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6000" b="1" i="0" spc="-150">
                <a:solidFill>
                  <a:srgbClr val="FFFFFF"/>
                </a:solidFill>
                <a:latin typeface="+mn-lt"/>
                <a:ea typeface="Calibri Bold" charset="0"/>
                <a:cs typeface="Calibri Bold" charset="0"/>
                <a:sym typeface="Bebas Neue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7" name="Sub Header Text"/>
          <p:cNvSpPr txBox="1">
            <a:spLocks noGrp="1"/>
          </p:cNvSpPr>
          <p:nvPr>
            <p:ph type="body" sz="quarter" idx="14"/>
          </p:nvPr>
        </p:nvSpPr>
        <p:spPr>
          <a:xfrm>
            <a:off x="607182" y="5358129"/>
            <a:ext cx="2839878" cy="584775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3200">
                <a:solidFill>
                  <a:srgbClr val="ED7D31"/>
                </a:solidFill>
                <a:latin typeface="+mn-lt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dirty="0"/>
              <a:t>Sub Header Text</a:t>
            </a:r>
          </a:p>
        </p:txBody>
      </p:sp>
      <p:pic>
        <p:nvPicPr>
          <p:cNvPr id="28" name="WIN-logo-updated-white-cmyk.pdf" descr="WIN-logo-updated-white-cmyk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8391" y="897879"/>
            <a:ext cx="5118101" cy="1197754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E75A7D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1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4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IN 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Community Colleges"/>
          <p:cNvSpPr txBox="1"/>
          <p:nvPr/>
        </p:nvSpPr>
        <p:spPr>
          <a:xfrm>
            <a:off x="2748787" y="3096558"/>
            <a:ext cx="1817625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2000"/>
            </a:lvl1pPr>
          </a:lstStyle>
          <a:p>
            <a:r>
              <a:t>Community Colleges</a:t>
            </a:r>
          </a:p>
        </p:txBody>
      </p:sp>
      <p:sp>
        <p:nvSpPr>
          <p:cNvPr id="79" name="Henry Ford College…"/>
          <p:cNvSpPr txBox="1"/>
          <p:nvPr/>
        </p:nvSpPr>
        <p:spPr>
          <a:xfrm>
            <a:off x="882851" y="3612287"/>
            <a:ext cx="5549498" cy="1692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numCol="2" spcCol="277474"/>
          <a:lstStyle/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Henry Ford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Jackson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Macomb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Monroe County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Mott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Oakland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Schoolcraft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St. Clair County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Washtenaw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Wayne County Community</a:t>
            </a:r>
            <a:br/>
            <a:r>
              <a:t>College District</a:t>
            </a:r>
          </a:p>
        </p:txBody>
      </p:sp>
      <p:sp>
        <p:nvSpPr>
          <p:cNvPr id="80" name="Michigan Works! Agencies"/>
          <p:cNvSpPr txBox="1"/>
          <p:nvPr/>
        </p:nvSpPr>
        <p:spPr>
          <a:xfrm>
            <a:off x="7875693" y="3096558"/>
            <a:ext cx="226568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2000"/>
            </a:lvl1pPr>
          </a:lstStyle>
          <a:p>
            <a:r>
              <a:t>Michigan Works! Agencies</a:t>
            </a:r>
          </a:p>
        </p:txBody>
      </p:sp>
      <p:sp>
        <p:nvSpPr>
          <p:cNvPr id="81" name="Detroit Employment Solutions Corporation…"/>
          <p:cNvSpPr txBox="1"/>
          <p:nvPr/>
        </p:nvSpPr>
        <p:spPr>
          <a:xfrm>
            <a:off x="7625890" y="3611064"/>
            <a:ext cx="2765287" cy="212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Detroit Employment Solutions Corporation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GST Michigan Works! 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Macomb - St. Clair Michigan Works! Agency &amp; Workforce Development Board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Michigan Works! Southeast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Oakland County Michigan Works! Agency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t>Southeast Michigan Community Alliance</a:t>
            </a:r>
          </a:p>
        </p:txBody>
      </p:sp>
      <p:sp>
        <p:nvSpPr>
          <p:cNvPr id="82" name="TextBox 9"/>
          <p:cNvSpPr txBox="1"/>
          <p:nvPr/>
        </p:nvSpPr>
        <p:spPr>
          <a:xfrm>
            <a:off x="586364" y="533400"/>
            <a:ext cx="4667873" cy="789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0F2C39"/>
                </a:solidFill>
              </a:defRPr>
            </a:lvl1pPr>
          </a:lstStyle>
          <a:p>
            <a:r>
              <a:t>Win Board</a:t>
            </a:r>
          </a:p>
        </p:txBody>
      </p:sp>
      <p:pic>
        <p:nvPicPr>
          <p:cNvPr id="83" name="Vector Smart Object.pdf" descr="Vector Smart Object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96272" y="1415291"/>
            <a:ext cx="1646277" cy="1500404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Vector Smart Object1.pdf" descr="Vector Smart Object1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49251" y="1415291"/>
            <a:ext cx="1343964" cy="1500404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505684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ent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233B46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98" name="Picture Placeholder 8"/>
          <p:cNvSpPr>
            <a:spLocks noGrp="1"/>
          </p:cNvSpPr>
          <p:nvPr>
            <p:ph type="pic" idx="14"/>
          </p:nvPr>
        </p:nvSpPr>
        <p:spPr>
          <a:xfrm>
            <a:off x="2290195" y="1267832"/>
            <a:ext cx="7611610" cy="477359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pic>
        <p:nvPicPr>
          <p:cNvPr id="99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1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2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3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4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755197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113" name="Reped quas vendus sit, elictur ernatam int omnis dolescimus, quoditatia plique pra dolorer natur, odi te volestium venda vollo ma eost eat.…"/>
          <p:cNvSpPr txBox="1">
            <a:spLocks noGrp="1"/>
          </p:cNvSpPr>
          <p:nvPr>
            <p:ph type="body" idx="14"/>
          </p:nvPr>
        </p:nvSpPr>
        <p:spPr>
          <a:xfrm>
            <a:off x="670856" y="1524000"/>
            <a:ext cx="10850288" cy="44708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Reped quas vendus sit, elictur ernatam int omnis dolescimus, quoditatia plique pra dolorer natur, odi te volestium venda vollo ma eost eat.</a:t>
            </a:r>
          </a:p>
          <a:p>
            <a:pPr marL="541553" lvl="1" indent="-160553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Aximil estissi mperferio qui con nis autatiundae estrum lissin et reriant aute sus aut escius velecate eum commod unt verovit aut qu</a:t>
            </a:r>
          </a:p>
          <a:p>
            <a:pPr marL="561622" lvl="1" indent="-180622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Ur magnate plicaepta et ex eveniti bearis volorerume dolestione prerum vendi ditatem, consequi bercianditat eaquid quati sint.</a:t>
            </a: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Epudit, ad quiae con nis eni ditioria qui nihitat invende lendigent eveni volupiendit et es maximaior molupti umquam, quis perspic aecaborerum et enita</a:t>
            </a: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Ur magnate plicaepta et ex eveniti bearis volorerume dolestione prerum vendi ditatem, consequi bercianditat eaquid quati sint.</a:t>
            </a: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Epudit, ad quiae con nis eni ditioria qui nihitat invende lendigent eveni volupiendit et es maximaior molupti umquam, quis perspic aecaborerum et enita</a:t>
            </a:r>
          </a:p>
        </p:txBody>
      </p:sp>
      <p:pic>
        <p:nvPicPr>
          <p:cNvPr id="114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495054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is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388100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3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Header…"/>
          <p:cNvSpPr txBox="1">
            <a:spLocks noGrp="1"/>
          </p:cNvSpPr>
          <p:nvPr>
            <p:ph type="body" sz="half" idx="15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pic>
        <p:nvPicPr>
          <p:cNvPr id="145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7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8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9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50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72325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97764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59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6529964" y="533400"/>
            <a:ext cx="4667874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160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667500" y="1524000"/>
            <a:ext cx="4774407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pic>
        <p:nvPicPr>
          <p:cNvPr id="161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3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4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5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6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558505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647699" y="1358692"/>
            <a:ext cx="3175002" cy="176106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5" name="Picture Placeholder 26"/>
          <p:cNvSpPr>
            <a:spLocks noGrp="1"/>
          </p:cNvSpPr>
          <p:nvPr>
            <p:ph type="pic" sz="quarter" idx="14"/>
          </p:nvPr>
        </p:nvSpPr>
        <p:spPr>
          <a:xfrm>
            <a:off x="4508499" y="1358692"/>
            <a:ext cx="3175001" cy="176106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6" name="Picture Placeholder 26"/>
          <p:cNvSpPr>
            <a:spLocks noGrp="1"/>
          </p:cNvSpPr>
          <p:nvPr>
            <p:ph type="pic" sz="quarter" idx="15"/>
          </p:nvPr>
        </p:nvSpPr>
        <p:spPr>
          <a:xfrm>
            <a:off x="8369299" y="1358692"/>
            <a:ext cx="3175001" cy="176106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7" name="Picture Placeholder 26"/>
          <p:cNvSpPr>
            <a:spLocks noGrp="1"/>
          </p:cNvSpPr>
          <p:nvPr>
            <p:ph type="pic" sz="quarter" idx="16"/>
          </p:nvPr>
        </p:nvSpPr>
        <p:spPr>
          <a:xfrm>
            <a:off x="647699" y="3759199"/>
            <a:ext cx="3175001" cy="176106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8" name="Picture Placeholder 26"/>
          <p:cNvSpPr>
            <a:spLocks noGrp="1"/>
          </p:cNvSpPr>
          <p:nvPr>
            <p:ph type="pic" sz="quarter" idx="17"/>
          </p:nvPr>
        </p:nvSpPr>
        <p:spPr>
          <a:xfrm>
            <a:off x="4508499" y="3759199"/>
            <a:ext cx="3175001" cy="176106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79" name="Picture Placeholder 26"/>
          <p:cNvSpPr>
            <a:spLocks noGrp="1"/>
          </p:cNvSpPr>
          <p:nvPr>
            <p:ph type="pic" sz="quarter" idx="18"/>
          </p:nvPr>
        </p:nvSpPr>
        <p:spPr>
          <a:xfrm>
            <a:off x="8369299" y="3759199"/>
            <a:ext cx="3175001" cy="176106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80" name="TextBox 9"/>
          <p:cNvSpPr txBox="1">
            <a:spLocks noGrp="1"/>
          </p:cNvSpPr>
          <p:nvPr>
            <p:ph type="body" sz="quarter" idx="19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181" name="Rectangle"/>
          <p:cNvSpPr/>
          <p:nvPr/>
        </p:nvSpPr>
        <p:spPr>
          <a:xfrm>
            <a:off x="647700" y="3110998"/>
            <a:ext cx="3175001" cy="468364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2" name="Rectangle"/>
          <p:cNvSpPr/>
          <p:nvPr/>
        </p:nvSpPr>
        <p:spPr>
          <a:xfrm>
            <a:off x="4508500" y="3110998"/>
            <a:ext cx="3175001" cy="468364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3" name="Rectangle"/>
          <p:cNvSpPr/>
          <p:nvPr/>
        </p:nvSpPr>
        <p:spPr>
          <a:xfrm>
            <a:off x="8369300" y="3110998"/>
            <a:ext cx="3175001" cy="468364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4" name="Rectangle"/>
          <p:cNvSpPr/>
          <p:nvPr/>
        </p:nvSpPr>
        <p:spPr>
          <a:xfrm>
            <a:off x="647699" y="5511800"/>
            <a:ext cx="3175001" cy="468363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5" name="Rectangle"/>
          <p:cNvSpPr/>
          <p:nvPr/>
        </p:nvSpPr>
        <p:spPr>
          <a:xfrm>
            <a:off x="4508499" y="5511800"/>
            <a:ext cx="3175001" cy="468363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6" name="Rectangle"/>
          <p:cNvSpPr/>
          <p:nvPr/>
        </p:nvSpPr>
        <p:spPr>
          <a:xfrm>
            <a:off x="8369300" y="5511799"/>
            <a:ext cx="3175001" cy="468364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87" name="Title Text"/>
          <p:cNvSpPr txBox="1">
            <a:spLocks noGrp="1"/>
          </p:cNvSpPr>
          <p:nvPr>
            <p:ph type="body" sz="quarter" idx="20"/>
          </p:nvPr>
        </p:nvSpPr>
        <p:spPr>
          <a:xfrm>
            <a:off x="1741308" y="3147059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88" name="Title Text"/>
          <p:cNvSpPr txBox="1">
            <a:spLocks noGrp="1"/>
          </p:cNvSpPr>
          <p:nvPr>
            <p:ph type="body" sz="quarter" idx="21"/>
          </p:nvPr>
        </p:nvSpPr>
        <p:spPr>
          <a:xfrm>
            <a:off x="5602108" y="3147059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89" name="Title Text"/>
          <p:cNvSpPr txBox="1">
            <a:spLocks noGrp="1"/>
          </p:cNvSpPr>
          <p:nvPr>
            <p:ph type="body" sz="quarter" idx="22"/>
          </p:nvPr>
        </p:nvSpPr>
        <p:spPr>
          <a:xfrm>
            <a:off x="9462908" y="3147059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90" name="Title Text"/>
          <p:cNvSpPr txBox="1">
            <a:spLocks noGrp="1"/>
          </p:cNvSpPr>
          <p:nvPr>
            <p:ph type="body" sz="quarter" idx="23"/>
          </p:nvPr>
        </p:nvSpPr>
        <p:spPr>
          <a:xfrm>
            <a:off x="1741308" y="5547861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91" name="Title Text"/>
          <p:cNvSpPr txBox="1">
            <a:spLocks noGrp="1"/>
          </p:cNvSpPr>
          <p:nvPr>
            <p:ph type="body" sz="quarter" idx="24"/>
          </p:nvPr>
        </p:nvSpPr>
        <p:spPr>
          <a:xfrm>
            <a:off x="5602108" y="5547861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92" name="Title Text"/>
          <p:cNvSpPr txBox="1">
            <a:spLocks noGrp="1"/>
          </p:cNvSpPr>
          <p:nvPr>
            <p:ph type="body" sz="quarter" idx="25"/>
          </p:nvPr>
        </p:nvSpPr>
        <p:spPr>
          <a:xfrm>
            <a:off x="9462908" y="5547861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pic>
        <p:nvPicPr>
          <p:cNvPr id="193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5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6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7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8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376318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Gallery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207" name="Aximil estissi mperferio qui con nis autatiundae estrum lissin et reriant aute sus.…"/>
          <p:cNvSpPr txBox="1">
            <a:spLocks noGrp="1"/>
          </p:cNvSpPr>
          <p:nvPr>
            <p:ph type="body" sz="quarter" idx="14"/>
          </p:nvPr>
        </p:nvSpPr>
        <p:spPr>
          <a:xfrm>
            <a:off x="3252643" y="1590982"/>
            <a:ext cx="2715023" cy="2052761"/>
          </a:xfrm>
          <a:prstGeom prst="rect">
            <a:avLst/>
          </a:prstGeom>
        </p:spPr>
        <p:txBody>
          <a:bodyPr/>
          <a:lstStyle/>
          <a:p>
            <a:pPr marL="228600" indent="-228600">
              <a:spcBef>
                <a:spcPts val="1100"/>
              </a:spcBef>
              <a:buFontTx/>
              <a:defRPr sz="13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</p:txBody>
      </p:sp>
      <p:sp>
        <p:nvSpPr>
          <p:cNvPr id="208" name="Aximil estissi mperferio qui con nis autatiundae estrum lissin et reriant aute sus.…"/>
          <p:cNvSpPr txBox="1">
            <a:spLocks noGrp="1"/>
          </p:cNvSpPr>
          <p:nvPr>
            <p:ph type="body" sz="quarter" idx="15"/>
          </p:nvPr>
        </p:nvSpPr>
        <p:spPr>
          <a:xfrm>
            <a:off x="3252643" y="4051084"/>
            <a:ext cx="2715023" cy="2052761"/>
          </a:xfrm>
          <a:prstGeom prst="rect">
            <a:avLst/>
          </a:prstGeom>
        </p:spPr>
        <p:txBody>
          <a:bodyPr/>
          <a:lstStyle/>
          <a:p>
            <a:pPr marL="228600" indent="-228600">
              <a:spcBef>
                <a:spcPts val="1100"/>
              </a:spcBef>
              <a:buFontTx/>
              <a:defRPr sz="13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</p:txBody>
      </p:sp>
      <p:sp>
        <p:nvSpPr>
          <p:cNvPr id="209" name="Picture Placeholder 26"/>
          <p:cNvSpPr>
            <a:spLocks noGrp="1"/>
          </p:cNvSpPr>
          <p:nvPr>
            <p:ph type="pic" sz="quarter" idx="16"/>
          </p:nvPr>
        </p:nvSpPr>
        <p:spPr>
          <a:xfrm>
            <a:off x="644561" y="1526659"/>
            <a:ext cx="2554945" cy="170329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10" name="Rectangle"/>
          <p:cNvSpPr/>
          <p:nvPr/>
        </p:nvSpPr>
        <p:spPr>
          <a:xfrm>
            <a:off x="644561" y="3221488"/>
            <a:ext cx="2554945" cy="40690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11" name="Title Text"/>
          <p:cNvSpPr txBox="1">
            <a:spLocks noGrp="1"/>
          </p:cNvSpPr>
          <p:nvPr>
            <p:ph type="body" sz="quarter" idx="17"/>
          </p:nvPr>
        </p:nvSpPr>
        <p:spPr>
          <a:xfrm>
            <a:off x="1428142" y="3229955"/>
            <a:ext cx="987783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12" name="Aximil estissi mperferio qui con nis autatiundae estrum lissin et reriant aute sus.…"/>
          <p:cNvSpPr txBox="1">
            <a:spLocks noGrp="1"/>
          </p:cNvSpPr>
          <p:nvPr>
            <p:ph type="body" sz="quarter" idx="18"/>
          </p:nvPr>
        </p:nvSpPr>
        <p:spPr>
          <a:xfrm>
            <a:off x="8879021" y="1590982"/>
            <a:ext cx="2715023" cy="2052761"/>
          </a:xfrm>
          <a:prstGeom prst="rect">
            <a:avLst/>
          </a:prstGeom>
        </p:spPr>
        <p:txBody>
          <a:bodyPr/>
          <a:lstStyle/>
          <a:p>
            <a:pPr marL="228600" indent="-228600">
              <a:spcBef>
                <a:spcPts val="1100"/>
              </a:spcBef>
              <a:buFontTx/>
              <a:defRPr sz="13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</p:txBody>
      </p:sp>
      <p:sp>
        <p:nvSpPr>
          <p:cNvPr id="213" name="Aximil estissi mperferio qui con nis autatiundae estrum lissin et reriant aute sus.…"/>
          <p:cNvSpPr txBox="1">
            <a:spLocks noGrp="1"/>
          </p:cNvSpPr>
          <p:nvPr>
            <p:ph type="body" sz="quarter" idx="19"/>
          </p:nvPr>
        </p:nvSpPr>
        <p:spPr>
          <a:xfrm>
            <a:off x="8879021" y="4051084"/>
            <a:ext cx="2715023" cy="2052761"/>
          </a:xfrm>
          <a:prstGeom prst="rect">
            <a:avLst/>
          </a:prstGeom>
        </p:spPr>
        <p:txBody>
          <a:bodyPr/>
          <a:lstStyle/>
          <a:p>
            <a:pPr marL="228600" indent="-228600">
              <a:spcBef>
                <a:spcPts val="1100"/>
              </a:spcBef>
              <a:buFontTx/>
              <a:defRPr sz="13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431800" lvl="1" indent="-203200">
              <a:spcBef>
                <a:spcPts val="1100"/>
              </a:spcBef>
              <a:buFontTx/>
              <a:buChar char="•"/>
              <a:defRPr sz="13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</p:txBody>
      </p:sp>
      <p:sp>
        <p:nvSpPr>
          <p:cNvPr id="214" name="Picture Placeholder 26"/>
          <p:cNvSpPr>
            <a:spLocks noGrp="1"/>
          </p:cNvSpPr>
          <p:nvPr>
            <p:ph type="pic" sz="quarter" idx="20"/>
          </p:nvPr>
        </p:nvSpPr>
        <p:spPr>
          <a:xfrm>
            <a:off x="644561" y="4026599"/>
            <a:ext cx="2554945" cy="170329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15" name="Rectangle"/>
          <p:cNvSpPr/>
          <p:nvPr/>
        </p:nvSpPr>
        <p:spPr>
          <a:xfrm>
            <a:off x="644561" y="5721429"/>
            <a:ext cx="2554945" cy="40690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16" name="Title Text"/>
          <p:cNvSpPr txBox="1">
            <a:spLocks noGrp="1"/>
          </p:cNvSpPr>
          <p:nvPr>
            <p:ph type="body" sz="quarter" idx="21"/>
          </p:nvPr>
        </p:nvSpPr>
        <p:spPr>
          <a:xfrm>
            <a:off x="1428142" y="5729895"/>
            <a:ext cx="987783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17" name="Picture Placeholder 26"/>
          <p:cNvSpPr>
            <a:spLocks noGrp="1"/>
          </p:cNvSpPr>
          <p:nvPr>
            <p:ph type="pic" sz="quarter" idx="22"/>
          </p:nvPr>
        </p:nvSpPr>
        <p:spPr>
          <a:xfrm>
            <a:off x="6279127" y="1526659"/>
            <a:ext cx="2554945" cy="170329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18" name="Rectangle"/>
          <p:cNvSpPr/>
          <p:nvPr/>
        </p:nvSpPr>
        <p:spPr>
          <a:xfrm>
            <a:off x="6279127" y="3221488"/>
            <a:ext cx="2554945" cy="406903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body" sz="quarter" idx="23"/>
          </p:nvPr>
        </p:nvSpPr>
        <p:spPr>
          <a:xfrm>
            <a:off x="7062708" y="3229955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220" name="Picture Placeholder 26"/>
          <p:cNvSpPr>
            <a:spLocks noGrp="1"/>
          </p:cNvSpPr>
          <p:nvPr>
            <p:ph type="pic" sz="quarter" idx="24"/>
          </p:nvPr>
        </p:nvSpPr>
        <p:spPr>
          <a:xfrm>
            <a:off x="6279127" y="4026599"/>
            <a:ext cx="2554945" cy="170329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1" name="Rectangle"/>
          <p:cNvSpPr/>
          <p:nvPr/>
        </p:nvSpPr>
        <p:spPr>
          <a:xfrm>
            <a:off x="6279127" y="5721429"/>
            <a:ext cx="2554945" cy="40690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2" name="Title Text"/>
          <p:cNvSpPr txBox="1">
            <a:spLocks noGrp="1"/>
          </p:cNvSpPr>
          <p:nvPr>
            <p:ph type="body" sz="quarter" idx="25"/>
          </p:nvPr>
        </p:nvSpPr>
        <p:spPr>
          <a:xfrm>
            <a:off x="7062708" y="5729895"/>
            <a:ext cx="987784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150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Title Text</a:t>
            </a:r>
          </a:p>
        </p:txBody>
      </p:sp>
      <p:pic>
        <p:nvPicPr>
          <p:cNvPr id="223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5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6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7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8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7327212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Imag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89601" y="1724023"/>
            <a:ext cx="2644469" cy="3465228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  <a:reflection stA="12000" endPos="40000" dir="5400000" sy="-100000" algn="bl" rotWithShape="0"/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3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737600" y="1724023"/>
            <a:ext cx="2644469" cy="3465228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  <a:reflection stA="12000" endPos="40000" dir="5400000" sy="-100000" algn="bl" rotWithShape="0"/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3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010117" y="1453091"/>
            <a:ext cx="2986618" cy="3951818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  <a:reflection stA="12000" endPos="40000" dir="5400000" sy="-100000" algn="bl" rotWithShape="0"/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39" name="TextBox 9"/>
          <p:cNvSpPr txBox="1">
            <a:spLocks noGrp="1"/>
          </p:cNvSpPr>
          <p:nvPr>
            <p:ph type="body" sz="quarter" idx="16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240" name="Header…"/>
          <p:cNvSpPr txBox="1">
            <a:spLocks noGrp="1"/>
          </p:cNvSpPr>
          <p:nvPr>
            <p:ph type="body" sz="half" idx="17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pic>
        <p:nvPicPr>
          <p:cNvPr id="241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43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44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45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46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704563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255" name="Header…"/>
          <p:cNvSpPr txBox="1">
            <a:spLocks noGrp="1"/>
          </p:cNvSpPr>
          <p:nvPr>
            <p:ph type="body" sz="half" idx="14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256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147196" y="1524000"/>
            <a:ext cx="4774408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pic>
        <p:nvPicPr>
          <p:cNvPr id="257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59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0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1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2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886961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Meet The Team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1066800" y="2189162"/>
            <a:ext cx="1828800" cy="18288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71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3810000" y="2189162"/>
            <a:ext cx="1828800" cy="18288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72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6553200" y="2189162"/>
            <a:ext cx="1828800" cy="18288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73" name="Picture Placeholder 29"/>
          <p:cNvSpPr>
            <a:spLocks noGrp="1"/>
          </p:cNvSpPr>
          <p:nvPr>
            <p:ph type="pic" sz="quarter" idx="16"/>
          </p:nvPr>
        </p:nvSpPr>
        <p:spPr>
          <a:xfrm>
            <a:off x="9296400" y="2189162"/>
            <a:ext cx="1828800" cy="18288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74" name="Text Placeholder 42"/>
          <p:cNvSpPr>
            <a:spLocks noGrp="1"/>
          </p:cNvSpPr>
          <p:nvPr>
            <p:ph type="body" sz="quarter" idx="17"/>
          </p:nvPr>
        </p:nvSpPr>
        <p:spPr>
          <a:xfrm>
            <a:off x="3403600" y="4142422"/>
            <a:ext cx="2641600" cy="562055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First Last Name</a:t>
            </a:r>
          </a:p>
        </p:txBody>
      </p:sp>
      <p:sp>
        <p:nvSpPr>
          <p:cNvPr id="275" name="Text Placeholder 42"/>
          <p:cNvSpPr>
            <a:spLocks noGrp="1"/>
          </p:cNvSpPr>
          <p:nvPr>
            <p:ph type="body" sz="quarter" idx="18"/>
          </p:nvPr>
        </p:nvSpPr>
        <p:spPr>
          <a:xfrm>
            <a:off x="6146800" y="4142422"/>
            <a:ext cx="2641600" cy="562055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First Last Name</a:t>
            </a:r>
          </a:p>
        </p:txBody>
      </p:sp>
      <p:sp>
        <p:nvSpPr>
          <p:cNvPr id="276" name="Text Placeholder 42"/>
          <p:cNvSpPr>
            <a:spLocks noGrp="1"/>
          </p:cNvSpPr>
          <p:nvPr>
            <p:ph type="body" sz="quarter" idx="19"/>
          </p:nvPr>
        </p:nvSpPr>
        <p:spPr>
          <a:xfrm>
            <a:off x="660400" y="4142422"/>
            <a:ext cx="2641600" cy="562055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First Last Name</a:t>
            </a:r>
          </a:p>
        </p:txBody>
      </p:sp>
      <p:sp>
        <p:nvSpPr>
          <p:cNvPr id="277" name="Text Placeholder 42"/>
          <p:cNvSpPr>
            <a:spLocks noGrp="1"/>
          </p:cNvSpPr>
          <p:nvPr>
            <p:ph type="body" sz="quarter" idx="20"/>
          </p:nvPr>
        </p:nvSpPr>
        <p:spPr>
          <a:xfrm>
            <a:off x="8890000" y="4142422"/>
            <a:ext cx="2641600" cy="562055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First Last Name</a:t>
            </a:r>
          </a:p>
        </p:txBody>
      </p:sp>
      <p:sp>
        <p:nvSpPr>
          <p:cNvPr id="278" name="Text Placeholder 31"/>
          <p:cNvSpPr>
            <a:spLocks noGrp="1"/>
          </p:cNvSpPr>
          <p:nvPr>
            <p:ph type="body" sz="quarter" idx="21"/>
          </p:nvPr>
        </p:nvSpPr>
        <p:spPr>
          <a:xfrm>
            <a:off x="660400" y="4583366"/>
            <a:ext cx="2641600" cy="406401"/>
          </a:xfrm>
          <a:prstGeom prst="rect">
            <a:avLst/>
          </a:prstGeom>
        </p:spPr>
        <p:txBody>
          <a:bodyPr anchor="ctr"/>
          <a:lstStyle>
            <a:lvl1pPr marL="0" indent="0" algn="ctr" defTabSz="1219169">
              <a:spcBef>
                <a:spcPts val="300"/>
              </a:spcBef>
              <a:buSzTx/>
              <a:buFontTx/>
              <a:buNone/>
              <a:defRPr sz="1600" i="1">
                <a:solidFill>
                  <a:srgbClr val="E75A7D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Title</a:t>
            </a:r>
          </a:p>
        </p:txBody>
      </p:sp>
      <p:sp>
        <p:nvSpPr>
          <p:cNvPr id="279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3403600" y="4614862"/>
            <a:ext cx="2641600" cy="406401"/>
          </a:xfrm>
          <a:prstGeom prst="rect">
            <a:avLst/>
          </a:prstGeom>
        </p:spPr>
        <p:txBody>
          <a:bodyPr anchor="ctr"/>
          <a:lstStyle>
            <a:lvl1pPr marL="0" indent="0" algn="ctr" defTabSz="1219169">
              <a:spcBef>
                <a:spcPts val="300"/>
              </a:spcBef>
              <a:buSzTx/>
              <a:buFontTx/>
              <a:buNone/>
              <a:defRPr sz="1600" i="1">
                <a:solidFill>
                  <a:srgbClr val="E75A7D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Title</a:t>
            </a:r>
          </a:p>
        </p:txBody>
      </p:sp>
      <p:sp>
        <p:nvSpPr>
          <p:cNvPr id="280" name="Text Placeholder 31"/>
          <p:cNvSpPr>
            <a:spLocks noGrp="1"/>
          </p:cNvSpPr>
          <p:nvPr>
            <p:ph type="body" sz="quarter" idx="23"/>
          </p:nvPr>
        </p:nvSpPr>
        <p:spPr>
          <a:xfrm>
            <a:off x="6146800" y="4614862"/>
            <a:ext cx="2641600" cy="406401"/>
          </a:xfrm>
          <a:prstGeom prst="rect">
            <a:avLst/>
          </a:prstGeom>
        </p:spPr>
        <p:txBody>
          <a:bodyPr anchor="ctr"/>
          <a:lstStyle>
            <a:lvl1pPr marL="0" indent="0" algn="ctr" defTabSz="1219169">
              <a:spcBef>
                <a:spcPts val="300"/>
              </a:spcBef>
              <a:buSzTx/>
              <a:buFontTx/>
              <a:buNone/>
              <a:defRPr sz="1600" i="1">
                <a:solidFill>
                  <a:srgbClr val="E75A7D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Title</a:t>
            </a:r>
          </a:p>
        </p:txBody>
      </p:sp>
      <p:sp>
        <p:nvSpPr>
          <p:cNvPr id="281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8890000" y="4614862"/>
            <a:ext cx="2641600" cy="406401"/>
          </a:xfrm>
          <a:prstGeom prst="rect">
            <a:avLst/>
          </a:prstGeom>
        </p:spPr>
        <p:txBody>
          <a:bodyPr/>
          <a:lstStyle>
            <a:lvl1pPr marL="0" indent="0" algn="ctr" defTabSz="1219169">
              <a:spcBef>
                <a:spcPts val="300"/>
              </a:spcBef>
              <a:buSzTx/>
              <a:buFontTx/>
              <a:buNone/>
              <a:defRPr sz="1600" i="1">
                <a:solidFill>
                  <a:srgbClr val="E75A7D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Title</a:t>
            </a:r>
          </a:p>
        </p:txBody>
      </p:sp>
      <p:sp>
        <p:nvSpPr>
          <p:cNvPr id="282" name="TextBox 9"/>
          <p:cNvSpPr txBox="1">
            <a:spLocks noGrp="1"/>
          </p:cNvSpPr>
          <p:nvPr>
            <p:ph type="body" sz="quarter" idx="25"/>
          </p:nvPr>
        </p:nvSpPr>
        <p:spPr>
          <a:xfrm>
            <a:off x="586364" y="533400"/>
            <a:ext cx="4667873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pic>
        <p:nvPicPr>
          <p:cNvPr id="283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31216" y="6165909"/>
            <a:ext cx="1278184" cy="299125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5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6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7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8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030990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" name="Title Placeholder 18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858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WIN BOARD</a:t>
            </a:r>
          </a:p>
        </p:txBody>
      </p:sp>
      <p:sp>
        <p:nvSpPr>
          <p:cNvPr id="9" name="Community Colleges"/>
          <p:cNvSpPr txBox="1"/>
          <p:nvPr userDrawn="1"/>
        </p:nvSpPr>
        <p:spPr>
          <a:xfrm>
            <a:off x="2503566" y="3020358"/>
            <a:ext cx="237821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1800"/>
            </a:lvl1pPr>
          </a:lstStyle>
          <a:p>
            <a:r>
              <a:rPr lang="en-US" b="1" i="0" dirty="0">
                <a:latin typeface="+mn-lt"/>
                <a:ea typeface="Calibri Bold" charset="0"/>
                <a:cs typeface="Calibri Bold" charset="0"/>
              </a:rPr>
              <a:t>COMMUNITY COLLEGES</a:t>
            </a:r>
          </a:p>
        </p:txBody>
      </p:sp>
      <p:sp>
        <p:nvSpPr>
          <p:cNvPr id="10" name="Henry Ford College…"/>
          <p:cNvSpPr txBox="1"/>
          <p:nvPr userDrawn="1"/>
        </p:nvSpPr>
        <p:spPr>
          <a:xfrm>
            <a:off x="1884381" y="3421786"/>
            <a:ext cx="3616584" cy="3048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/>
          <a:lstStyle/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Henry Ford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Jackson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Macomb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Monroe County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Mott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Oakland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Schoolcraft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St. Clair County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Washtenaw Community College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 dirty="0">
                <a:latin typeface="+mn-lt"/>
              </a:rPr>
              <a:t>Wayne County Community College District</a:t>
            </a:r>
          </a:p>
        </p:txBody>
      </p:sp>
      <p:sp>
        <p:nvSpPr>
          <p:cNvPr id="11" name="Michigan Works! Agencies"/>
          <p:cNvSpPr txBox="1"/>
          <p:nvPr userDrawn="1"/>
        </p:nvSpPr>
        <p:spPr>
          <a:xfrm>
            <a:off x="6831200" y="3020358"/>
            <a:ext cx="299056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1800"/>
            </a:lvl1pPr>
          </a:lstStyle>
          <a:p>
            <a:r>
              <a:rPr lang="en-US" b="1" i="0" dirty="0">
                <a:latin typeface="+mn-lt"/>
                <a:ea typeface="Calibri Bold" charset="0"/>
                <a:cs typeface="Calibri Bold" charset="0"/>
              </a:rPr>
              <a:t>MICHIGAN WORKS! AGENCIES</a:t>
            </a:r>
          </a:p>
        </p:txBody>
      </p:sp>
      <p:sp>
        <p:nvSpPr>
          <p:cNvPr id="12" name="Detroit Employment Solutions Corporation…"/>
          <p:cNvSpPr txBox="1"/>
          <p:nvPr userDrawn="1"/>
        </p:nvSpPr>
        <p:spPr>
          <a:xfrm>
            <a:off x="6518188" y="3420564"/>
            <a:ext cx="3616583" cy="1897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Detroit Employment Solutions Corporation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GST Michigan Works! 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Macomb - St. Clair Michigan Works! Agency &amp; Workforce Development Board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Michigan Works! Southeast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Oakland County Michigan Works! Agency</a:t>
            </a:r>
          </a:p>
          <a:p>
            <a:pPr algn="ctr">
              <a:spcBef>
                <a:spcPts val="800"/>
              </a:spcBef>
              <a:defRPr sz="1100">
                <a:latin typeface="Open Sans"/>
                <a:ea typeface="Open Sans"/>
                <a:cs typeface="Open Sans"/>
                <a:sym typeface="Open Sans"/>
              </a:defRPr>
            </a:pPr>
            <a:r>
              <a:rPr sz="1200">
                <a:latin typeface="+mn-lt"/>
              </a:rPr>
              <a:t>Southeast Michigan Community Alliance</a:t>
            </a:r>
          </a:p>
        </p:txBody>
      </p:sp>
      <p:pic>
        <p:nvPicPr>
          <p:cNvPr id="13" name="Vector Smart Object.pdf" descr="Vector Smart Object.pdf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3031345" y="1351791"/>
            <a:ext cx="1646277" cy="15004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Vector Smart Object1.pdf" descr="Vector Smart Object1.pdf"/>
          <p:cNvPicPr>
            <a:picLocks noChangeAspect="1"/>
          </p:cNvPicPr>
          <p:nvPr userDrawn="1"/>
        </p:nvPicPr>
        <p:blipFill>
          <a:blip r:embed="rId4">
            <a:extLst/>
          </a:blip>
          <a:stretch>
            <a:fillRect/>
          </a:stretch>
        </p:blipFill>
        <p:spPr>
          <a:xfrm>
            <a:off x="7667197" y="1351791"/>
            <a:ext cx="1343964" cy="15004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ft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hevron 23"/>
          <p:cNvSpPr/>
          <p:nvPr/>
        </p:nvSpPr>
        <p:spPr>
          <a:xfrm flipH="1">
            <a:off x="7721600" y="6375401"/>
            <a:ext cx="196428" cy="368301"/>
          </a:xfrm>
          <a:prstGeom prst="chevron">
            <a:avLst>
              <a:gd name="adj" fmla="val 5741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97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7800663" y="533400"/>
            <a:ext cx="3937425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298" name="Picture Placeholder 11"/>
          <p:cNvSpPr>
            <a:spLocks noGrp="1"/>
          </p:cNvSpPr>
          <p:nvPr>
            <p:ph type="pic" idx="14"/>
          </p:nvPr>
        </p:nvSpPr>
        <p:spPr>
          <a:xfrm>
            <a:off x="-29213" y="0"/>
            <a:ext cx="7344414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99" name="Header…"/>
          <p:cNvSpPr txBox="1">
            <a:spLocks noGrp="1"/>
          </p:cNvSpPr>
          <p:nvPr>
            <p:ph type="body" sz="quarter" idx="15"/>
          </p:nvPr>
        </p:nvSpPr>
        <p:spPr>
          <a:xfrm>
            <a:off x="7800875" y="1524000"/>
            <a:ext cx="3937001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pic>
        <p:nvPicPr>
          <p:cNvPr id="300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02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03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04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05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0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6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192347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ight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Chevron 23"/>
          <p:cNvSpPr/>
          <p:nvPr/>
        </p:nvSpPr>
        <p:spPr>
          <a:xfrm flipH="1">
            <a:off x="7721600" y="6375401"/>
            <a:ext cx="196428" cy="368301"/>
          </a:xfrm>
          <a:prstGeom prst="chevron">
            <a:avLst>
              <a:gd name="adj" fmla="val 5741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14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58800" y="533400"/>
            <a:ext cx="3937425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315" name="Header…"/>
          <p:cNvSpPr txBox="1">
            <a:spLocks noGrp="1"/>
          </p:cNvSpPr>
          <p:nvPr>
            <p:ph type="body" sz="quarter" idx="14"/>
          </p:nvPr>
        </p:nvSpPr>
        <p:spPr>
          <a:xfrm>
            <a:off x="559012" y="1524000"/>
            <a:ext cx="3937001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Header</a:t>
            </a:r>
          </a:p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647700" lvl="2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6477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3810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3810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316" name="Picture Placeholder 11"/>
          <p:cNvSpPr>
            <a:spLocks noGrp="1"/>
          </p:cNvSpPr>
          <p:nvPr>
            <p:ph type="pic" idx="15"/>
          </p:nvPr>
        </p:nvSpPr>
        <p:spPr>
          <a:xfrm>
            <a:off x="4876800" y="0"/>
            <a:ext cx="7337503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pic>
        <p:nvPicPr>
          <p:cNvPr id="317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42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19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0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1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2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6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4809739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ft Image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hevron 10"/>
          <p:cNvSpPr/>
          <p:nvPr/>
        </p:nvSpPr>
        <p:spPr>
          <a:xfrm>
            <a:off x="11785600" y="6311898"/>
            <a:ext cx="196428" cy="368301"/>
          </a:xfrm>
          <a:prstGeom prst="chevron">
            <a:avLst>
              <a:gd name="adj" fmla="val 5741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1" name="Chevron 23"/>
          <p:cNvSpPr/>
          <p:nvPr/>
        </p:nvSpPr>
        <p:spPr>
          <a:xfrm flipH="1">
            <a:off x="7721600" y="6375401"/>
            <a:ext cx="196428" cy="368301"/>
          </a:xfrm>
          <a:prstGeom prst="chevron">
            <a:avLst>
              <a:gd name="adj" fmla="val 5741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2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7800663" y="3021329"/>
            <a:ext cx="3937425" cy="7899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333" name="Picture Placeholder 11"/>
          <p:cNvSpPr>
            <a:spLocks noGrp="1"/>
          </p:cNvSpPr>
          <p:nvPr>
            <p:ph type="pic" idx="14"/>
          </p:nvPr>
        </p:nvSpPr>
        <p:spPr>
          <a:xfrm>
            <a:off x="-33535" y="-4234"/>
            <a:ext cx="7348735" cy="686646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pic>
        <p:nvPicPr>
          <p:cNvPr id="334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6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773549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ight Image an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58800" y="3021329"/>
            <a:ext cx="3937425" cy="7899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348" name="Picture Placeholder 11"/>
          <p:cNvSpPr>
            <a:spLocks noGrp="1"/>
          </p:cNvSpPr>
          <p:nvPr>
            <p:ph type="pic" idx="14"/>
          </p:nvPr>
        </p:nvSpPr>
        <p:spPr>
          <a:xfrm>
            <a:off x="4876800" y="-4234"/>
            <a:ext cx="7355647" cy="686646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pic>
        <p:nvPicPr>
          <p:cNvPr id="349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42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1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2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3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4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6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0223836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melin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Rectangle"/>
          <p:cNvSpPr/>
          <p:nvPr/>
        </p:nvSpPr>
        <p:spPr>
          <a:xfrm>
            <a:off x="8892930" y="1397599"/>
            <a:ext cx="2567232" cy="5537558"/>
          </a:xfrm>
          <a:prstGeom prst="rect">
            <a:avLst/>
          </a:prstGeom>
          <a:solidFill>
            <a:srgbClr val="508F95">
              <a:alpha val="8704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63" name="Rectangle"/>
          <p:cNvSpPr/>
          <p:nvPr/>
        </p:nvSpPr>
        <p:spPr>
          <a:xfrm>
            <a:off x="3379954" y="1397599"/>
            <a:ext cx="2567232" cy="5537558"/>
          </a:xfrm>
          <a:prstGeom prst="rect">
            <a:avLst/>
          </a:prstGeom>
          <a:solidFill>
            <a:srgbClr val="508F95">
              <a:alpha val="8704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64" name="Rectangle"/>
          <p:cNvSpPr/>
          <p:nvPr/>
        </p:nvSpPr>
        <p:spPr>
          <a:xfrm>
            <a:off x="6136442" y="1397599"/>
            <a:ext cx="2567232" cy="5537558"/>
          </a:xfrm>
          <a:prstGeom prst="rect">
            <a:avLst/>
          </a:prstGeom>
          <a:solidFill>
            <a:srgbClr val="508F95">
              <a:alpha val="8704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65" name="Rectangle"/>
          <p:cNvSpPr/>
          <p:nvPr/>
        </p:nvSpPr>
        <p:spPr>
          <a:xfrm>
            <a:off x="623465" y="1397599"/>
            <a:ext cx="2567232" cy="5537558"/>
          </a:xfrm>
          <a:prstGeom prst="rect">
            <a:avLst/>
          </a:prstGeom>
          <a:solidFill>
            <a:srgbClr val="508F95">
              <a:alpha val="8704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66" name="2011"/>
          <p:cNvSpPr txBox="1">
            <a:spLocks noGrp="1"/>
          </p:cNvSpPr>
          <p:nvPr>
            <p:ph type="body" sz="quarter" idx="13"/>
          </p:nvPr>
        </p:nvSpPr>
        <p:spPr>
          <a:xfrm>
            <a:off x="847184" y="1662524"/>
            <a:ext cx="568088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1600" b="1">
                <a:solidFill>
                  <a:srgbClr val="E75A7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2011</a:t>
            </a:r>
          </a:p>
        </p:txBody>
      </p:sp>
      <p:sp>
        <p:nvSpPr>
          <p:cNvPr id="367" name="2012"/>
          <p:cNvSpPr txBox="1">
            <a:spLocks noGrp="1"/>
          </p:cNvSpPr>
          <p:nvPr>
            <p:ph type="body" sz="quarter" idx="14"/>
          </p:nvPr>
        </p:nvSpPr>
        <p:spPr>
          <a:xfrm>
            <a:off x="3626051" y="1662525"/>
            <a:ext cx="568088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1600" b="1">
                <a:solidFill>
                  <a:srgbClr val="E75A7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2012</a:t>
            </a:r>
          </a:p>
        </p:txBody>
      </p:sp>
      <p:sp>
        <p:nvSpPr>
          <p:cNvPr id="368" name="2013"/>
          <p:cNvSpPr txBox="1">
            <a:spLocks noGrp="1"/>
          </p:cNvSpPr>
          <p:nvPr>
            <p:ph type="body" sz="quarter" idx="15"/>
          </p:nvPr>
        </p:nvSpPr>
        <p:spPr>
          <a:xfrm>
            <a:off x="6366262" y="1662525"/>
            <a:ext cx="568088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1600" b="1">
                <a:solidFill>
                  <a:srgbClr val="E75A7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2013</a:t>
            </a:r>
          </a:p>
        </p:txBody>
      </p:sp>
      <p:sp>
        <p:nvSpPr>
          <p:cNvPr id="369" name="2014"/>
          <p:cNvSpPr txBox="1">
            <a:spLocks noGrp="1"/>
          </p:cNvSpPr>
          <p:nvPr>
            <p:ph type="body" sz="quarter" idx="16"/>
          </p:nvPr>
        </p:nvSpPr>
        <p:spPr>
          <a:xfrm>
            <a:off x="9106473" y="1662525"/>
            <a:ext cx="568088" cy="3708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1600" b="1">
                <a:solidFill>
                  <a:srgbClr val="E75A7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2014</a:t>
            </a:r>
          </a:p>
        </p:txBody>
      </p:sp>
      <p:sp>
        <p:nvSpPr>
          <p:cNvPr id="370" name="Aximil estissi mperferio qui con nis autatiundae estrum lissin et reriant aute sus.…"/>
          <p:cNvSpPr txBox="1">
            <a:spLocks noGrp="1"/>
          </p:cNvSpPr>
          <p:nvPr>
            <p:ph type="body" sz="quarter" idx="17"/>
          </p:nvPr>
        </p:nvSpPr>
        <p:spPr>
          <a:xfrm>
            <a:off x="853286" y="2478714"/>
            <a:ext cx="2107591" cy="3659728"/>
          </a:xfrm>
          <a:prstGeom prst="rect">
            <a:avLst/>
          </a:prstGeom>
        </p:spPr>
        <p:txBody>
          <a:bodyPr/>
          <a:lstStyle/>
          <a:p>
            <a:pPr marL="189737" lvl="1" indent="-189737" defTabSz="758951">
              <a:spcBef>
                <a:spcPts val="900"/>
              </a:spcBef>
              <a:buFontTx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FontTx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FontTx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168655" lvl="1" indent="-168655" defTabSz="758951">
              <a:spcBef>
                <a:spcPts val="900"/>
              </a:spcBef>
              <a:buFontTx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189737" indent="-189737" defTabSz="758951">
              <a:spcBef>
                <a:spcPts val="900"/>
              </a:spcBef>
              <a:buFontTx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371" name="Header Text"/>
          <p:cNvSpPr txBox="1">
            <a:spLocks noGrp="1"/>
          </p:cNvSpPr>
          <p:nvPr>
            <p:ph type="body" sz="quarter" idx="18"/>
          </p:nvPr>
        </p:nvSpPr>
        <p:spPr>
          <a:xfrm>
            <a:off x="853286" y="1940654"/>
            <a:ext cx="2107591" cy="434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2200" cap="all">
                <a:solidFill>
                  <a:srgbClr val="508F95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Header Text</a:t>
            </a:r>
          </a:p>
        </p:txBody>
      </p:sp>
      <p:sp>
        <p:nvSpPr>
          <p:cNvPr id="372" name="Header Text"/>
          <p:cNvSpPr txBox="1">
            <a:spLocks noGrp="1"/>
          </p:cNvSpPr>
          <p:nvPr>
            <p:ph type="body" sz="quarter" idx="19"/>
          </p:nvPr>
        </p:nvSpPr>
        <p:spPr>
          <a:xfrm>
            <a:off x="3626051" y="1940654"/>
            <a:ext cx="2107592" cy="434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2200" cap="all">
                <a:solidFill>
                  <a:srgbClr val="508F95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Header Text</a:t>
            </a:r>
          </a:p>
        </p:txBody>
      </p:sp>
      <p:sp>
        <p:nvSpPr>
          <p:cNvPr id="373" name="Header Text"/>
          <p:cNvSpPr txBox="1">
            <a:spLocks noGrp="1"/>
          </p:cNvSpPr>
          <p:nvPr>
            <p:ph type="body" sz="quarter" idx="20"/>
          </p:nvPr>
        </p:nvSpPr>
        <p:spPr>
          <a:xfrm>
            <a:off x="6366262" y="1940654"/>
            <a:ext cx="2107591" cy="434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2200" cap="all">
                <a:solidFill>
                  <a:srgbClr val="508F95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Header Text</a:t>
            </a:r>
          </a:p>
        </p:txBody>
      </p:sp>
      <p:sp>
        <p:nvSpPr>
          <p:cNvPr id="374" name="Header Text"/>
          <p:cNvSpPr txBox="1">
            <a:spLocks noGrp="1"/>
          </p:cNvSpPr>
          <p:nvPr>
            <p:ph type="body" sz="quarter" idx="21"/>
          </p:nvPr>
        </p:nvSpPr>
        <p:spPr>
          <a:xfrm>
            <a:off x="9106473" y="1940654"/>
            <a:ext cx="2107591" cy="434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2200" cap="all">
                <a:solidFill>
                  <a:srgbClr val="508F95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Header Text</a:t>
            </a:r>
          </a:p>
        </p:txBody>
      </p:sp>
      <p:sp>
        <p:nvSpPr>
          <p:cNvPr id="375" name="Aximil estissi mperferio qui con nis autatiundae estrum lissin et reriant aute sus.…"/>
          <p:cNvSpPr txBox="1"/>
          <p:nvPr/>
        </p:nvSpPr>
        <p:spPr>
          <a:xfrm>
            <a:off x="3626051" y="2478714"/>
            <a:ext cx="2107592" cy="3659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marL="189737" lvl="1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168655" lvl="1" indent="-168655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189737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376" name="Aximil estissi mperferio qui con nis autatiundae estrum lissin et reriant aute sus.…"/>
          <p:cNvSpPr txBox="1"/>
          <p:nvPr/>
        </p:nvSpPr>
        <p:spPr>
          <a:xfrm>
            <a:off x="6366262" y="2478714"/>
            <a:ext cx="2107591" cy="3659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marL="189737" lvl="1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168655" lvl="1" indent="-168655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189737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377" name="Aximil estissi mperferio qui con nis autatiundae estrum lissin et reriant aute sus.…"/>
          <p:cNvSpPr txBox="1"/>
          <p:nvPr/>
        </p:nvSpPr>
        <p:spPr>
          <a:xfrm>
            <a:off x="9106473" y="2478714"/>
            <a:ext cx="2107591" cy="3659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marL="189737" lvl="1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Aximil estissi mperferio qui con nis autatiundae estrum lissin et reriant aute sus.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Nis eni ditioria qui nihitat</a:t>
            </a:r>
          </a:p>
          <a:p>
            <a:pPr marL="326770" lvl="2" indent="-168655" defTabSz="758951">
              <a:spcBef>
                <a:spcPts val="900"/>
              </a:spcBef>
              <a:buClr>
                <a:srgbClr val="233B46"/>
              </a:buClr>
              <a:buSzPct val="100000"/>
              <a:buChar char="•"/>
              <a:defRPr sz="1162">
                <a:solidFill>
                  <a:srgbClr val="0F2C3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t>Os corepudam quas a vid magnim</a:t>
            </a:r>
          </a:p>
          <a:p>
            <a:pPr marL="168655" lvl="1" indent="-168655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Edit que magnisi te nos dundeserum sint qui ne prae aspiend aernatessi niente.</a:t>
            </a:r>
          </a:p>
          <a:p>
            <a:pPr marL="189737" indent="-189737" defTabSz="758951">
              <a:spcBef>
                <a:spcPts val="900"/>
              </a:spcBef>
              <a:buSzPct val="100000"/>
              <a:buChar char="•"/>
              <a:defRPr sz="1162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Quossim quiatur sernatem faccusa nis vent, sed unte doluptatet dolo</a:t>
            </a:r>
          </a:p>
        </p:txBody>
      </p:sp>
      <p:sp>
        <p:nvSpPr>
          <p:cNvPr id="378" name="TextBox 9"/>
          <p:cNvSpPr txBox="1">
            <a:spLocks noGrp="1"/>
          </p:cNvSpPr>
          <p:nvPr>
            <p:ph type="body" sz="quarter" idx="22"/>
          </p:nvPr>
        </p:nvSpPr>
        <p:spPr>
          <a:xfrm>
            <a:off x="584200" y="533400"/>
            <a:ext cx="3937425" cy="78994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>
                <a:solidFill>
                  <a:srgbClr val="0F2C3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pic>
        <p:nvPicPr>
          <p:cNvPr id="379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380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81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82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83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84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349797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d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countymap_advancedmi.pdf" descr="countymap_advancedmi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49228" y="579606"/>
            <a:ext cx="5816480" cy="5906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3" name="adMi-logo-vertical-cmyk.pdf" descr="adMi-logo-vertical-cmyk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7335" y="634613"/>
            <a:ext cx="2438401" cy="1213667"/>
          </a:xfrm>
          <a:prstGeom prst="rect">
            <a:avLst/>
          </a:prstGeom>
          <a:ln w="12700">
            <a:miter lim="400000"/>
          </a:ln>
        </p:spPr>
      </p:pic>
      <p:sp>
        <p:nvSpPr>
          <p:cNvPr id="394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95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96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97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98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399" name="WIN-logo-updated-cmyk.pdf" descr="WIN-logo-updated-cmyk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8897158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estions Slide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6364" y="5209070"/>
            <a:ext cx="3021329" cy="707061"/>
          </a:xfrm>
          <a:prstGeom prst="rect">
            <a:avLst/>
          </a:prstGeom>
          <a:ln w="12700">
            <a:miter lim="400000"/>
          </a:ln>
        </p:spPr>
      </p:pic>
      <p:sp>
        <p:nvSpPr>
          <p:cNvPr id="408" name="TextBox 9"/>
          <p:cNvSpPr txBox="1"/>
          <p:nvPr/>
        </p:nvSpPr>
        <p:spPr>
          <a:xfrm>
            <a:off x="586364" y="898585"/>
            <a:ext cx="4064001" cy="1196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7200">
                <a:solidFill>
                  <a:srgbClr val="FFFFFF"/>
                </a:solidFill>
              </a:defRPr>
            </a:lvl1pPr>
          </a:lstStyle>
          <a:p>
            <a:r>
              <a:t>Questions?</a:t>
            </a:r>
          </a:p>
        </p:txBody>
      </p:sp>
      <p:sp>
        <p:nvSpPr>
          <p:cNvPr id="409" name="Text Placeholder 8"/>
          <p:cNvSpPr/>
          <p:nvPr/>
        </p:nvSpPr>
        <p:spPr>
          <a:xfrm>
            <a:off x="8331200" y="5077459"/>
            <a:ext cx="3454400" cy="1196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>
            <a:lvl1pPr algn="ctr" defTabSz="1219169">
              <a:lnSpc>
                <a:spcPct val="80000"/>
              </a:lnSpc>
              <a:spcBef>
                <a:spcPts val="1200"/>
              </a:spcBef>
              <a:defRPr sz="6400">
                <a:solidFill>
                  <a:srgbClr val="FFFFFF"/>
                </a:solidFill>
              </a:defRPr>
            </a:lvl1pPr>
          </a:lstStyle>
          <a:p>
            <a:r>
              <a:t>Thank You!</a:t>
            </a:r>
          </a:p>
        </p:txBody>
      </p:sp>
      <p:sp>
        <p:nvSpPr>
          <p:cNvPr id="410" name="Content Placeholder 7"/>
          <p:cNvSpPr txBox="1"/>
          <p:nvPr/>
        </p:nvSpPr>
        <p:spPr>
          <a:xfrm>
            <a:off x="4064000" y="4851400"/>
            <a:ext cx="4064000" cy="1968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algn="ctr">
              <a:spcBef>
                <a:spcPts val="1500"/>
              </a:spcBef>
              <a:defRPr sz="15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sz="1700">
                <a:solidFill>
                  <a:srgbClr val="F0B72B"/>
                </a:solidFill>
                <a:latin typeface="Bebas Neue"/>
                <a:ea typeface="Bebas Neue"/>
                <a:cs typeface="Bebas Neue"/>
                <a:sym typeface="Bebas Neue"/>
              </a:rPr>
              <a:t>WEBSITE: </a:t>
            </a:r>
            <a:r>
              <a:t>WINintelligence.org</a:t>
            </a:r>
          </a:p>
          <a:p>
            <a:pPr algn="ctr">
              <a:spcBef>
                <a:spcPts val="1500"/>
              </a:spcBef>
              <a:defRPr sz="15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David Palmer, Director of Business Partnerships</a:t>
            </a:r>
            <a:br/>
            <a:r>
              <a:rPr sz="1700">
                <a:solidFill>
                  <a:srgbClr val="F0B72B"/>
                </a:solidFill>
                <a:latin typeface="Bebas Neue"/>
                <a:ea typeface="Bebas Neue"/>
                <a:cs typeface="Bebas Neue"/>
                <a:sym typeface="Bebas Neue"/>
              </a:rPr>
              <a:t>email:</a:t>
            </a:r>
            <a:r>
              <a:t> David.Palmer@win-semich.org</a:t>
            </a:r>
          </a:p>
        </p:txBody>
      </p:sp>
      <p:sp>
        <p:nvSpPr>
          <p:cNvPr id="411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2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3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4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5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46705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ph Pattern No blue.pdf" descr="Graph Pattern No blu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2"/>
            <a:ext cx="12192000" cy="685689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Box 9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586364" y="4389706"/>
            <a:ext cx="8388527" cy="10156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6000" b="1" i="0" spc="-150">
                <a:solidFill>
                  <a:srgbClr val="FFFFFF"/>
                </a:solidFill>
                <a:latin typeface="+mn-lt"/>
                <a:ea typeface="Calibri Bold" charset="0"/>
                <a:cs typeface="Calibri Bold" charset="0"/>
                <a:sym typeface="Bebas Neue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7" name="Sub Header Text"/>
          <p:cNvSpPr txBox="1">
            <a:spLocks noGrp="1"/>
          </p:cNvSpPr>
          <p:nvPr>
            <p:ph type="body" sz="quarter" idx="14"/>
          </p:nvPr>
        </p:nvSpPr>
        <p:spPr>
          <a:xfrm>
            <a:off x="607182" y="5358129"/>
            <a:ext cx="2839878" cy="584775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3200">
                <a:solidFill>
                  <a:srgbClr val="ED7D31"/>
                </a:solidFill>
                <a:latin typeface="+mn-lt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dirty="0"/>
              <a:t>Sub Header Text</a:t>
            </a:r>
          </a:p>
        </p:txBody>
      </p:sp>
      <p:pic>
        <p:nvPicPr>
          <p:cNvPr id="28" name="WIN-logo-updated-white-cmyk.pdf" descr="WIN-logo-updated-white-cmyk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8391" y="897879"/>
            <a:ext cx="5118101" cy="1197754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E75A7D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1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4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155368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9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586364" y="4389706"/>
            <a:ext cx="4667873" cy="10156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6000" b="1" i="0">
                <a:solidFill>
                  <a:srgbClr val="FFFFFF"/>
                </a:solidFill>
                <a:latin typeface="+mn-lt"/>
                <a:ea typeface="Calibri Bold" charset="0"/>
                <a:cs typeface="Calibri Bold" charset="0"/>
                <a:sym typeface="Bebas Neue"/>
              </a:defRPr>
            </a:lvl1pPr>
          </a:lstStyle>
          <a:p>
            <a:r>
              <a:rPr lang="en-US" dirty="0"/>
              <a:t>TITLE TEXT</a:t>
            </a:r>
          </a:p>
        </p:txBody>
      </p:sp>
      <p:sp>
        <p:nvSpPr>
          <p:cNvPr id="50" name="Sub Header Text"/>
          <p:cNvSpPr txBox="1">
            <a:spLocks noGrp="1"/>
          </p:cNvSpPr>
          <p:nvPr>
            <p:ph type="body" sz="quarter" idx="14"/>
          </p:nvPr>
        </p:nvSpPr>
        <p:spPr>
          <a:xfrm>
            <a:off x="607182" y="5358129"/>
            <a:ext cx="2839878" cy="584775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3200">
                <a:solidFill>
                  <a:srgbClr val="ED7D31"/>
                </a:solidFill>
                <a:latin typeface="+mn-lt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dirty="0"/>
              <a:t>Sub Header Text</a:t>
            </a:r>
          </a:p>
        </p:txBody>
      </p:sp>
      <p:sp>
        <p:nvSpPr>
          <p:cNvPr id="51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2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3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4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5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6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31216" y="6165909"/>
            <a:ext cx="1278184" cy="29912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82414643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ent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233B46"/>
                </a:solidFill>
                <a:latin typeface="+mn-lt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98" name="Picture Placeholder 8"/>
          <p:cNvSpPr>
            <a:spLocks noGrp="1"/>
          </p:cNvSpPr>
          <p:nvPr>
            <p:ph type="pic" idx="14"/>
          </p:nvPr>
        </p:nvSpPr>
        <p:spPr>
          <a:xfrm>
            <a:off x="2290195" y="1267832"/>
            <a:ext cx="7611610" cy="477359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pic>
        <p:nvPicPr>
          <p:cNvPr id="99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1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2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3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4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412905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13" name="Reped quas vendus sit, elictur ernatam int omnis dolescimus, quoditatia plique pra dolorer natur, odi te volestium venda vollo ma eost eat.…"/>
          <p:cNvSpPr txBox="1">
            <a:spLocks noGrp="1"/>
          </p:cNvSpPr>
          <p:nvPr>
            <p:ph type="body" idx="14"/>
          </p:nvPr>
        </p:nvSpPr>
        <p:spPr>
          <a:xfrm>
            <a:off x="670856" y="1524000"/>
            <a:ext cx="10850288" cy="447086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b="0" i="0" smtClean="0">
                <a:effectLst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</a:lstStyle>
          <a:p>
            <a:endParaRPr lang="en-US" b="0" i="0" dirty="0">
              <a:solidFill>
                <a:srgbClr val="000000"/>
              </a:solidFill>
              <a:effectLst/>
              <a:latin typeface="Open Sans" charset="0"/>
            </a:endParaRPr>
          </a:p>
        </p:txBody>
      </p:sp>
      <p:pic>
        <p:nvPicPr>
          <p:cNvPr id="114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e Column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13" name="Reped quas vendus sit, elictur ernatam int omnis dolescimus, quoditatia plique pra dolorer natur, odi te volestium venda vollo ma eost eat.…"/>
          <p:cNvSpPr txBox="1">
            <a:spLocks noGrp="1"/>
          </p:cNvSpPr>
          <p:nvPr>
            <p:ph type="body" idx="14"/>
          </p:nvPr>
        </p:nvSpPr>
        <p:spPr>
          <a:xfrm>
            <a:off x="670856" y="1524000"/>
            <a:ext cx="10850288" cy="447086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b="0" i="0" smtClean="0">
                <a:effectLst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</a:lstStyle>
          <a:p>
            <a:endParaRPr lang="en-US" b="0" i="0" dirty="0">
              <a:solidFill>
                <a:srgbClr val="000000"/>
              </a:solidFill>
              <a:effectLst/>
              <a:latin typeface="Open Sans" charset="0"/>
            </a:endParaRPr>
          </a:p>
        </p:txBody>
      </p:sp>
      <p:pic>
        <p:nvPicPr>
          <p:cNvPr id="114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6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7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8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9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0370508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is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388100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3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44" name="Header…"/>
          <p:cNvSpPr txBox="1">
            <a:spLocks noGrp="1"/>
          </p:cNvSpPr>
          <p:nvPr>
            <p:ph type="body" sz="half" idx="15" hasCustomPrompt="1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" charset="0"/>
                <a:ea typeface="Calibri" charset="0"/>
                <a:cs typeface="Calibri" charset="0"/>
              </a:defRPr>
            </a:lvl1pPr>
            <a:lvl2pPr>
              <a:defRPr b="0" i="0" baseline="0">
                <a:latin typeface="Calibri" charset="0"/>
                <a:ea typeface="Calibri" charset="0"/>
                <a:cs typeface="Calibri" charset="0"/>
              </a:defRPr>
            </a:lvl2pPr>
            <a:lvl3pPr>
              <a:defRPr b="0" i="0"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dirty="0"/>
              <a:t>Header</a:t>
            </a:r>
            <a:endParaRPr lang="en-US" dirty="0"/>
          </a:p>
        </p:txBody>
      </p:sp>
      <p:pic>
        <p:nvPicPr>
          <p:cNvPr id="145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7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8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9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50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70750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97764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59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6529963" y="533400"/>
            <a:ext cx="4911943" cy="80021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60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529964" y="1524000"/>
            <a:ext cx="4911944" cy="3962400"/>
          </a:xfrm>
          <a:prstGeom prst="rect">
            <a:avLst/>
          </a:prstGeom>
        </p:spPr>
        <p:txBody>
          <a:bodyPr/>
          <a:lstStyle>
            <a:lvl2pPr>
              <a:defRPr>
                <a:latin typeface="+mn-ea"/>
                <a:ea typeface="+mn-ea"/>
              </a:defRPr>
            </a:lvl2pPr>
          </a:lstStyle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pic>
        <p:nvPicPr>
          <p:cNvPr id="161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3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4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5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6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" name="TextBox 9"/>
          <p:cNvSpPr txBox="1">
            <a:spLocks noGrp="1"/>
          </p:cNvSpPr>
          <p:nvPr>
            <p:ph type="body" sz="quarter" idx="16"/>
          </p:nvPr>
        </p:nvSpPr>
        <p:spPr>
          <a:xfrm>
            <a:off x="697764" y="533400"/>
            <a:ext cx="5097612" cy="80021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715670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255" name="Header…"/>
          <p:cNvSpPr txBox="1">
            <a:spLocks noGrp="1"/>
          </p:cNvSpPr>
          <p:nvPr>
            <p:ph type="body" sz="half" idx="14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>
            <a:lvl1pPr>
              <a:defRPr b="0" i="0" baseline="0">
                <a:latin typeface="+mn-lt"/>
                <a:ea typeface="Calibri" charset="0"/>
                <a:cs typeface="Calibri" charset="0"/>
              </a:defRPr>
            </a:lvl1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sp>
        <p:nvSpPr>
          <p:cNvPr id="256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147196" y="1524000"/>
            <a:ext cx="4774408" cy="39624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pic>
        <p:nvPicPr>
          <p:cNvPr id="257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59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0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1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2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3727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is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388100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3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44" name="Header…"/>
          <p:cNvSpPr txBox="1">
            <a:spLocks noGrp="1"/>
          </p:cNvSpPr>
          <p:nvPr>
            <p:ph type="body" sz="half" idx="15" hasCustomPrompt="1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" charset="0"/>
                <a:ea typeface="Calibri" charset="0"/>
                <a:cs typeface="Calibri" charset="0"/>
              </a:defRPr>
            </a:lvl1pPr>
            <a:lvl2pPr>
              <a:defRPr b="0" i="0" baseline="0">
                <a:latin typeface="Calibri" charset="0"/>
                <a:ea typeface="Calibri" charset="0"/>
                <a:cs typeface="Calibri" charset="0"/>
              </a:defRPr>
            </a:lvl2pPr>
            <a:lvl3pPr>
              <a:defRPr b="0" i="0"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dirty="0"/>
              <a:t>Header</a:t>
            </a:r>
            <a:endParaRPr lang="en-US" dirty="0"/>
          </a:p>
        </p:txBody>
      </p:sp>
      <p:pic>
        <p:nvPicPr>
          <p:cNvPr id="145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7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8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9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50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icture Placeholder 8"/>
          <p:cNvSpPr>
            <a:spLocks noGrp="1"/>
          </p:cNvSpPr>
          <p:nvPr>
            <p:ph type="pic" sz="half" idx="13"/>
          </p:nvPr>
        </p:nvSpPr>
        <p:spPr>
          <a:xfrm>
            <a:off x="697764" y="1273827"/>
            <a:ext cx="5097612" cy="4310346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59" name="TextBox 9"/>
          <p:cNvSpPr txBox="1">
            <a:spLocks noGrp="1"/>
          </p:cNvSpPr>
          <p:nvPr>
            <p:ph type="body" sz="quarter" idx="14"/>
          </p:nvPr>
        </p:nvSpPr>
        <p:spPr>
          <a:xfrm>
            <a:off x="6529963" y="533400"/>
            <a:ext cx="4911943" cy="80021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160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529964" y="1524000"/>
            <a:ext cx="4911944" cy="3962400"/>
          </a:xfrm>
          <a:prstGeom prst="rect">
            <a:avLst/>
          </a:prstGeom>
        </p:spPr>
        <p:txBody>
          <a:bodyPr/>
          <a:lstStyle>
            <a:lvl2pPr>
              <a:defRPr>
                <a:latin typeface="+mn-ea"/>
                <a:ea typeface="+mn-ea"/>
              </a:defRPr>
            </a:lvl2pPr>
          </a:lstStyle>
          <a:p>
            <a:pPr marL="406400" lvl="1" indent="-228600">
              <a:spcBef>
                <a:spcPts val="1100"/>
              </a:spcBef>
              <a:buFontTx/>
              <a:buChar char="•"/>
              <a:defRPr sz="1600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pic>
        <p:nvPicPr>
          <p:cNvPr id="161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3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4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5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66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2" name="TextBox 9"/>
          <p:cNvSpPr txBox="1">
            <a:spLocks noGrp="1"/>
          </p:cNvSpPr>
          <p:nvPr>
            <p:ph type="body" sz="quarter" idx="16"/>
          </p:nvPr>
        </p:nvSpPr>
        <p:spPr>
          <a:xfrm>
            <a:off x="697764" y="533400"/>
            <a:ext cx="5097612" cy="80021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4600" b="1" i="0">
                <a:solidFill>
                  <a:srgbClr val="0F2C39"/>
                </a:solidFill>
                <a:latin typeface="Calibri Bold" charset="0"/>
                <a:ea typeface="Calibri Bold" charset="0"/>
                <a:cs typeface="Calibri Bold" charset="0"/>
                <a:sym typeface="Bebas Neue"/>
              </a:defRPr>
            </a:lvl1pPr>
          </a:lstStyle>
          <a:p>
            <a:endParaRPr lang="en-US" dirty="0"/>
          </a:p>
        </p:txBody>
      </p:sp>
      <p:sp>
        <p:nvSpPr>
          <p:cNvPr id="255" name="Header…"/>
          <p:cNvSpPr txBox="1">
            <a:spLocks noGrp="1"/>
          </p:cNvSpPr>
          <p:nvPr>
            <p:ph type="body" sz="half" idx="14"/>
          </p:nvPr>
        </p:nvSpPr>
        <p:spPr>
          <a:xfrm>
            <a:off x="723900" y="1524000"/>
            <a:ext cx="4774407" cy="3962400"/>
          </a:xfrm>
          <a:prstGeom prst="rect">
            <a:avLst/>
          </a:prstGeom>
        </p:spPr>
        <p:txBody>
          <a:bodyPr/>
          <a:lstStyle>
            <a:lvl1pPr>
              <a:defRPr b="0" i="0" baseline="0">
                <a:latin typeface="+mn-lt"/>
                <a:ea typeface="Calibri" charset="0"/>
                <a:cs typeface="Calibri" charset="0"/>
              </a:defRPr>
            </a:lvl1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sp>
        <p:nvSpPr>
          <p:cNvPr id="256" name="Header…"/>
          <p:cNvSpPr txBox="1">
            <a:spLocks noGrp="1"/>
          </p:cNvSpPr>
          <p:nvPr>
            <p:ph type="body" sz="half" idx="15"/>
          </p:nvPr>
        </p:nvSpPr>
        <p:spPr>
          <a:xfrm>
            <a:off x="6147196" y="1524000"/>
            <a:ext cx="4774408" cy="39624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</p:txBody>
      </p:sp>
      <p:pic>
        <p:nvPicPr>
          <p:cNvPr id="257" name="WIN-logo-updated-cmyk.pdf" descr="WIN-logo-updated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59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0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1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62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4389706"/>
            <a:ext cx="8388527" cy="1196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72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7" name="Sub Header Text"/>
          <p:cNvSpPr txBox="1">
            <a:spLocks noGrp="1"/>
          </p:cNvSpPr>
          <p:nvPr>
            <p:ph type="body" sz="quarter" idx="14"/>
          </p:nvPr>
        </p:nvSpPr>
        <p:spPr>
          <a:xfrm>
            <a:off x="607182" y="5358129"/>
            <a:ext cx="3112057" cy="6375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3200">
                <a:solidFill>
                  <a:srgbClr val="ED7D3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Sub Header Text</a:t>
            </a:r>
          </a:p>
        </p:txBody>
      </p:sp>
      <p:pic>
        <p:nvPicPr>
          <p:cNvPr id="28" name="WIN-logo-updated-white-cmyk.pdf" descr="WIN-logo-updated-white-cmyk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8391" y="897879"/>
            <a:ext cx="5118101" cy="1197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Graph Pattern No blue.pdf" descr="Graph Pattern No blu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52"/>
            <a:ext cx="12192000" cy="685689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E75A7D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1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508F95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2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3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4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984563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ur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41256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bg>
      <p:bgPr>
        <a:solidFill>
          <a:srgbClr val="003E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9"/>
          <p:cNvSpPr txBox="1">
            <a:spLocks noGrp="1"/>
          </p:cNvSpPr>
          <p:nvPr>
            <p:ph type="body" sz="quarter" idx="13"/>
          </p:nvPr>
        </p:nvSpPr>
        <p:spPr>
          <a:xfrm>
            <a:off x="586364" y="4389706"/>
            <a:ext cx="4667873" cy="119634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SzTx/>
              <a:buFontTx/>
              <a:buNone/>
              <a:defRPr sz="72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</a:lstStyle>
          <a:p>
            <a:r>
              <a:t>Title Text</a:t>
            </a:r>
          </a:p>
        </p:txBody>
      </p:sp>
      <p:sp>
        <p:nvSpPr>
          <p:cNvPr id="50" name="Sub Header Text"/>
          <p:cNvSpPr txBox="1">
            <a:spLocks noGrp="1"/>
          </p:cNvSpPr>
          <p:nvPr>
            <p:ph type="body" sz="quarter" idx="14"/>
          </p:nvPr>
        </p:nvSpPr>
        <p:spPr>
          <a:xfrm>
            <a:off x="607182" y="5358129"/>
            <a:ext cx="3112057" cy="63754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SzTx/>
              <a:buFontTx/>
              <a:buNone/>
              <a:defRPr sz="3200">
                <a:solidFill>
                  <a:srgbClr val="ED7D3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t>Sub Header Text</a:t>
            </a:r>
          </a:p>
        </p:txBody>
      </p:sp>
      <p:sp>
        <p:nvSpPr>
          <p:cNvPr id="51" name="Rectangle"/>
          <p:cNvSpPr/>
          <p:nvPr/>
        </p:nvSpPr>
        <p:spPr>
          <a:xfrm>
            <a:off x="4876800" y="67466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2" name="Rectangle"/>
          <p:cNvSpPr/>
          <p:nvPr/>
        </p:nvSpPr>
        <p:spPr>
          <a:xfrm>
            <a:off x="0" y="6746626"/>
            <a:ext cx="2438401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3" name="Rectangle"/>
          <p:cNvSpPr/>
          <p:nvPr/>
        </p:nvSpPr>
        <p:spPr>
          <a:xfrm>
            <a:off x="2438400" y="6746626"/>
            <a:ext cx="2438400" cy="110432"/>
          </a:xfrm>
          <a:prstGeom prst="rect">
            <a:avLst/>
          </a:prstGeom>
          <a:solidFill>
            <a:srgbClr val="ED7D3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4" name="Rectangle"/>
          <p:cNvSpPr/>
          <p:nvPr/>
        </p:nvSpPr>
        <p:spPr>
          <a:xfrm>
            <a:off x="9753600" y="67466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5" name="Rectangle"/>
          <p:cNvSpPr/>
          <p:nvPr/>
        </p:nvSpPr>
        <p:spPr>
          <a:xfrm>
            <a:off x="7315200" y="67466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6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31216" y="6165909"/>
            <a:ext cx="1278184" cy="299125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679684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image" Target="../media/image8.png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6" name="WIN-logo-updated-cmyk.pdf" descr="WIN-logo-updated-cmyk.pd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539261" y="333980"/>
            <a:ext cx="10858500" cy="1163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5" r:id="rId3"/>
    <p:sldLayoutId id="2147483657" r:id="rId4"/>
    <p:sldLayoutId id="2147483658" r:id="rId5"/>
    <p:sldLayoutId id="2147483662" r:id="rId6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1" i="0" u="none" strike="noStrike" cap="none" spc="-150" baseline="0">
          <a:ln>
            <a:noFill/>
          </a:ln>
          <a:solidFill>
            <a:srgbClr val="0F2C39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189181" marR="0" indent="-189181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800079" marR="0" indent="-190495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422364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2031949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641533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»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318859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798182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440776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5017351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586364" y="533400"/>
            <a:ext cx="4667873" cy="789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0F2C39"/>
                </a:solidFill>
              </a:defRPr>
            </a:lvl1pPr>
          </a:lstStyle>
          <a:p>
            <a:r>
              <a:t>Our mission</a:t>
            </a:r>
          </a:p>
        </p:txBody>
      </p:sp>
      <p:sp>
        <p:nvSpPr>
          <p:cNvPr id="3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8" name="TextBox 10"/>
          <p:cNvSpPr txBox="1"/>
          <p:nvPr/>
        </p:nvSpPr>
        <p:spPr>
          <a:xfrm>
            <a:off x="1442272" y="1575021"/>
            <a:ext cx="9307456" cy="771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241300">
              <a:defRPr sz="2000" i="1" baseline="1800">
                <a:solidFill>
                  <a:srgbClr val="0F2C3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r>
              <a:t>To create a comprehensive and cohesive workforce development system in Southeast Michigan that provides employers with the talent they need for success.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2084806" y="4565622"/>
            <a:ext cx="1975088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0F2C39"/>
                </a:solidFill>
              </a:defRPr>
            </a:lvl1pPr>
          </a:lstStyle>
          <a:p>
            <a:r>
              <a:t>Data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4717098" y="4565622"/>
            <a:ext cx="2757804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0F2C39"/>
                </a:solidFill>
              </a:defRPr>
            </a:lvl1pPr>
          </a:lstStyle>
          <a:p>
            <a:r>
              <a:t>Employer Engagement </a:t>
            </a:r>
          </a:p>
        </p:txBody>
      </p:sp>
      <p:sp>
        <p:nvSpPr>
          <p:cNvPr id="11" name="TextBox 17"/>
          <p:cNvSpPr txBox="1"/>
          <p:nvPr/>
        </p:nvSpPr>
        <p:spPr>
          <a:xfrm>
            <a:off x="8241385" y="4594638"/>
            <a:ext cx="1975088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0F2C39"/>
                </a:solidFill>
              </a:defRPr>
            </a:lvl1pPr>
          </a:lstStyle>
          <a:p>
            <a:r>
              <a:t>Policy</a:t>
            </a:r>
          </a:p>
        </p:txBody>
      </p:sp>
      <p:pic>
        <p:nvPicPr>
          <p:cNvPr id="12" name="Picture 18" descr="Picture 18"/>
          <p:cNvPicPr>
            <a:picLocks noChangeAspect="1"/>
          </p:cNvPicPr>
          <p:nvPr/>
        </p:nvPicPr>
        <p:blipFill>
          <a:blip r:embed="rId22">
            <a:extLst/>
          </a:blip>
          <a:stretch>
            <a:fillRect/>
          </a:stretch>
        </p:blipFill>
        <p:spPr>
          <a:xfrm>
            <a:off x="3258939" y="5749225"/>
            <a:ext cx="5674024" cy="5427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asted-image.pdf" descr="pasted-image.pdf"/>
          <p:cNvPicPr>
            <a:picLocks noChangeAspect="1"/>
          </p:cNvPicPr>
          <p:nvPr/>
        </p:nvPicPr>
        <p:blipFill>
          <a:blip r:embed="rId23">
            <a:extLst/>
          </a:blip>
          <a:stretch>
            <a:fillRect/>
          </a:stretch>
        </p:blipFill>
        <p:spPr>
          <a:xfrm>
            <a:off x="2437349" y="2807317"/>
            <a:ext cx="1270001" cy="1478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asted-image.pdf" descr="pasted-image.pdf"/>
          <p:cNvPicPr>
            <a:picLocks noChangeAspect="1"/>
          </p:cNvPicPr>
          <p:nvPr/>
        </p:nvPicPr>
        <p:blipFill>
          <a:blip r:embed="rId24">
            <a:extLst/>
          </a:blip>
          <a:stretch>
            <a:fillRect/>
          </a:stretch>
        </p:blipFill>
        <p:spPr>
          <a:xfrm>
            <a:off x="5461000" y="2807317"/>
            <a:ext cx="1270000" cy="1478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asted-image.pdf" descr="pasted-image.pdf"/>
          <p:cNvPicPr>
            <a:picLocks noChangeAspect="1"/>
          </p:cNvPicPr>
          <p:nvPr/>
        </p:nvPicPr>
        <p:blipFill>
          <a:blip r:embed="rId25">
            <a:extLst/>
          </a:blip>
          <a:stretch>
            <a:fillRect/>
          </a:stretch>
        </p:blipFill>
        <p:spPr>
          <a:xfrm>
            <a:off x="8593928" y="2807317"/>
            <a:ext cx="1270001" cy="1478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WIN-logo-updated-cmyk.pdf" descr="WIN-logo-updated-cmyk.pdf"/>
          <p:cNvPicPr>
            <a:picLocks noChangeAspect="1"/>
          </p:cNvPicPr>
          <p:nvPr/>
        </p:nvPicPr>
        <p:blipFill>
          <a:blip r:embed="rId26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Title Text"/>
          <p:cNvSpPr txBox="1">
            <a:spLocks noGrp="1"/>
          </p:cNvSpPr>
          <p:nvPr>
            <p:ph type="title"/>
          </p:nvPr>
        </p:nvSpPr>
        <p:spPr>
          <a:xfrm>
            <a:off x="101600" y="279400"/>
            <a:ext cx="4876800" cy="812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18" name="Body Level One…"/>
          <p:cNvSpPr txBox="1">
            <a:spLocks noGrp="1"/>
          </p:cNvSpPr>
          <p:nvPr>
            <p:ph type="body" idx="1"/>
          </p:nvPr>
        </p:nvSpPr>
        <p:spPr>
          <a:xfrm>
            <a:off x="1524000" y="19050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88800" y="530542"/>
            <a:ext cx="263982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2340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189181" marR="0" indent="-189181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800079" marR="0" indent="-190495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422364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2031949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641533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»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318859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798182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440776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5017351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"/>
          <p:cNvSpPr/>
          <p:nvPr/>
        </p:nvSpPr>
        <p:spPr>
          <a:xfrm>
            <a:off x="4876800" y="2926"/>
            <a:ext cx="2438400" cy="110432"/>
          </a:xfrm>
          <a:prstGeom prst="rect">
            <a:avLst/>
          </a:prstGeom>
          <a:solidFill>
            <a:srgbClr val="F0B72B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" name="Rectangle"/>
          <p:cNvSpPr/>
          <p:nvPr/>
        </p:nvSpPr>
        <p:spPr>
          <a:xfrm>
            <a:off x="0" y="2926"/>
            <a:ext cx="2438400" cy="110432"/>
          </a:xfrm>
          <a:prstGeom prst="rect">
            <a:avLst/>
          </a:prstGeom>
          <a:solidFill>
            <a:srgbClr val="508F95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" name="Rectangle"/>
          <p:cNvSpPr/>
          <p:nvPr/>
        </p:nvSpPr>
        <p:spPr>
          <a:xfrm>
            <a:off x="2438400" y="2926"/>
            <a:ext cx="2438400" cy="110432"/>
          </a:xfrm>
          <a:prstGeom prst="rect">
            <a:avLst/>
          </a:prstGeom>
          <a:solidFill>
            <a:srgbClr val="003E5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" name="Rectangle"/>
          <p:cNvSpPr/>
          <p:nvPr/>
        </p:nvSpPr>
        <p:spPr>
          <a:xfrm>
            <a:off x="9753600" y="2926"/>
            <a:ext cx="2438400" cy="110432"/>
          </a:xfrm>
          <a:prstGeom prst="rect">
            <a:avLst/>
          </a:prstGeom>
          <a:solidFill>
            <a:srgbClr val="E75A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7" name="Rectangle"/>
          <p:cNvSpPr/>
          <p:nvPr/>
        </p:nvSpPr>
        <p:spPr>
          <a:xfrm>
            <a:off x="7315200" y="2926"/>
            <a:ext cx="2438400" cy="110432"/>
          </a:xfrm>
          <a:prstGeom prst="rect">
            <a:avLst/>
          </a:prstGeom>
          <a:solidFill>
            <a:srgbClr val="89C47D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6" name="WIN-logo-updated-cmyk.pdf" descr="WIN-logo-updated-cmyk.pd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414000" y="6197600"/>
            <a:ext cx="1282700" cy="300182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539261" y="333980"/>
            <a:ext cx="10858500" cy="1163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1718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1" i="0" u="none" strike="noStrike" cap="none" spc="-150" baseline="0">
          <a:ln>
            <a:noFill/>
          </a:ln>
          <a:solidFill>
            <a:srgbClr val="0F2C39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189181" marR="0" indent="-189181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800079" marR="0" indent="-190495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422364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2031949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641533" marR="0" indent="-203194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»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318859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798182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4407767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5017351" marR="0" indent="-140673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obotics.stackexchange.com/questions/9445/name-of-large-robotic-arms-two-finger-with-wrist-arm-hands-and-spinning-shou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alegalalliance.com/is-being-a-paralegal-a-good-career-choice/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pf.org/2014/01/07/gao-looks-at-privacy-practices-for-connected-car-location-data/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internetsense/25093335865/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eg"/><Relationship Id="rId18" Type="http://schemas.openxmlformats.org/officeDocument/2006/relationships/image" Target="../media/image3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12" Type="http://schemas.openxmlformats.org/officeDocument/2006/relationships/image" Target="../media/image27.jpg"/><Relationship Id="rId17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jpeg"/><Relationship Id="rId11" Type="http://schemas.openxmlformats.org/officeDocument/2006/relationships/image" Target="../media/image26.gif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19" Type="http://schemas.openxmlformats.org/officeDocument/2006/relationships/image" Target="../media/image34.jpeg"/><Relationship Id="rId4" Type="http://schemas.openxmlformats.org/officeDocument/2006/relationships/image" Target="../media/image19.jpg"/><Relationship Id="rId9" Type="http://schemas.openxmlformats.org/officeDocument/2006/relationships/image" Target="../media/image24.png"/><Relationship Id="rId14" Type="http://schemas.openxmlformats.org/officeDocument/2006/relationships/image" Target="../media/image2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4458286"/>
            <a:ext cx="11239876" cy="769441"/>
          </a:xfrm>
          <a:prstGeom prst="rect">
            <a:avLst/>
          </a:prstGeom>
        </p:spPr>
        <p:txBody>
          <a:bodyPr/>
          <a:lstStyle/>
          <a:p>
            <a:r>
              <a:rPr lang="en-US" sz="4400" b="1" dirty="0">
                <a:latin typeface="+mn-lt"/>
              </a:rPr>
              <a:t>Understanding Local and Regional Talent Pipelines:</a:t>
            </a:r>
          </a:p>
        </p:txBody>
      </p:sp>
      <p:sp>
        <p:nvSpPr>
          <p:cNvPr id="460" name="Sub Header Text"/>
          <p:cNvSpPr txBox="1">
            <a:spLocks noGrp="1"/>
          </p:cNvSpPr>
          <p:nvPr>
            <p:ph type="body" idx="14"/>
          </p:nvPr>
        </p:nvSpPr>
        <p:spPr>
          <a:xfrm>
            <a:off x="607182" y="5358129"/>
            <a:ext cx="10022295" cy="584775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+mn-lt"/>
              </a:rPr>
              <a:t>Partnering Traditional LMI with Real-Time Job Posting Data</a:t>
            </a:r>
            <a:endParaRPr dirty="0">
              <a:latin typeface="+mn-lt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0"/>
            <a:ext cx="10041879" cy="76531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Demand Patterns from Real Time Data</a:t>
            </a:r>
          </a:p>
        </p:txBody>
      </p:sp>
      <p:sp>
        <p:nvSpPr>
          <p:cNvPr id="480" name="Header…"/>
          <p:cNvSpPr txBox="1">
            <a:spLocks noGrp="1"/>
          </p:cNvSpPr>
          <p:nvPr>
            <p:ph type="body" idx="15"/>
          </p:nvPr>
        </p:nvSpPr>
        <p:spPr>
          <a:xfrm>
            <a:off x="8289484" y="1730831"/>
            <a:ext cx="4212441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+mn-lt"/>
              </a:rPr>
              <a:t>Real Time Data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+mn-lt"/>
              </a:rPr>
              <a:t>Job Postings: trends and changes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Top occupations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Total demand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+mn-lt"/>
              </a:rPr>
              <a:t>Skills 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+mn-lt"/>
              </a:rPr>
              <a:t>Credentials and qualifications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Certificates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Degrees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A191C-BDC1-4106-9F11-A6E74C2FB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29" y="2042491"/>
            <a:ext cx="8406755" cy="337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2590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10863514" cy="86872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Combining Real Time and Traditional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CEDF8E-D498-4E4C-B191-D1ABB413A24E}"/>
              </a:ext>
            </a:extLst>
          </p:cNvPr>
          <p:cNvSpPr/>
          <p:nvPr/>
        </p:nvSpPr>
        <p:spPr>
          <a:xfrm>
            <a:off x="586364" y="1791391"/>
            <a:ext cx="914073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1">
              <a:spcBef>
                <a:spcPts val="1100"/>
              </a:spcBef>
              <a:buSzPct val="100000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calibri" charset="0"/>
                <a:ea typeface="Open Sans"/>
                <a:cs typeface="Open Sans"/>
                <a:sym typeface="Open Sans"/>
              </a:rPr>
              <a:t>VIEWING THE FULL PICTURE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Job postings and employment data provide complementary information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Low/ variable job postings, but high employment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Increasing job postings, but slow employment growth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Key details about top jobs</a:t>
            </a:r>
          </a:p>
          <a:p>
            <a:pPr marL="953798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Education and experience: how to enter?</a:t>
            </a:r>
          </a:p>
          <a:p>
            <a:pPr marL="953798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Wages: career growth opportunities</a:t>
            </a:r>
          </a:p>
        </p:txBody>
      </p:sp>
    </p:spTree>
    <p:extLst>
      <p:ext uri="{BB962C8B-B14F-4D97-AF65-F5344CB8AC3E}">
        <p14:creationId xmlns:p14="http://schemas.microsoft.com/office/powerpoint/2010/main" val="315158067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194820" y="150625"/>
            <a:ext cx="4837202" cy="8002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an Occupation Group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F58001-7BF5-404B-A46B-A3F8A1C71019}"/>
              </a:ext>
            </a:extLst>
          </p:cNvPr>
          <p:cNvSpPr/>
          <p:nvPr/>
        </p:nvSpPr>
        <p:spPr>
          <a:xfrm>
            <a:off x="378593" y="2007963"/>
            <a:ext cx="4681981" cy="3541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1">
              <a:spcBef>
                <a:spcPts val="1100"/>
              </a:spcBef>
              <a:buSzPct val="100000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calibri" charset="0"/>
                <a:ea typeface="Open Sans"/>
                <a:cs typeface="Open Sans"/>
                <a:sym typeface="Open Sans"/>
              </a:rPr>
              <a:t>PROCESS OVERVIEW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Data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Employment and industry data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Job postings by keyword</a:t>
            </a:r>
            <a:endParaRPr lang="en-US" sz="2000" dirty="0">
              <a:latin typeface="calibri" charset="0"/>
              <a:ea typeface="Open Sans"/>
              <a:cs typeface="Open Sans"/>
              <a:sym typeface="Open Sans"/>
            </a:endParaRP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Take employers into account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Filter by skills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Important for emerging occupations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000" dirty="0">
              <a:latin typeface="calibri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94E542-904A-4728-BB23-80D3D5534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126" y="88841"/>
            <a:ext cx="7090543" cy="676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5068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10863514" cy="8002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an Occupation Group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97A613-6497-45B7-816A-6D249251ADA2}"/>
              </a:ext>
            </a:extLst>
          </p:cNvPr>
          <p:cNvSpPr/>
          <p:nvPr/>
        </p:nvSpPr>
        <p:spPr>
          <a:xfrm>
            <a:off x="3829877" y="2106843"/>
            <a:ext cx="8193113" cy="264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1">
              <a:spcBef>
                <a:spcPts val="1100"/>
              </a:spcBef>
              <a:buSzPct val="100000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calibri" charset="0"/>
                <a:ea typeface="Open Sans"/>
                <a:cs typeface="Open Sans"/>
                <a:sym typeface="Open Sans"/>
              </a:rPr>
              <a:t>CASE STUDY: ROBOTICS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Job postings and employment data provide complementary information</a:t>
            </a:r>
          </a:p>
          <a:p>
            <a:pPr marL="723900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  <a:ea typeface="Open Sans Light"/>
                <a:cs typeface="Open Sans Light"/>
                <a:sym typeface="Open Sans Light"/>
              </a:rPr>
              <a:t>Some occupations may not be well-defined (ex., Mechatronics)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Separate by job function: machining, engineering, maintenance, electrical</a:t>
            </a:r>
          </a:p>
          <a:p>
            <a:pPr marL="342900" lvl="0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What skills are useful for all group occupations?</a:t>
            </a:r>
          </a:p>
          <a:p>
            <a:pPr marL="953798" lvl="1" indent="-342900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What education/ training is necessary?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0E1036-200A-4B91-8EF9-DEC931EC12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2312" r="10483"/>
          <a:stretch/>
        </p:blipFill>
        <p:spPr>
          <a:xfrm>
            <a:off x="0" y="2106843"/>
            <a:ext cx="3668116" cy="475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035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188799" y="210234"/>
            <a:ext cx="5016247" cy="646331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Occupation Groups: Engineers and Designers</a:t>
            </a:r>
            <a:endParaRPr lang="en-US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430639" y="1888249"/>
            <a:ext cx="4774407" cy="39624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Moving advanced manufacturing forward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Top occupations: Industrial, mechanical, and electrical engineers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Top employers: Auto makers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Almost all occupations require a bachelor’s degree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Average wages: high ROI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Skills show extra needs: automation, product development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Many require low to moderate experience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F51593E-0CB4-4D93-84A1-1FB02B522F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4179369"/>
              </p:ext>
            </p:extLst>
          </p:nvPr>
        </p:nvGraphicFramePr>
        <p:xfrm>
          <a:off x="7948247" y="210234"/>
          <a:ext cx="4243754" cy="664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76CC25-802C-4D44-9FC8-A1D792B69B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77024"/>
              </p:ext>
            </p:extLst>
          </p:nvPr>
        </p:nvGraphicFramePr>
        <p:xfrm>
          <a:off x="4976446" y="1037492"/>
          <a:ext cx="2813541" cy="5656874"/>
        </p:xfrm>
        <a:graphic>
          <a:graphicData uri="http://schemas.openxmlformats.org/drawingml/2006/table">
            <a:tbl>
              <a:tblPr/>
              <a:tblGrid>
                <a:gridCol w="2813541">
                  <a:extLst>
                    <a:ext uri="{9D8B030D-6E8A-4147-A177-3AD203B41FA5}">
                      <a16:colId xmlns:a16="http://schemas.microsoft.com/office/drawing/2014/main" val="1951388629"/>
                    </a:ext>
                  </a:extLst>
                </a:gridCol>
              </a:tblGrid>
              <a:tr h="3329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INDUSTRIAL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10853"/>
                  </a:ext>
                </a:extLst>
              </a:tr>
              <a:tr h="418557">
                <a:tc>
                  <a:txBody>
                    <a:bodyPr/>
                    <a:lstStyle/>
                    <a:p>
                      <a:pPr algn="r" fontAlgn="ctr"/>
                      <a:endParaRPr lang="en-US" sz="1050" b="1" i="0" u="none" strike="noStrike" dirty="0"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MECHANICAL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857728"/>
                  </a:ext>
                </a:extLst>
              </a:tr>
              <a:tr h="332994">
                <a:tc>
                  <a:txBody>
                    <a:bodyPr/>
                    <a:lstStyle/>
                    <a:p>
                      <a:pPr algn="r" fontAlgn="ctr"/>
                      <a:endParaRPr lang="en-US" sz="1050" b="1" i="0" u="none" strike="noStrike" dirty="0"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ELECTRICAL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771937"/>
                  </a:ext>
                </a:extLst>
              </a:tr>
              <a:tr h="495431">
                <a:tc>
                  <a:txBody>
                    <a:bodyPr/>
                    <a:lstStyle/>
                    <a:p>
                      <a:pPr algn="r" fontAlgn="ctr"/>
                      <a:endParaRPr lang="en-US" sz="1050" b="1" i="0" u="none" strike="noStrike" dirty="0"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ELECTRONICS ENGINEERS, EXCEPT COMPUTER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257661"/>
                  </a:ext>
                </a:extLst>
              </a:tr>
              <a:tr h="178680">
                <a:tc>
                  <a:txBody>
                    <a:bodyPr/>
                    <a:lstStyle/>
                    <a:p>
                      <a:pPr algn="r" fontAlgn="ctr"/>
                      <a:endParaRPr lang="en-US" sz="1050" b="1" i="0" u="none" strike="noStrike" dirty="0"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CIVIL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424580"/>
                  </a:ext>
                </a:extLst>
              </a:tr>
              <a:tr h="488544">
                <a:tc>
                  <a:txBody>
                    <a:bodyPr/>
                    <a:lstStyle/>
                    <a:p>
                      <a:pPr algn="r" fontAlgn="ctr"/>
                      <a:endParaRPr lang="en-US" sz="1050" b="1" i="0" u="none" strike="noStrike" dirty="0"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ENGINEERS, ALL OTHER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340944"/>
                  </a:ext>
                </a:extLst>
              </a:tr>
              <a:tr h="45057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COMPUTER HARDWARE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230172"/>
                  </a:ext>
                </a:extLst>
              </a:tr>
              <a:tr h="42203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HEALTH AND SAFETY ENGINEERS, EXCEPT MINING SAFETY ENGINEERS AND INSPECTORS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542403"/>
                  </a:ext>
                </a:extLst>
              </a:tr>
              <a:tr h="39960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ENVIRONMENTAL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8551873"/>
                  </a:ext>
                </a:extLst>
              </a:tr>
              <a:tr h="3329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AEROSPACE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342561"/>
                  </a:ext>
                </a:extLst>
              </a:tr>
              <a:tr h="49543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ARCHITECTS, EXCEPT LANDSCAPE AND NAVAL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783035"/>
                  </a:ext>
                </a:extLst>
              </a:tr>
              <a:tr h="3329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MATERIALS ENGINEERS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7235228"/>
                  </a:ext>
                </a:extLst>
              </a:tr>
              <a:tr h="49543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COMMERCIAL AND INDUSTRIAL DESIGNERS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493580"/>
                  </a:ext>
                </a:extLst>
              </a:tr>
              <a:tr h="3329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50" b="1" i="0" u="none" strike="noStrike" dirty="0">
                          <a:effectLst/>
                          <a:latin typeface="+mn-lt"/>
                        </a:rPr>
                        <a:t>ARCHITECTURAL AND CIVIL DRAFTERS</a:t>
                      </a:r>
                    </a:p>
                  </a:txBody>
                  <a:tcPr marL="6261" marR="6261" marT="62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4556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TextBox 9"/>
          <p:cNvSpPr txBox="1">
            <a:spLocks noGrp="1"/>
          </p:cNvSpPr>
          <p:nvPr>
            <p:ph type="body" idx="14"/>
          </p:nvPr>
        </p:nvSpPr>
        <p:spPr>
          <a:xfrm>
            <a:off x="6529964" y="210234"/>
            <a:ext cx="5309508" cy="1323439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4000" dirty="0"/>
              <a:t>Occupation Groups: Health Care</a:t>
            </a:r>
          </a:p>
        </p:txBody>
      </p:sp>
      <p:sp>
        <p:nvSpPr>
          <p:cNvPr id="488" name="Header…"/>
          <p:cNvSpPr txBox="1">
            <a:spLocks noGrp="1"/>
          </p:cNvSpPr>
          <p:nvPr>
            <p:ph type="body" idx="15"/>
          </p:nvPr>
        </p:nvSpPr>
        <p:spPr>
          <a:prstGeom prst="rect">
            <a:avLst/>
          </a:prstGeom>
        </p:spPr>
        <p:txBody>
          <a:bodyPr/>
          <a:lstStyle/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Steady high demand</a:t>
            </a:r>
          </a:p>
          <a:p>
            <a:pPr marL="561622" lvl="1" indent="-180622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Only group with no drop in employment during recession</a:t>
            </a:r>
          </a:p>
          <a:p>
            <a:pPr marL="5842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Consistently high levels of postings</a:t>
            </a:r>
          </a:p>
          <a:p>
            <a:pPr marL="2032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Wide range of career tracks and possible entry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Range of education levels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Even low education positions have wage and growth potential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Registered nurses always regional overall top 5 job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2BBC4A3-8460-4601-9848-F256100E66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0707825"/>
              </p:ext>
            </p:extLst>
          </p:nvPr>
        </p:nvGraphicFramePr>
        <p:xfrm>
          <a:off x="2080591" y="210234"/>
          <a:ext cx="4449373" cy="643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B6A66D-5CD9-43F3-84AF-0942A8843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62059"/>
              </p:ext>
            </p:extLst>
          </p:nvPr>
        </p:nvGraphicFramePr>
        <p:xfrm>
          <a:off x="198779" y="1115799"/>
          <a:ext cx="2080591" cy="5312970"/>
        </p:xfrm>
        <a:graphic>
          <a:graphicData uri="http://schemas.openxmlformats.org/drawingml/2006/table">
            <a:tbl>
              <a:tblPr/>
              <a:tblGrid>
                <a:gridCol w="2080591">
                  <a:extLst>
                    <a:ext uri="{9D8B030D-6E8A-4147-A177-3AD203B41FA5}">
                      <a16:colId xmlns:a16="http://schemas.microsoft.com/office/drawing/2014/main" val="1853118484"/>
                    </a:ext>
                  </a:extLst>
                </a:gridCol>
              </a:tblGrid>
              <a:tr h="480407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REGISTERED NURSES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958427"/>
                  </a:ext>
                </a:extLst>
              </a:tr>
              <a:tr h="343123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PHARMACY TECHNICIANS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837018"/>
                  </a:ext>
                </a:extLst>
              </a:tr>
              <a:tr h="64812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MEDICAL AND HEALTH SERVICES MANAGERS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010586"/>
                  </a:ext>
                </a:extLst>
              </a:tr>
              <a:tr h="482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NURSING ASSISTANTS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233593"/>
                  </a:ext>
                </a:extLst>
              </a:tr>
              <a:tr h="40666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MEDICAL ASSISTANTS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723741"/>
                  </a:ext>
                </a:extLst>
              </a:tr>
              <a:tr h="59728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LICENSED PRACTICAL AND LICENSED VOCATIONAL NURSES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350212"/>
                  </a:ext>
                </a:extLst>
              </a:tr>
              <a:tr h="6434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PHYSICAL THERAPISTS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43272"/>
                  </a:ext>
                </a:extLst>
              </a:tr>
              <a:tr h="50564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HOME HEALTH AIDES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078934"/>
                  </a:ext>
                </a:extLst>
              </a:tr>
              <a:tr h="47502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SPEECH-LANGUAGE PATHOLOGISTS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35257"/>
                  </a:ext>
                </a:extLst>
              </a:tr>
              <a:tr h="73033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FAMILY AND GENERAL PRACTITIONERS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20168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145774" y="321365"/>
            <a:ext cx="5605669" cy="1938992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Occupation Groups: Information Technology</a:t>
            </a:r>
            <a:endParaRPr lang="en-US" sz="4800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698315" y="1840404"/>
            <a:ext cx="4774407" cy="39624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Expanding tech scene in Detroit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Employment and posting growth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Education and skill relationship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Bachelor’s common requirement, but many occupations available with AA or right-skills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Desired certifications provide further insight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Popularity of “All Other” occupations: Emerging occupation groups and technologies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Skill, keyword filtering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7701399-997D-4195-86EC-A5F03757B5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147728"/>
              </p:ext>
            </p:extLst>
          </p:nvPr>
        </p:nvGraphicFramePr>
        <p:xfrm>
          <a:off x="8317522" y="112955"/>
          <a:ext cx="3874477" cy="6745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BF74268-88AC-4CE3-81C2-B0DE922D0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617160"/>
              </p:ext>
            </p:extLst>
          </p:nvPr>
        </p:nvGraphicFramePr>
        <p:xfrm>
          <a:off x="5472722" y="967695"/>
          <a:ext cx="2844800" cy="5707817"/>
        </p:xfrm>
        <a:graphic>
          <a:graphicData uri="http://schemas.openxmlformats.org/drawingml/2006/table">
            <a:tbl>
              <a:tblPr/>
              <a:tblGrid>
                <a:gridCol w="2844800">
                  <a:extLst>
                    <a:ext uri="{9D8B030D-6E8A-4147-A177-3AD203B41FA5}">
                      <a16:colId xmlns:a16="http://schemas.microsoft.com/office/drawing/2014/main" val="2530900934"/>
                    </a:ext>
                  </a:extLst>
                </a:gridCol>
              </a:tblGrid>
              <a:tr h="5568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SOFTWARE DEVELOPERS, APPLICATIONS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15525"/>
                  </a:ext>
                </a:extLst>
              </a:tr>
              <a:tr h="5568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 OCCUPATIONS, ALL OTHER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487913"/>
                  </a:ext>
                </a:extLst>
              </a:tr>
              <a:tr h="5568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 USER SUPPORT SPECIALISTS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17028"/>
                  </a:ext>
                </a:extLst>
              </a:tr>
              <a:tr h="70270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 SYSTEMS ANALYSTS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53872"/>
                  </a:ext>
                </a:extLst>
              </a:tr>
              <a:tr h="56270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WEB DEVELOPERS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209905"/>
                  </a:ext>
                </a:extLst>
              </a:tr>
              <a:tr h="52241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NETWORK AND COMPUTER SYSTEMS ADMINISTRATORS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917926"/>
                  </a:ext>
                </a:extLst>
              </a:tr>
              <a:tr h="497497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SOFTWARE DEVELOPERS, SYSTEMS SOFTWARE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326264"/>
                  </a:ext>
                </a:extLst>
              </a:tr>
              <a:tr h="63803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INFORMATION SECURITY ANALYSTS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176662"/>
                  </a:ext>
                </a:extLst>
              </a:tr>
              <a:tr h="5568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 AND INFORMATION SYSTEMS MANAGERS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329890"/>
                  </a:ext>
                </a:extLst>
              </a:tr>
              <a:tr h="55689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 PROGRAMMERS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061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12196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TextBox 9"/>
          <p:cNvSpPr txBox="1">
            <a:spLocks noGrp="1"/>
          </p:cNvSpPr>
          <p:nvPr>
            <p:ph type="body" idx="14"/>
          </p:nvPr>
        </p:nvSpPr>
        <p:spPr>
          <a:xfrm>
            <a:off x="6927390" y="323671"/>
            <a:ext cx="5097612" cy="1200329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Occupation Groups: Skilled Trades</a:t>
            </a:r>
          </a:p>
        </p:txBody>
      </p:sp>
      <p:sp>
        <p:nvSpPr>
          <p:cNvPr id="488" name="Header…"/>
          <p:cNvSpPr txBox="1">
            <a:spLocks noGrp="1"/>
          </p:cNvSpPr>
          <p:nvPr>
            <p:ph type="body" idx="15"/>
          </p:nvPr>
        </p:nvSpPr>
        <p:spPr>
          <a:xfrm>
            <a:off x="7113058" y="1767075"/>
            <a:ext cx="4911944" cy="39624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Rebounding demand with changing skills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Employment just under 2007 levels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Postings growing with both demand and changing job search methods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Entry requirements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Apprenticeships, OTJ training, and  experience priority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Increasing focus on technology and management skills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CNC Machining, computer literacy</a:t>
            </a:r>
          </a:p>
          <a:p>
            <a:pPr marL="814098" lvl="1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dirty="0">
              <a:latin typeface="calibri" charset="0"/>
            </a:endParaRPr>
          </a:p>
          <a:p>
            <a:pPr marL="814098" lvl="1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dirty="0">
              <a:latin typeface="calibri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DBB7E04-D62D-419E-BAD5-C02BAADA5C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984464"/>
              </p:ext>
            </p:extLst>
          </p:nvPr>
        </p:nvGraphicFramePr>
        <p:xfrm>
          <a:off x="2782378" y="185530"/>
          <a:ext cx="4145012" cy="6672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43F278-D52E-422D-9A5F-07E77B2454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851977"/>
              </p:ext>
            </p:extLst>
          </p:nvPr>
        </p:nvGraphicFramePr>
        <p:xfrm>
          <a:off x="-119269" y="1082500"/>
          <a:ext cx="3008244" cy="5331550"/>
        </p:xfrm>
        <a:graphic>
          <a:graphicData uri="http://schemas.openxmlformats.org/drawingml/2006/table">
            <a:tbl>
              <a:tblPr/>
              <a:tblGrid>
                <a:gridCol w="3008244">
                  <a:extLst>
                    <a:ext uri="{9D8B030D-6E8A-4147-A177-3AD203B41FA5}">
                      <a16:colId xmlns:a16="http://schemas.microsoft.com/office/drawing/2014/main" val="1223377115"/>
                    </a:ext>
                  </a:extLst>
                </a:gridCol>
              </a:tblGrid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MAINTENANCE AND REPAIR WORKERS, GENERAL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78865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FIRST-LINE SUPERVISORS OF PRODUCTION AND OPERATING WORKERS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087958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MACHINISTS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923628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PRODUCTION WORKERS, ALL OTHER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211389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ELECTRICAL AND ELECTRONICS ENGINEERING TECHNICIANS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417653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INDUSTRIAL PRODUCTION MANAGERS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84751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COMPUTER-CONTROLLED MACHINE TOOL OPERATORS, METAL AND PLASTIC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274441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INDUSTRIAL MACHINERY MECHANICS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321481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WELDERS, CUTTERS, SOLDERERS, AND BRAZERS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525545"/>
                  </a:ext>
                </a:extLst>
              </a:tr>
              <a:tr h="53315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effectLst/>
                          <a:latin typeface="+mn-lt"/>
                        </a:rPr>
                        <a:t>INDUSTRIAL ENGINEERING TECHNICIANS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216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76507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C1DE42-8B91-4AFE-AAFD-E810870CAA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7094" y="3049805"/>
            <a:ext cx="10002123" cy="2308324"/>
          </a:xfrm>
        </p:spPr>
        <p:txBody>
          <a:bodyPr/>
          <a:lstStyle/>
          <a:p>
            <a:r>
              <a:rPr lang="en-US" dirty="0">
                <a:latin typeface="+mn-lt"/>
              </a:rPr>
              <a:t>Educational Attainment and Talent Retention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73D254-AA6F-4CEA-8453-EC5837CB85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2472" y="5358129"/>
            <a:ext cx="6350454" cy="584775"/>
          </a:xfrm>
        </p:spPr>
        <p:txBody>
          <a:bodyPr/>
          <a:lstStyle/>
          <a:p>
            <a:r>
              <a:rPr lang="en-US" dirty="0">
                <a:latin typeface="+mn-lt"/>
              </a:rPr>
              <a:t>Making the most of your labor supply</a:t>
            </a:r>
          </a:p>
        </p:txBody>
      </p:sp>
    </p:spTree>
    <p:extLst>
      <p:ext uri="{BB962C8B-B14F-4D97-AF65-F5344CB8AC3E}">
        <p14:creationId xmlns:p14="http://schemas.microsoft.com/office/powerpoint/2010/main" val="260847603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E07C4F-83DE-467D-8307-2356F46A5D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825" y="533400"/>
            <a:ext cx="11380349" cy="800219"/>
          </a:xfrm>
        </p:spPr>
        <p:txBody>
          <a:bodyPr/>
          <a:lstStyle/>
          <a:p>
            <a:r>
              <a:rPr lang="en-US" b="1" dirty="0">
                <a:latin typeface="+mn-lt"/>
              </a:rPr>
              <a:t>Educational Attainment and Talent Retention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1E0174-FB1D-4527-A913-0235BE794EDF}"/>
              </a:ext>
            </a:extLst>
          </p:cNvPr>
          <p:cNvSpPr/>
          <p:nvPr/>
        </p:nvSpPr>
        <p:spPr>
          <a:xfrm>
            <a:off x="848138" y="1890110"/>
            <a:ext cx="7407965" cy="4034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622" lvl="0" indent="-180622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  <a:ea typeface="Open Sans"/>
                <a:cs typeface="Open Sans"/>
                <a:sym typeface="Open Sans"/>
              </a:rPr>
              <a:t>Assessing regional available talent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Openings, postings, and completions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Skills gap analysis: County Report</a:t>
            </a:r>
          </a:p>
          <a:p>
            <a:pPr marL="203200" lvl="0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  <a:ea typeface="Open Sans"/>
                <a:cs typeface="Open Sans"/>
                <a:sym typeface="Open Sans"/>
              </a:rPr>
              <a:t>Keeping skilled workers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Case study: Robotics</a:t>
            </a:r>
            <a:endParaRPr lang="en-US" sz="2400" dirty="0">
              <a:latin typeface="calibri" charset="0"/>
              <a:ea typeface="Open Sans"/>
              <a:cs typeface="Open Sans"/>
              <a:sym typeface="Open Sans"/>
            </a:endParaRPr>
          </a:p>
          <a:p>
            <a:pPr marL="203200" lvl="0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  <a:ea typeface="Open Sans"/>
                <a:cs typeface="Open Sans"/>
                <a:sym typeface="Open Sans"/>
              </a:rPr>
              <a:t>Local educational resources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CAV Training Guide</a:t>
            </a:r>
          </a:p>
          <a:p>
            <a:pPr marL="203200" lvl="0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400" dirty="0">
              <a:latin typeface="calibri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8270935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0" name="Picture Placeholder 29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93" y="2214918"/>
            <a:ext cx="1219200" cy="182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</p:spPr>
      </p:pic>
      <p:pic>
        <p:nvPicPr>
          <p:cNvPr id="491" name="Picture Placeholder 29"/>
          <p:cNvPicPr>
            <a:picLocks noGrp="1" noChangeAspect="1"/>
          </p:cNvPicPr>
          <p:nvPr>
            <p:ph type="pic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64" y="2214918"/>
            <a:ext cx="1219200" cy="182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</p:spPr>
      </p:pic>
      <p:pic>
        <p:nvPicPr>
          <p:cNvPr id="492" name="Picture Placeholder 29"/>
          <p:cNvPicPr>
            <a:picLocks noGrp="1" noChangeAspect="1"/>
          </p:cNvPicPr>
          <p:nvPr>
            <p:ph type="pic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435" y="2214918"/>
            <a:ext cx="1219200" cy="182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</p:spPr>
      </p:pic>
      <p:pic>
        <p:nvPicPr>
          <p:cNvPr id="493" name="Picture Placeholder 29"/>
          <p:cNvPicPr>
            <a:picLocks noGrp="1" noChangeAspect="1"/>
          </p:cNvPicPr>
          <p:nvPr>
            <p:ph type="pic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06" y="2214918"/>
            <a:ext cx="1219200" cy="182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</p:spPr>
      </p:pic>
      <p:sp>
        <p:nvSpPr>
          <p:cNvPr id="494" name="Text Placeholder 42"/>
          <p:cNvSpPr>
            <a:spLocks noGrp="1"/>
          </p:cNvSpPr>
          <p:nvPr>
            <p:ph type="body" idx="17"/>
          </p:nvPr>
        </p:nvSpPr>
        <p:spPr>
          <a:xfrm>
            <a:off x="2485839" y="4168178"/>
            <a:ext cx="2641600" cy="56205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Michelle Wein</a:t>
            </a:r>
            <a:endParaRPr dirty="0"/>
          </a:p>
        </p:txBody>
      </p:sp>
      <p:sp>
        <p:nvSpPr>
          <p:cNvPr id="495" name="Text Placeholder 42"/>
          <p:cNvSpPr>
            <a:spLocks noGrp="1"/>
          </p:cNvSpPr>
          <p:nvPr>
            <p:ph type="body" idx="18"/>
          </p:nvPr>
        </p:nvSpPr>
        <p:spPr>
          <a:xfrm>
            <a:off x="4853676" y="4168178"/>
            <a:ext cx="2641600" cy="56205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Scott Corsi</a:t>
            </a:r>
            <a:endParaRPr dirty="0"/>
          </a:p>
        </p:txBody>
      </p:sp>
      <p:sp>
        <p:nvSpPr>
          <p:cNvPr id="496" name="Text Placeholder 42"/>
          <p:cNvSpPr>
            <a:spLocks noGrp="1"/>
          </p:cNvSpPr>
          <p:nvPr>
            <p:ph type="body" idx="19"/>
          </p:nvPr>
        </p:nvSpPr>
        <p:spPr>
          <a:xfrm>
            <a:off x="58893" y="4199674"/>
            <a:ext cx="2641600" cy="56205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Melissa Sheldon</a:t>
            </a:r>
            <a:endParaRPr dirty="0"/>
          </a:p>
        </p:txBody>
      </p:sp>
      <p:sp>
        <p:nvSpPr>
          <p:cNvPr id="497" name="Text Placeholder 42"/>
          <p:cNvSpPr>
            <a:spLocks noGrp="1"/>
          </p:cNvSpPr>
          <p:nvPr>
            <p:ph type="body" idx="20"/>
          </p:nvPr>
        </p:nvSpPr>
        <p:spPr>
          <a:xfrm>
            <a:off x="7221614" y="4172918"/>
            <a:ext cx="2641600" cy="56205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Karley Thurston</a:t>
            </a:r>
            <a:endParaRPr dirty="0"/>
          </a:p>
        </p:txBody>
      </p:sp>
      <p:sp>
        <p:nvSpPr>
          <p:cNvPr id="498" name="Text Placeholder 31"/>
          <p:cNvSpPr>
            <a:spLocks noGrp="1"/>
          </p:cNvSpPr>
          <p:nvPr>
            <p:ph type="body" idx="21"/>
          </p:nvPr>
        </p:nvSpPr>
        <p:spPr>
          <a:xfrm>
            <a:off x="58893" y="4640618"/>
            <a:ext cx="2641600" cy="67068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Senior Project </a:t>
            </a:r>
          </a:p>
          <a:p>
            <a:r>
              <a:rPr lang="en-US" dirty="0"/>
              <a:t>Manager</a:t>
            </a:r>
            <a:endParaRPr dirty="0"/>
          </a:p>
        </p:txBody>
      </p:sp>
      <p:sp>
        <p:nvSpPr>
          <p:cNvPr id="499" name="Text Placeholder 31"/>
          <p:cNvSpPr>
            <a:spLocks noGrp="1"/>
          </p:cNvSpPr>
          <p:nvPr>
            <p:ph type="body" idx="22"/>
          </p:nvPr>
        </p:nvSpPr>
        <p:spPr>
          <a:xfrm>
            <a:off x="2485839" y="4640619"/>
            <a:ext cx="2641600" cy="67068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Senior Research </a:t>
            </a:r>
          </a:p>
          <a:p>
            <a:r>
              <a:rPr lang="en-US" dirty="0"/>
              <a:t>Manager</a:t>
            </a:r>
            <a:endParaRPr dirty="0"/>
          </a:p>
        </p:txBody>
      </p:sp>
      <p:sp>
        <p:nvSpPr>
          <p:cNvPr id="500" name="Text Placeholder 31"/>
          <p:cNvSpPr>
            <a:spLocks noGrp="1"/>
          </p:cNvSpPr>
          <p:nvPr>
            <p:ph type="body" idx="23"/>
          </p:nvPr>
        </p:nvSpPr>
        <p:spPr>
          <a:xfrm>
            <a:off x="4853676" y="4640618"/>
            <a:ext cx="2641600" cy="40640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Research Analyst</a:t>
            </a:r>
            <a:endParaRPr dirty="0"/>
          </a:p>
        </p:txBody>
      </p:sp>
      <p:sp>
        <p:nvSpPr>
          <p:cNvPr id="501" name="Text Placeholder 31"/>
          <p:cNvSpPr>
            <a:spLocks noGrp="1"/>
          </p:cNvSpPr>
          <p:nvPr>
            <p:ph type="body" idx="24"/>
          </p:nvPr>
        </p:nvSpPr>
        <p:spPr>
          <a:xfrm>
            <a:off x="7221614" y="4645358"/>
            <a:ext cx="2641600" cy="40640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Research Assistant</a:t>
            </a:r>
            <a:endParaRPr dirty="0"/>
          </a:p>
        </p:txBody>
      </p:sp>
      <p:sp>
        <p:nvSpPr>
          <p:cNvPr id="502" name="TextBox 9"/>
          <p:cNvSpPr txBox="1">
            <a:spLocks noGrp="1"/>
          </p:cNvSpPr>
          <p:nvPr>
            <p:ph type="body" idx="25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Meet the team</a:t>
            </a:r>
            <a:endParaRPr dirty="0"/>
          </a:p>
        </p:txBody>
      </p:sp>
      <p:pic>
        <p:nvPicPr>
          <p:cNvPr id="15" name="Picture Placeholder 29">
            <a:extLst>
              <a:ext uri="{FF2B5EF4-FFF2-40B4-BE49-F238E27FC236}">
                <a16:creationId xmlns:a16="http://schemas.microsoft.com/office/drawing/2014/main" id="{2178FFD5-AB33-46A8-AEF2-A5ABAC0144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777" y="2214918"/>
            <a:ext cx="1219200" cy="182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</p:pic>
      <p:sp>
        <p:nvSpPr>
          <p:cNvPr id="16" name="Text Placeholder 42">
            <a:extLst>
              <a:ext uri="{FF2B5EF4-FFF2-40B4-BE49-F238E27FC236}">
                <a16:creationId xmlns:a16="http://schemas.microsoft.com/office/drawing/2014/main" id="{FFA56435-8448-4138-B044-5B9ED41CE6C9}"/>
              </a:ext>
            </a:extLst>
          </p:cNvPr>
          <p:cNvSpPr txBox="1">
            <a:spLocks/>
          </p:cNvSpPr>
          <p:nvPr/>
        </p:nvSpPr>
        <p:spPr>
          <a:xfrm>
            <a:off x="9643577" y="4168178"/>
            <a:ext cx="2641600" cy="562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Bebas Neue"/>
                <a:ea typeface="Bebas Neue"/>
                <a:cs typeface="Bebas Neue"/>
                <a:sym typeface="Bebas Neue"/>
              </a:defRPr>
            </a:lvl1pPr>
            <a:lvl2pPr marL="800079" marR="0" indent="-190495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1422364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2031949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2641533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318859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3798182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440776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5017351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/>
                <a:sym typeface="Bebas Neue"/>
              </a:rPr>
              <a:t>Edwin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/>
                <a:sym typeface="Bebas Neue"/>
              </a:rPr>
              <a:t>laswell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"/>
              <a:sym typeface="Bebas Neue"/>
            </a:endParaRPr>
          </a:p>
        </p:txBody>
      </p:sp>
      <p:sp>
        <p:nvSpPr>
          <p:cNvPr id="17" name="Text Placeholder 31">
            <a:extLst>
              <a:ext uri="{FF2B5EF4-FFF2-40B4-BE49-F238E27FC236}">
                <a16:creationId xmlns:a16="http://schemas.microsoft.com/office/drawing/2014/main" id="{61D19FA1-CE6D-497F-B65A-1ACD9A0B859A}"/>
              </a:ext>
            </a:extLst>
          </p:cNvPr>
          <p:cNvSpPr txBox="1">
            <a:spLocks/>
          </p:cNvSpPr>
          <p:nvPr/>
        </p:nvSpPr>
        <p:spPr>
          <a:xfrm>
            <a:off x="9643577" y="4640618"/>
            <a:ext cx="2641600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0" marR="0" indent="0" algn="ctr" defTabSz="1219169" rtl="0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1" u="none" strike="noStrike" cap="none" spc="0" baseline="0">
                <a:ln>
                  <a:noFill/>
                </a:ln>
                <a:solidFill>
                  <a:srgbClr val="E75A7D"/>
                </a:solidFill>
                <a:uFillTx/>
                <a:latin typeface="Roboto Medium"/>
                <a:ea typeface="Roboto Medium"/>
                <a:cs typeface="Roboto Medium"/>
                <a:sym typeface="Roboto Medium"/>
              </a:defRPr>
            </a:lvl1pPr>
            <a:lvl2pPr marL="800079" marR="0" indent="-190495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1422364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2031949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2641533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318859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3798182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440776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5017351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ctr" defTabSz="1219169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0" cap="none" spc="0" normalizeH="0" baseline="0" noProof="0">
                <a:ln>
                  <a:noFill/>
                </a:ln>
                <a:solidFill>
                  <a:srgbClr val="E75A7D"/>
                </a:solidFill>
                <a:effectLst/>
                <a:uLnTx/>
                <a:uFillTx/>
                <a:latin typeface="Roboto Medium"/>
                <a:sym typeface="Roboto Medium"/>
              </a:rPr>
              <a:t>Research Assistant</a:t>
            </a:r>
            <a:endParaRPr kumimoji="0" lang="en-US" sz="1600" b="0" i="1" u="none" strike="noStrike" kern="0" cap="none" spc="0" normalizeH="0" baseline="0" noProof="0" dirty="0">
              <a:ln>
                <a:noFill/>
              </a:ln>
              <a:solidFill>
                <a:srgbClr val="E75A7D"/>
              </a:solidFill>
              <a:effectLst/>
              <a:uLnTx/>
              <a:uFillTx/>
              <a:latin typeface="Roboto Medium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08826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411B0D-5256-403A-8CA9-DAB26F39F5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6364" y="349614"/>
            <a:ext cx="9998129" cy="707886"/>
          </a:xfrm>
        </p:spPr>
        <p:txBody>
          <a:bodyPr/>
          <a:lstStyle/>
          <a:p>
            <a:r>
              <a:rPr lang="en-US" sz="4000" dirty="0"/>
              <a:t>Openings, Completions, and Demand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6371A-2DCD-446C-AD8E-41C10D97317C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04608" y="1292246"/>
            <a:ext cx="10982784" cy="189143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Educational completions from institutions that report to IPEDS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How many graduates in high-demand fields?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Postings may specify education level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Compare to real-time and traditional data for sense of demand and needs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Job openings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Job postings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1B6C2A7-868F-46EC-B3C5-954AC6771B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93650"/>
              </p:ext>
            </p:extLst>
          </p:nvPr>
        </p:nvGraphicFramePr>
        <p:xfrm>
          <a:off x="3461634" y="2862470"/>
          <a:ext cx="6880695" cy="3995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1916649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511208" y="348723"/>
            <a:ext cx="9434458" cy="707886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Skills Gap Analysis: Livingston County</a:t>
            </a:r>
            <a:endParaRPr lang="en-US" sz="4800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511207" y="1710846"/>
            <a:ext cx="11409243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11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calibri" charset="0"/>
              </a:rPr>
              <a:t>DO AVAILABLE JOBS MATCH WORKFORCE SKILLS?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Compare population educational attainment across 3 counties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Region has many training programs, Livingston county has occupational programs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Growth vs completions: Middle and High-Skills Occupations 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Most have comparable openings/completions, except skilled trades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High skilled occupations projected to grow most quickly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Demographic information by occupation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Difference between job growth and posting volume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Entry level skew in postings</a:t>
            </a:r>
          </a:p>
          <a:p>
            <a:pPr marL="609584" lvl="1" indent="0">
              <a:spcBef>
                <a:spcPts val="11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1800" dirty="0">
              <a:latin typeface="calibri" charset="0"/>
            </a:endParaRP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18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784362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8792098" cy="1323439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Regional Educational Attainment: Optimizing Training Programs</a:t>
            </a:r>
          </a:p>
        </p:txBody>
      </p:sp>
      <p:sp>
        <p:nvSpPr>
          <p:cNvPr id="479" name="Header…"/>
          <p:cNvSpPr txBox="1">
            <a:spLocks noGrp="1"/>
          </p:cNvSpPr>
          <p:nvPr>
            <p:ph type="body" idx="14"/>
          </p:nvPr>
        </p:nvSpPr>
        <p:spPr>
          <a:xfrm>
            <a:off x="766354" y="2263283"/>
            <a:ext cx="10820399" cy="2073586"/>
          </a:xfrm>
          <a:prstGeom prst="rect">
            <a:avLst/>
          </a:prstGeom>
        </p:spPr>
        <p:txBody>
          <a:bodyPr numCol="2"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Are workers learning In-Demand skills?</a:t>
            </a:r>
            <a:endParaRPr sz="2000" dirty="0">
              <a:latin typeface="Calibri" charset="0"/>
            </a:endParaRP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Do skills being taught lead to in-demand jobs?</a:t>
            </a:r>
          </a:p>
          <a:p>
            <a:pPr marL="723900" lvl="1" indent="-34290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</a:rPr>
              <a:t>Top employers and job titles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Are certificates offered desired in postings?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Occupational prospects</a:t>
            </a:r>
          </a:p>
          <a:p>
            <a:pPr marL="953798" lvl="1" indent="-34290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Projections</a:t>
            </a:r>
          </a:p>
          <a:p>
            <a:pPr marL="953798" lvl="1" indent="-34290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Wages</a:t>
            </a:r>
          </a:p>
          <a:p>
            <a:pPr marL="953798" lvl="1" indent="-34290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Typical entry-level education and experience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CD7ACA-4C3D-4E10-86DB-F23715EA8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038145"/>
              </p:ext>
            </p:extLst>
          </p:nvPr>
        </p:nvGraphicFramePr>
        <p:xfrm>
          <a:off x="766354" y="4394019"/>
          <a:ext cx="5588726" cy="2150472"/>
        </p:xfrm>
        <a:graphic>
          <a:graphicData uri="http://schemas.openxmlformats.org/drawingml/2006/table">
            <a:tbl>
              <a:tblPr firstRow="1" firstCol="1" bandRow="1"/>
              <a:tblGrid>
                <a:gridCol w="2794363">
                  <a:extLst>
                    <a:ext uri="{9D8B030D-6E8A-4147-A177-3AD203B41FA5}">
                      <a16:colId xmlns:a16="http://schemas.microsoft.com/office/drawing/2014/main" val="3694602669"/>
                    </a:ext>
                  </a:extLst>
                </a:gridCol>
                <a:gridCol w="2794363">
                  <a:extLst>
                    <a:ext uri="{9D8B030D-6E8A-4147-A177-3AD203B41FA5}">
                      <a16:colId xmlns:a16="http://schemas.microsoft.com/office/drawing/2014/main" val="2033358993"/>
                    </a:ext>
                  </a:extLst>
                </a:gridCol>
              </a:tblGrid>
              <a:tr h="3265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In-Demand Hard Skills: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In-Demand Soft Skills: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897970"/>
                  </a:ext>
                </a:extLst>
              </a:tr>
              <a:tr h="345598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Preventive Maintenance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Oral and Written Communication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328358"/>
                  </a:ext>
                </a:extLst>
              </a:tr>
              <a:tr h="345598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Blueprints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Troubleshooting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462439"/>
                  </a:ext>
                </a:extLst>
              </a:tr>
              <a:tr h="345598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Electrical Systems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Microsoft Office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4559"/>
                  </a:ext>
                </a:extLst>
              </a:tr>
              <a:tr h="441509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Instrumentation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Problem Solving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955329"/>
                  </a:ext>
                </a:extLst>
              </a:tr>
              <a:tr h="345598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Lean Manufacturing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Symbol" panose="05050102010706020507" pitchFamily="18" charset="2"/>
                        <a:buBlip>
                          <a:blip r:embed="rId2"/>
                        </a:buBlip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Detail Oriented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18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16420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511208" y="348723"/>
            <a:ext cx="9434458" cy="707886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Talent Retention: Robotics Talent Pipeline</a:t>
            </a:r>
            <a:endParaRPr lang="en-US" sz="48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74DC6CC-DA0C-4B85-8B35-89FAC64A72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5754285"/>
              </p:ext>
            </p:extLst>
          </p:nvPr>
        </p:nvGraphicFramePr>
        <p:xfrm>
          <a:off x="5498307" y="1447800"/>
          <a:ext cx="6558710" cy="4444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Header…">
            <a:extLst>
              <a:ext uri="{FF2B5EF4-FFF2-40B4-BE49-F238E27FC236}">
                <a16:creationId xmlns:a16="http://schemas.microsoft.com/office/drawing/2014/main" id="{65C799DF-A2E4-4A76-9BFB-FAFE46609E96}"/>
              </a:ext>
            </a:extLst>
          </p:cNvPr>
          <p:cNvSpPr txBox="1">
            <a:spLocks/>
          </p:cNvSpPr>
          <p:nvPr/>
        </p:nvSpPr>
        <p:spPr>
          <a:xfrm>
            <a:off x="509452" y="1527810"/>
            <a:ext cx="5303520" cy="3962400"/>
          </a:xfrm>
          <a:prstGeom prst="rect">
            <a:avLst/>
          </a:prstGeom>
        </p:spPr>
        <p:txBody>
          <a:bodyPr/>
          <a:lstStyle>
            <a:lvl1pPr marL="189181" marR="0" indent="-189181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 charset="0"/>
                <a:ea typeface="Calibri" charset="0"/>
                <a:cs typeface="Calibri" charset="0"/>
                <a:sym typeface="Calibri"/>
              </a:defRPr>
            </a:lvl1pPr>
            <a:lvl2pPr marL="800079" marR="0" indent="-190495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 charset="0"/>
                <a:ea typeface="Calibri" charset="0"/>
                <a:cs typeface="Calibri" charset="0"/>
                <a:sym typeface="Calibri"/>
              </a:defRPr>
            </a:lvl2pPr>
            <a:lvl3pPr marL="1422364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 charset="0"/>
                <a:ea typeface="Calibri" charset="0"/>
                <a:cs typeface="Calibri" charset="0"/>
                <a:sym typeface="Calibri"/>
              </a:defRPr>
            </a:lvl3pPr>
            <a:lvl4pPr marL="2031949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2641533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318859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3798182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440776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5017351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indent="0" hangingPunct="1">
              <a:spcBef>
                <a:spcPts val="200"/>
              </a:spcBef>
              <a:buSzTx/>
              <a:buFont typeface="Arial"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cap="all" dirty="0">
                <a:solidFill>
                  <a:srgbClr val="0F2C39"/>
                </a:solidFill>
                <a:latin typeface="+mn-lt"/>
                <a:ea typeface="Open Sans"/>
                <a:cs typeface="Open Sans"/>
                <a:sym typeface="Open Sans"/>
              </a:rPr>
              <a:t>Talent retention</a:t>
            </a:r>
          </a:p>
          <a:p>
            <a:pPr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Making the best use of local educational resources</a:t>
            </a:r>
          </a:p>
          <a:p>
            <a:pPr lvl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Engaging graduates</a:t>
            </a:r>
          </a:p>
          <a:p>
            <a:pPr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Building strong employer pathways</a:t>
            </a:r>
          </a:p>
          <a:p>
            <a:pPr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Wage comparison</a:t>
            </a:r>
          </a:p>
          <a:p>
            <a:pPr lvl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Skilled Trades vs state overall</a:t>
            </a:r>
          </a:p>
        </p:txBody>
      </p:sp>
    </p:spTree>
    <p:extLst>
      <p:ext uri="{BB962C8B-B14F-4D97-AF65-F5344CB8AC3E}">
        <p14:creationId xmlns:p14="http://schemas.microsoft.com/office/powerpoint/2010/main" val="37432676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9922610" cy="1323439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Regional Training Guide for Jobseekers:</a:t>
            </a:r>
          </a:p>
          <a:p>
            <a:r>
              <a:rPr lang="en-US" sz="4000" dirty="0"/>
              <a:t>Connected and Automated Vehicles </a:t>
            </a:r>
          </a:p>
        </p:txBody>
      </p:sp>
      <p:sp>
        <p:nvSpPr>
          <p:cNvPr id="479" name="Header…"/>
          <p:cNvSpPr txBox="1">
            <a:spLocks noGrp="1"/>
          </p:cNvSpPr>
          <p:nvPr>
            <p:ph type="body" idx="14"/>
          </p:nvPr>
        </p:nvSpPr>
        <p:spPr>
          <a:xfrm>
            <a:off x="655132" y="2041506"/>
            <a:ext cx="10881736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LEVERAGING LOCAL RESOURCES TO ADDRESS A SKILL GAP</a:t>
            </a:r>
            <a:endParaRPr sz="2000" dirty="0">
              <a:latin typeface="Calibri" charset="0"/>
            </a:endParaRP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Region has high concentration of educational resources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Supplies graduates to Detroit, full WIN Region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Growing and retaining talent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Highlighting new occupations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Employment and Postings—employer demand inflection points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Use custom defined occupation groups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Occupational profiles</a:t>
            </a:r>
          </a:p>
        </p:txBody>
      </p:sp>
    </p:spTree>
    <p:extLst>
      <p:ext uri="{BB962C8B-B14F-4D97-AF65-F5344CB8AC3E}">
        <p14:creationId xmlns:p14="http://schemas.microsoft.com/office/powerpoint/2010/main" val="1282606105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9750332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Regional Training Guide for Jobseekers</a:t>
            </a:r>
          </a:p>
        </p:txBody>
      </p:sp>
      <p:sp>
        <p:nvSpPr>
          <p:cNvPr id="479" name="Header…"/>
          <p:cNvSpPr txBox="1">
            <a:spLocks noGrp="1"/>
          </p:cNvSpPr>
          <p:nvPr>
            <p:ph type="body" idx="14"/>
          </p:nvPr>
        </p:nvSpPr>
        <p:spPr>
          <a:xfrm>
            <a:off x="655132" y="2051539"/>
            <a:ext cx="10881736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Displaying career pathways</a:t>
            </a:r>
            <a:endParaRPr sz="2000" dirty="0">
              <a:latin typeface="Calibri" charset="0"/>
            </a:endParaRP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Regional institution data to get programs, completions related to each group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Which programs would help an interested jobseeker?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Which institutions offer those programs?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Clear pathway from education to employment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Top employers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Posted titles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Include apprenticeships and other training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FDA205-EF86-412F-B35A-617C2AC54E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6634" r="4563"/>
          <a:stretch/>
        </p:blipFill>
        <p:spPr>
          <a:xfrm>
            <a:off x="8465399" y="2051539"/>
            <a:ext cx="3415809" cy="32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2875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5A3ED9-AFC6-41F7-B19B-DB8C805A83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7182" y="3222480"/>
            <a:ext cx="9744296" cy="2308324"/>
          </a:xfrm>
        </p:spPr>
        <p:txBody>
          <a:bodyPr/>
          <a:lstStyle/>
          <a:p>
            <a:r>
              <a:rPr lang="en-US" dirty="0">
                <a:latin typeface="+mn-lt"/>
              </a:rPr>
              <a:t>Regional Comparisons and Talent Attraction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76431A-6647-4935-952A-9BAFE9D0E9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7182" y="5358129"/>
            <a:ext cx="5853523" cy="584775"/>
          </a:xfrm>
        </p:spPr>
        <p:txBody>
          <a:bodyPr/>
          <a:lstStyle/>
          <a:p>
            <a:r>
              <a:rPr lang="en-US" dirty="0">
                <a:latin typeface="+mn-lt"/>
              </a:rPr>
              <a:t>Area highlights and jobseeker flow</a:t>
            </a:r>
          </a:p>
        </p:txBody>
      </p:sp>
    </p:spTree>
    <p:extLst>
      <p:ext uri="{BB962C8B-B14F-4D97-AF65-F5344CB8AC3E}">
        <p14:creationId xmlns:p14="http://schemas.microsoft.com/office/powerpoint/2010/main" val="886361343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E07C4F-83DE-467D-8307-2356F46A5D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6363" y="533400"/>
            <a:ext cx="11160159" cy="1508105"/>
          </a:xfrm>
        </p:spPr>
        <p:txBody>
          <a:bodyPr/>
          <a:lstStyle/>
          <a:p>
            <a:r>
              <a:rPr lang="en-US" dirty="0">
                <a:latin typeface="+mn-lt"/>
              </a:rPr>
              <a:t>Regional Comparisons and Talent Attraction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33FFEB-CA7D-4927-BAEB-A0DF8FA894A4}"/>
              </a:ext>
            </a:extLst>
          </p:cNvPr>
          <p:cNvSpPr/>
          <p:nvPr/>
        </p:nvSpPr>
        <p:spPr>
          <a:xfrm>
            <a:off x="586364" y="1627220"/>
            <a:ext cx="6096000" cy="44396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9181" lvl="0" indent="-189181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Flow of commuters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LMI, real time, and commuter data</a:t>
            </a:r>
          </a:p>
          <a:p>
            <a:pPr marL="189181" lvl="0" indent="-189181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Talent attraction from out of state counties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Robotics case study</a:t>
            </a:r>
          </a:p>
          <a:p>
            <a:pPr marL="189181" lvl="0" indent="-189181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Industry concentration and other local highlights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LIFT Quarterly Reports</a:t>
            </a:r>
          </a:p>
          <a:p>
            <a:pPr marL="189181" lvl="0" indent="-189181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Industry concentration and other local highlights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Connected and Automated Vehicles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  <a:ea typeface="Open Sans"/>
                <a:cs typeface="Open Sans"/>
                <a:sym typeface="Open Sans"/>
              </a:rPr>
              <a:t>Cybersecurity</a:t>
            </a:r>
          </a:p>
          <a:p>
            <a:pPr marL="800079" lvl="1" indent="-190495" hangingPunct="1">
              <a:spcBef>
                <a:spcPts val="1100"/>
              </a:spcBef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000" dirty="0">
              <a:latin typeface="calibri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9762752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511208" y="348723"/>
            <a:ext cx="9434458" cy="646331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Combining EMSI Data with Commuting Data</a:t>
            </a:r>
            <a:endParaRPr lang="en-US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225657" y="1581332"/>
            <a:ext cx="5748719" cy="449942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Combines various sources of traditional LMI data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Detroit-area skills “mismatch”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High level of commuters in Michigan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Workforce attraction needs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Demographic information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Regional education comparison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 err="1">
                <a:latin typeface="calibri" charset="0"/>
              </a:rPr>
              <a:t>Emsi</a:t>
            </a:r>
            <a:r>
              <a:rPr lang="en-US" sz="2000" dirty="0">
                <a:latin typeface="calibri" charset="0"/>
              </a:rPr>
              <a:t> Commuter data</a:t>
            </a:r>
          </a:p>
          <a:p>
            <a:pPr marL="1518933" lvl="2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Resident workers by occupation</a:t>
            </a:r>
          </a:p>
          <a:p>
            <a:pPr marL="1518933" lvl="2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Regional economy overviews</a:t>
            </a:r>
          </a:p>
          <a:p>
            <a:pPr marL="610898" lvl="1" indent="0">
              <a:spcBef>
                <a:spcPts val="11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1800" dirty="0">
              <a:latin typeface="calibri" charset="0"/>
            </a:endParaRPr>
          </a:p>
          <a:p>
            <a:pPr marL="814098" lvl="1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dirty="0">
              <a:latin typeface="calibri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B55B62-C569-484B-A814-EE684CFDC4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6" r="2807"/>
          <a:stretch/>
        </p:blipFill>
        <p:spPr>
          <a:xfrm>
            <a:off x="6614456" y="1999998"/>
            <a:ext cx="4811872" cy="28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8735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511208" y="348723"/>
            <a:ext cx="9434458" cy="707886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Talent Attraction: Robotics Talent Pipeline</a:t>
            </a:r>
            <a:endParaRPr lang="en-US" sz="4800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454030" y="1735853"/>
            <a:ext cx="4774407" cy="3820885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11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b="1" dirty="0">
                <a:latin typeface="calibri" charset="0"/>
              </a:rPr>
              <a:t>TALENT ATTRACTION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County rankings by industry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Which locations have graduate oversupply?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Employment and wage potential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What advantages does your region have?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000" dirty="0">
              <a:latin typeface="calibri" charset="0"/>
            </a:endParaRP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000" dirty="0">
              <a:latin typeface="calibri" charset="0"/>
            </a:endParaRPr>
          </a:p>
          <a:p>
            <a:pPr marL="814098" lvl="1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dirty="0">
              <a:latin typeface="calibri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B749555-58AE-42AD-A98B-644B75A9B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92511"/>
              </p:ext>
            </p:extLst>
          </p:nvPr>
        </p:nvGraphicFramePr>
        <p:xfrm>
          <a:off x="5228437" y="1725888"/>
          <a:ext cx="6729045" cy="3305911"/>
        </p:xfrm>
        <a:graphic>
          <a:graphicData uri="http://schemas.openxmlformats.org/drawingml/2006/table">
            <a:tbl>
              <a:tblPr firstRow="1" firstCol="1" bandRow="1"/>
              <a:tblGrid>
                <a:gridCol w="1965368">
                  <a:extLst>
                    <a:ext uri="{9D8B030D-6E8A-4147-A177-3AD203B41FA5}">
                      <a16:colId xmlns:a16="http://schemas.microsoft.com/office/drawing/2014/main" val="263803070"/>
                    </a:ext>
                  </a:extLst>
                </a:gridCol>
                <a:gridCol w="748711">
                  <a:extLst>
                    <a:ext uri="{9D8B030D-6E8A-4147-A177-3AD203B41FA5}">
                      <a16:colId xmlns:a16="http://schemas.microsoft.com/office/drawing/2014/main" val="2849287144"/>
                    </a:ext>
                  </a:extLst>
                </a:gridCol>
                <a:gridCol w="1077053">
                  <a:extLst>
                    <a:ext uri="{9D8B030D-6E8A-4147-A177-3AD203B41FA5}">
                      <a16:colId xmlns:a16="http://schemas.microsoft.com/office/drawing/2014/main" val="760093043"/>
                    </a:ext>
                  </a:extLst>
                </a:gridCol>
                <a:gridCol w="907033">
                  <a:extLst>
                    <a:ext uri="{9D8B030D-6E8A-4147-A177-3AD203B41FA5}">
                      <a16:colId xmlns:a16="http://schemas.microsoft.com/office/drawing/2014/main" val="872324489"/>
                    </a:ext>
                  </a:extLst>
                </a:gridCol>
                <a:gridCol w="981124">
                  <a:extLst>
                    <a:ext uri="{9D8B030D-6E8A-4147-A177-3AD203B41FA5}">
                      <a16:colId xmlns:a16="http://schemas.microsoft.com/office/drawing/2014/main" val="2566681356"/>
                    </a:ext>
                  </a:extLst>
                </a:gridCol>
                <a:gridCol w="1049756">
                  <a:extLst>
                    <a:ext uri="{9D8B030D-6E8A-4147-A177-3AD203B41FA5}">
                      <a16:colId xmlns:a16="http://schemas.microsoft.com/office/drawing/2014/main" val="1430130279"/>
                    </a:ext>
                  </a:extLst>
                </a:gridCol>
              </a:tblGrid>
              <a:tr h="224510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Advanced Manufacturing and Robotic Talent Attraction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236256"/>
                  </a:ext>
                </a:extLst>
              </a:tr>
              <a:tr h="8363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County, State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Ranking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Current Employment Level in County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Oakland and Macomb Alumni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Graduate Oversupply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Location Premium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192162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Los Angeles County, CA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150,812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11,988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8.57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560238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New York County, 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56,778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5,462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12.75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945738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Bronx County, 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9,390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1,012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10.76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95965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Maricopa County, AZ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73,338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4,464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4.67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261980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Kings County, 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19,931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2,325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11.24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651245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Garrett County, MD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9.64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495762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Cook County, IL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93,477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6,565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4.19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10428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Orange County, CA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60,517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5,455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8.04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596088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Grand Isle County, VT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8.78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054819"/>
                  </a:ext>
                </a:extLst>
              </a:tr>
              <a:tr h="224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Modoc County, CA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8.64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750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36492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915529-3A67-405F-9422-FF1D603F2999}"/>
              </a:ext>
            </a:extLst>
          </p:cNvPr>
          <p:cNvSpPr txBox="1"/>
          <p:nvPr/>
        </p:nvSpPr>
        <p:spPr>
          <a:xfrm>
            <a:off x="8161508" y="4552544"/>
            <a:ext cx="2256815" cy="461663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33B46"/>
                </a:solidFill>
                <a:effectLst/>
                <a:uLnTx/>
                <a:uFillTx/>
                <a:latin typeface="Bebas Neue"/>
                <a:ea typeface="Bebas Neue"/>
                <a:cs typeface="Bebas Neue"/>
                <a:sym typeface="Bebas Neue"/>
              </a:rPr>
              <a:t>Workforce solutions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9206CA-4CF3-42F0-8D9B-6293130753B9}"/>
              </a:ext>
            </a:extLst>
          </p:cNvPr>
          <p:cNvSpPr txBox="1"/>
          <p:nvPr/>
        </p:nvSpPr>
        <p:spPr>
          <a:xfrm>
            <a:off x="1463040" y="1422716"/>
            <a:ext cx="9692640" cy="707884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33B46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Bebas Neue"/>
              </a:rPr>
              <a:t>To cultivate a cohesive talent system by facilitating data-driven workforce solutions to ensure responsiveness to labor market demands.</a:t>
            </a:r>
          </a:p>
        </p:txBody>
      </p:sp>
    </p:spTree>
    <p:extLst>
      <p:ext uri="{BB962C8B-B14F-4D97-AF65-F5344CB8AC3E}">
        <p14:creationId xmlns:p14="http://schemas.microsoft.com/office/powerpoint/2010/main" val="2033104544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225458" y="348723"/>
            <a:ext cx="9434458" cy="707886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Measures of Regional Comparison</a:t>
            </a:r>
            <a:endParaRPr lang="en-US" sz="5400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235836" y="1447799"/>
            <a:ext cx="5449856" cy="4678681"/>
          </a:xfrm>
          <a:prstGeom prst="rect">
            <a:avLst/>
          </a:prstGeo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Partnership for quarterly Labor Market Reports with Lightweight Innovations for Tomorrow (LIFT)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5 states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3 occupation groups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Highlighting regional strengths 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More to talent attraction than job postings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Cost of Living-adjusted wages</a:t>
            </a:r>
          </a:p>
          <a:p>
            <a:pPr lvl="1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+mn-lt"/>
              </a:rPr>
              <a:t>Location Quotient</a:t>
            </a:r>
            <a:endParaRPr lang="en-US" sz="2000" dirty="0">
              <a:solidFill>
                <a:schemeClr val="tx1">
                  <a:lumMod val="75000"/>
                </a:schemeClr>
              </a:solidFill>
              <a:latin typeface="calibri" charset="0"/>
            </a:endParaRPr>
          </a:p>
          <a:p>
            <a:pPr lvl="2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calibri" charset="0"/>
              </a:rPr>
              <a:t>High industry concentration can improve network and opportunities</a:t>
            </a:r>
            <a:endParaRPr lang="en-US" sz="2000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Placeholder 6">
            <a:extLst>
              <a:ext uri="{FF2B5EF4-FFF2-40B4-BE49-F238E27FC236}">
                <a16:creationId xmlns:a16="http://schemas.microsoft.com/office/drawing/2014/main" id="{8C7106F9-9AD2-4FB0-96B3-B360AADF21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0" t="56243" r="44931" b="13734"/>
          <a:stretch/>
        </p:blipFill>
        <p:spPr>
          <a:xfrm>
            <a:off x="6085793" y="3678066"/>
            <a:ext cx="5597135" cy="2457542"/>
          </a:xfrm>
          <a:prstGeom prst="rect">
            <a:avLst/>
          </a:prstGeom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8BBA76E-4213-44EB-BEC0-4947D7619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642" y="1056609"/>
            <a:ext cx="6379439" cy="262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4634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0"/>
            <a:ext cx="4667873" cy="80021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Skills Gaps</a:t>
            </a:r>
          </a:p>
        </p:txBody>
      </p:sp>
      <p:sp>
        <p:nvSpPr>
          <p:cNvPr id="479" name="Header…"/>
          <p:cNvSpPr txBox="1">
            <a:spLocks noGrp="1"/>
          </p:cNvSpPr>
          <p:nvPr>
            <p:ph type="body" idx="14"/>
          </p:nvPr>
        </p:nvSpPr>
        <p:spPr>
          <a:xfrm>
            <a:off x="723900" y="1638300"/>
            <a:ext cx="4667873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Planning for an emerging industry</a:t>
            </a:r>
            <a:endParaRPr sz="1800" dirty="0">
              <a:latin typeface="Calibri" charset="0"/>
            </a:endParaRP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Suspected skills gap: now what?</a:t>
            </a: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Challenges in identifying skills gap in ill-defined groups</a:t>
            </a:r>
          </a:p>
          <a:p>
            <a:pPr marL="2032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Using job postings to gain information on desired skills</a:t>
            </a:r>
          </a:p>
        </p:txBody>
      </p:sp>
      <p:pic>
        <p:nvPicPr>
          <p:cNvPr id="4" name="Picture 3" descr="Inline image 1">
            <a:extLst>
              <a:ext uri="{FF2B5EF4-FFF2-40B4-BE49-F238E27FC236}">
                <a16:creationId xmlns:a16="http://schemas.microsoft.com/office/drawing/2014/main" id="{0B22D974-E364-4D2A-B50A-8C9642E14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37" y="1333618"/>
            <a:ext cx="5994364" cy="46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65298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extBox 9"/>
          <p:cNvSpPr txBox="1">
            <a:spLocks noGrp="1"/>
          </p:cNvSpPr>
          <p:nvPr>
            <p:ph type="body" idx="14"/>
          </p:nvPr>
        </p:nvSpPr>
        <p:spPr>
          <a:xfrm>
            <a:off x="511208" y="348723"/>
            <a:ext cx="9434458" cy="1200329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Skills Gap Analysis: </a:t>
            </a:r>
          </a:p>
          <a:p>
            <a:r>
              <a:rPr lang="en-US" sz="3600" dirty="0"/>
              <a:t>Connected and Automated Vehicles</a:t>
            </a:r>
            <a:endParaRPr lang="en-US" dirty="0"/>
          </a:p>
        </p:txBody>
      </p:sp>
      <p:sp>
        <p:nvSpPr>
          <p:cNvPr id="484" name="Header…"/>
          <p:cNvSpPr txBox="1">
            <a:spLocks noGrp="1"/>
          </p:cNvSpPr>
          <p:nvPr>
            <p:ph type="body" idx="15"/>
          </p:nvPr>
        </p:nvSpPr>
        <p:spPr>
          <a:xfrm>
            <a:off x="723900" y="2025041"/>
            <a:ext cx="5288280" cy="39624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Upskilling current manufacturing and creating new jobs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What skills are needed? 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Utilizing vehicle manufacturing infrastructure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Where are top cities for CAV?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Compare infrastructure, encourage talent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Concentrated demand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Varied occupations make grouping difficult</a:t>
            </a:r>
          </a:p>
          <a:p>
            <a:pPr marL="610898" lvl="1" indent="0">
              <a:spcBef>
                <a:spcPts val="11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dirty="0">
              <a:latin typeface="calibri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F433F4-056A-4D42-86F6-1543DDDD5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79822" y="1912945"/>
            <a:ext cx="5751830" cy="369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65964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TextBox 9"/>
          <p:cNvSpPr txBox="1">
            <a:spLocks noGrp="1"/>
          </p:cNvSpPr>
          <p:nvPr>
            <p:ph type="body" idx="14"/>
          </p:nvPr>
        </p:nvSpPr>
        <p:spPr>
          <a:xfrm>
            <a:off x="4409162" y="533400"/>
            <a:ext cx="7032745" cy="646331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Skills Gap Analysis: Cybersecurity</a:t>
            </a:r>
          </a:p>
        </p:txBody>
      </p:sp>
      <p:sp>
        <p:nvSpPr>
          <p:cNvPr id="488" name="Header…"/>
          <p:cNvSpPr txBox="1">
            <a:spLocks noGrp="1"/>
          </p:cNvSpPr>
          <p:nvPr>
            <p:ph type="body" idx="15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Grouping occupations by function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Cybersecurity mixed in with other occupations</a:t>
            </a:r>
          </a:p>
          <a:p>
            <a:pPr marL="666750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1800" dirty="0">
                <a:latin typeface="calibri" charset="0"/>
              </a:rPr>
              <a:t>Difficulty of certification and talent signaling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Consider top players in industry nationwide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Growing fast in Michigan</a:t>
            </a:r>
          </a:p>
          <a:p>
            <a:pPr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Most “frontline” occupations require Bachelor’s degree</a:t>
            </a:r>
          </a:p>
          <a:p>
            <a:pPr marL="896648" lvl="1" indent="-285750">
              <a:spcBef>
                <a:spcPts val="11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1800" dirty="0">
                <a:latin typeface="calibri" charset="0"/>
              </a:rPr>
              <a:t>Identify local training institutions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E351C-64E5-4670-8FAD-BFB12C1E3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82600" y="1436076"/>
            <a:ext cx="4734169" cy="473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7045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extBox 9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Questions?</a:t>
            </a:r>
            <a:endParaRPr dirty="0"/>
          </a:p>
        </p:txBody>
      </p:sp>
      <p:sp>
        <p:nvSpPr>
          <p:cNvPr id="464" name="Sub Header Text"/>
          <p:cNvSpPr txBox="1">
            <a:spLocks noGrp="1"/>
          </p:cNvSpPr>
          <p:nvPr>
            <p:ph type="body" idx="14"/>
          </p:nvPr>
        </p:nvSpPr>
        <p:spPr>
          <a:xfrm>
            <a:off x="607182" y="5358129"/>
            <a:ext cx="2045753" cy="584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Thank you!</a:t>
            </a:r>
            <a:endParaRPr dirty="0"/>
          </a:p>
        </p:txBody>
      </p:sp>
      <p:sp>
        <p:nvSpPr>
          <p:cNvPr id="5" name="Header…">
            <a:extLst>
              <a:ext uri="{FF2B5EF4-FFF2-40B4-BE49-F238E27FC236}">
                <a16:creationId xmlns:a16="http://schemas.microsoft.com/office/drawing/2014/main" id="{AF49B749-A7DB-4FD5-8533-7DA15D4419EA}"/>
              </a:ext>
            </a:extLst>
          </p:cNvPr>
          <p:cNvSpPr txBox="1">
            <a:spLocks/>
          </p:cNvSpPr>
          <p:nvPr/>
        </p:nvSpPr>
        <p:spPr>
          <a:xfrm>
            <a:off x="926277" y="1627410"/>
            <a:ext cx="4987826" cy="1519246"/>
          </a:xfrm>
          <a:prstGeom prst="rect">
            <a:avLst/>
          </a:prstGeom>
        </p:spPr>
        <p:txBody>
          <a:bodyPr/>
          <a:lstStyle>
            <a:lvl1pPr marL="189181" marR="0" indent="-189181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800079" marR="0" indent="-190495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1422364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2031949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2641533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318859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3798182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440776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5017351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Michelle Wein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Senior Research Manager| Data and Research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michelle.wein@WINintelligence.org</a:t>
            </a:r>
          </a:p>
          <a:p>
            <a:pPr marL="0" lvl="0" indent="0" algn="ctr" hangingPunct="1">
              <a:buNone/>
              <a:defRPr/>
            </a:pPr>
            <a:r>
              <a:rPr lang="en-US" sz="2000" dirty="0">
                <a:solidFill>
                  <a:srgbClr val="FFFFFF"/>
                </a:solidFill>
              </a:rPr>
              <a:t>(734) 626-7833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" name="Header…">
            <a:extLst>
              <a:ext uri="{FF2B5EF4-FFF2-40B4-BE49-F238E27FC236}">
                <a16:creationId xmlns:a16="http://schemas.microsoft.com/office/drawing/2014/main" id="{01C3A861-15F1-4B22-B13E-F0B3C82DAF76}"/>
              </a:ext>
            </a:extLst>
          </p:cNvPr>
          <p:cNvSpPr txBox="1">
            <a:spLocks/>
          </p:cNvSpPr>
          <p:nvPr/>
        </p:nvSpPr>
        <p:spPr>
          <a:xfrm>
            <a:off x="6412994" y="1627410"/>
            <a:ext cx="4852731" cy="1519246"/>
          </a:xfrm>
          <a:prstGeom prst="rect">
            <a:avLst/>
          </a:prstGeom>
        </p:spPr>
        <p:txBody>
          <a:bodyPr/>
          <a:lstStyle>
            <a:lvl1pPr marL="189181" marR="0" indent="-189181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800079" marR="0" indent="-190495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1422364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2031949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2641533" marR="0" indent="-203194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318859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3798182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4407767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5017351" marR="0" indent="-140673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Karley Thurston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Research Assistant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karley.thurston@WINintelligence.org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(253) 486-2476</a:t>
            </a:r>
          </a:p>
        </p:txBody>
      </p:sp>
    </p:spTree>
    <p:extLst>
      <p:ext uri="{BB962C8B-B14F-4D97-AF65-F5344CB8AC3E}">
        <p14:creationId xmlns:p14="http://schemas.microsoft.com/office/powerpoint/2010/main" val="270512355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6218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96339D8-F998-442E-ABD7-7B5989F4C1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6" r="4088"/>
          <a:stretch/>
        </p:blipFill>
        <p:spPr>
          <a:xfrm>
            <a:off x="1130238" y="206444"/>
            <a:ext cx="8724567" cy="65196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DD5505-AEE8-48B9-89FE-73B8E0EC2F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265" y="4450589"/>
            <a:ext cx="1686451" cy="631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2BE541-E1FB-428C-9211-51A62CFBB4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872" y="995595"/>
            <a:ext cx="1978152" cy="6705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ADE5F0-6DDE-4F89-8340-FD9A82E2F6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35" y="2514636"/>
            <a:ext cx="1681027" cy="11151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2FBFF9-A05A-4CDA-BA83-F6AA0FF70B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7625" y="3648087"/>
            <a:ext cx="1862800" cy="616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7D02F31-8CD7-429F-89A3-07A210D5E4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465" y="5883106"/>
            <a:ext cx="1547069" cy="83928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9CE5990-510C-41CA-A90F-4E49C728E6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13763" r="6774" b="14055"/>
          <a:stretch/>
        </p:blipFill>
        <p:spPr>
          <a:xfrm>
            <a:off x="2434576" y="2668163"/>
            <a:ext cx="2302393" cy="6809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E7204F2-DDAE-40E3-911E-D4D44DF8B2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03" y="4125284"/>
            <a:ext cx="1907624" cy="441852"/>
          </a:xfrm>
          <a:prstGeom prst="rect">
            <a:avLst/>
          </a:prstGeom>
        </p:spPr>
      </p:pic>
      <p:sp>
        <p:nvSpPr>
          <p:cNvPr id="32" name="Title 10">
            <a:extLst>
              <a:ext uri="{FF2B5EF4-FFF2-40B4-BE49-F238E27FC236}">
                <a16:creationId xmlns:a16="http://schemas.microsoft.com/office/drawing/2014/main" id="{DFC2FBAA-9456-4B04-A3AB-508B7E42A3C0}"/>
              </a:ext>
            </a:extLst>
          </p:cNvPr>
          <p:cNvSpPr txBox="1">
            <a:spLocks/>
          </p:cNvSpPr>
          <p:nvPr/>
        </p:nvSpPr>
        <p:spPr>
          <a:xfrm>
            <a:off x="538834" y="558869"/>
            <a:ext cx="10841341" cy="848526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600" b="1" i="0" u="none" strike="noStrike" cap="none" spc="-150" baseline="0">
                <a:ln>
                  <a:noFill/>
                </a:ln>
                <a:solidFill>
                  <a:srgbClr val="0F2C39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0F2C39"/>
                </a:solidFill>
                <a:effectLst/>
                <a:uLnTx/>
                <a:uFillTx/>
                <a:latin typeface="Bebas Neue" panose="020B0606020202050201" pitchFamily="34" charset="0"/>
                <a:cs typeface="Calibri"/>
                <a:sym typeface="Calibri"/>
              </a:rPr>
              <a:t>WIN Board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701536D-D3FF-4775-9173-14A6B216D9A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611" y="2537574"/>
            <a:ext cx="1478921" cy="73946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9FA0894-110D-4990-A152-E0DE33C432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086" y="1637652"/>
            <a:ext cx="1943100" cy="79057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EAA7CB8-708B-4D07-805E-77D09AE0902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7" t="17806" r="12720" b="31446"/>
          <a:stretch/>
        </p:blipFill>
        <p:spPr>
          <a:xfrm>
            <a:off x="8953327" y="1040142"/>
            <a:ext cx="1569463" cy="69111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FE15633-3C7A-43C8-988B-95981FFF3C7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451" y="5234694"/>
            <a:ext cx="1312889" cy="794727"/>
          </a:xfrm>
          <a:prstGeom prst="rect">
            <a:avLst/>
          </a:prstGeom>
        </p:spPr>
      </p:pic>
      <p:pic>
        <p:nvPicPr>
          <p:cNvPr id="1028" name="Picture 4" descr="https://winintelligence.org/wp-content/uploads/2016/09/Occ-e1479080222255.jpg">
            <a:extLst>
              <a:ext uri="{FF2B5EF4-FFF2-40B4-BE49-F238E27FC236}">
                <a16:creationId xmlns:a16="http://schemas.microsoft.com/office/drawing/2014/main" id="{03C1789A-493A-4C72-8648-AF2DE4D74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663" y="215960"/>
            <a:ext cx="1421901" cy="71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inintelligence.org/wp-content/uploads/2016/09/SC4-logo-w-college-name-CG-Omega-reg-stacked-fc-drop-cap.jpg">
            <a:extLst>
              <a:ext uri="{FF2B5EF4-FFF2-40B4-BE49-F238E27FC236}">
                <a16:creationId xmlns:a16="http://schemas.microsoft.com/office/drawing/2014/main" id="{7BDEAE0A-C69A-4AA6-8E7B-9F6CF855F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532" y="1450218"/>
            <a:ext cx="1019824" cy="57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inintelligence.org/wp-content/uploads/2016/09/SEMECA-MW.jpg">
            <a:extLst>
              <a:ext uri="{FF2B5EF4-FFF2-40B4-BE49-F238E27FC236}">
                <a16:creationId xmlns:a16="http://schemas.microsoft.com/office/drawing/2014/main" id="{807A20E8-051E-46D7-8E6B-9B0AD9394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24" y="5241786"/>
            <a:ext cx="1074349" cy="107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256EFFE-8173-4115-B98A-C989B725F2D8}"/>
              </a:ext>
            </a:extLst>
          </p:cNvPr>
          <p:cNvCxnSpPr>
            <a:cxnSpLocks/>
          </p:cNvCxnSpPr>
          <p:nvPr/>
        </p:nvCxnSpPr>
        <p:spPr>
          <a:xfrm flipH="1" flipV="1">
            <a:off x="4433455" y="6072593"/>
            <a:ext cx="3962402" cy="17116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EC72A4C-6F1F-43FF-9F27-52EB4A8F7841}"/>
              </a:ext>
            </a:extLst>
          </p:cNvPr>
          <p:cNvCxnSpPr>
            <a:cxnSpLocks/>
          </p:cNvCxnSpPr>
          <p:nvPr/>
        </p:nvCxnSpPr>
        <p:spPr>
          <a:xfrm>
            <a:off x="1943918" y="5648590"/>
            <a:ext cx="6605374" cy="31713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E85D1BF-BDF6-4DE7-BD7C-4456B9E93DCD}"/>
              </a:ext>
            </a:extLst>
          </p:cNvPr>
          <p:cNvCxnSpPr>
            <a:cxnSpLocks/>
          </p:cNvCxnSpPr>
          <p:nvPr/>
        </p:nvCxnSpPr>
        <p:spPr>
          <a:xfrm flipH="1" flipV="1">
            <a:off x="8756676" y="5721913"/>
            <a:ext cx="1706691" cy="4225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56D0635-FE8E-4E4D-8D62-7C14B6BA8212}"/>
              </a:ext>
            </a:extLst>
          </p:cNvPr>
          <p:cNvCxnSpPr>
            <a:cxnSpLocks/>
          </p:cNvCxnSpPr>
          <p:nvPr/>
        </p:nvCxnSpPr>
        <p:spPr>
          <a:xfrm flipH="1">
            <a:off x="8753077" y="4931911"/>
            <a:ext cx="1346692" cy="707388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3256CFD-25CF-4C13-B7DF-9E93F88AD6FF}"/>
              </a:ext>
            </a:extLst>
          </p:cNvPr>
          <p:cNvCxnSpPr>
            <a:cxnSpLocks/>
          </p:cNvCxnSpPr>
          <p:nvPr/>
        </p:nvCxnSpPr>
        <p:spPr>
          <a:xfrm>
            <a:off x="4073917" y="4462407"/>
            <a:ext cx="3975574" cy="1186183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A23B21C9-EA25-477D-83E7-A68F409EE7D6}"/>
              </a:ext>
            </a:extLst>
          </p:cNvPr>
          <p:cNvCxnSpPr>
            <a:cxnSpLocks/>
          </p:cNvCxnSpPr>
          <p:nvPr/>
        </p:nvCxnSpPr>
        <p:spPr>
          <a:xfrm>
            <a:off x="2271171" y="3409307"/>
            <a:ext cx="5639595" cy="2022668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6" name="Straight Connector 1035">
            <a:extLst>
              <a:ext uri="{FF2B5EF4-FFF2-40B4-BE49-F238E27FC236}">
                <a16:creationId xmlns:a16="http://schemas.microsoft.com/office/drawing/2014/main" id="{EE0F9D08-8600-4395-A374-B8B4DD320FF3}"/>
              </a:ext>
            </a:extLst>
          </p:cNvPr>
          <p:cNvCxnSpPr>
            <a:cxnSpLocks/>
          </p:cNvCxnSpPr>
          <p:nvPr/>
        </p:nvCxnSpPr>
        <p:spPr>
          <a:xfrm flipH="1">
            <a:off x="9016069" y="4154508"/>
            <a:ext cx="974513" cy="94579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2" name="Straight Connector 1041">
            <a:extLst>
              <a:ext uri="{FF2B5EF4-FFF2-40B4-BE49-F238E27FC236}">
                <a16:creationId xmlns:a16="http://schemas.microsoft.com/office/drawing/2014/main" id="{13FAE867-D4BB-4BBD-80E6-B812481C5D1B}"/>
              </a:ext>
            </a:extLst>
          </p:cNvPr>
          <p:cNvCxnSpPr>
            <a:cxnSpLocks/>
          </p:cNvCxnSpPr>
          <p:nvPr/>
        </p:nvCxnSpPr>
        <p:spPr>
          <a:xfrm flipH="1">
            <a:off x="9213813" y="3072227"/>
            <a:ext cx="1322293" cy="149490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8" name="Straight Connector 1047">
            <a:extLst>
              <a:ext uri="{FF2B5EF4-FFF2-40B4-BE49-F238E27FC236}">
                <a16:creationId xmlns:a16="http://schemas.microsoft.com/office/drawing/2014/main" id="{D7E8EADA-84EC-45E3-AC7A-12652AE31F3A}"/>
              </a:ext>
            </a:extLst>
          </p:cNvPr>
          <p:cNvCxnSpPr>
            <a:cxnSpLocks/>
          </p:cNvCxnSpPr>
          <p:nvPr/>
        </p:nvCxnSpPr>
        <p:spPr>
          <a:xfrm flipH="1">
            <a:off x="9258239" y="1979398"/>
            <a:ext cx="1560925" cy="209903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0" name="Straight Connector 1049">
            <a:extLst>
              <a:ext uri="{FF2B5EF4-FFF2-40B4-BE49-F238E27FC236}">
                <a16:creationId xmlns:a16="http://schemas.microsoft.com/office/drawing/2014/main" id="{CE815025-3421-48AD-BAD1-5FDDCED7AE40}"/>
              </a:ext>
            </a:extLst>
          </p:cNvPr>
          <p:cNvCxnSpPr>
            <a:cxnSpLocks/>
          </p:cNvCxnSpPr>
          <p:nvPr/>
        </p:nvCxnSpPr>
        <p:spPr>
          <a:xfrm flipH="1">
            <a:off x="8680366" y="1835043"/>
            <a:ext cx="823562" cy="3247037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3" name="Straight Connector 1052">
            <a:extLst>
              <a:ext uri="{FF2B5EF4-FFF2-40B4-BE49-F238E27FC236}">
                <a16:creationId xmlns:a16="http://schemas.microsoft.com/office/drawing/2014/main" id="{73C72D98-702B-41FC-B9A5-E4422C66AC5B}"/>
              </a:ext>
            </a:extLst>
          </p:cNvPr>
          <p:cNvCxnSpPr>
            <a:cxnSpLocks/>
          </p:cNvCxnSpPr>
          <p:nvPr/>
        </p:nvCxnSpPr>
        <p:spPr>
          <a:xfrm flipH="1">
            <a:off x="8457775" y="995595"/>
            <a:ext cx="211092" cy="4086485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6" name="Straight Connector 1055">
            <a:extLst>
              <a:ext uri="{FF2B5EF4-FFF2-40B4-BE49-F238E27FC236}">
                <a16:creationId xmlns:a16="http://schemas.microsoft.com/office/drawing/2014/main" id="{9C21E2AE-901B-43FC-82D1-C12DF0880AAB}"/>
              </a:ext>
            </a:extLst>
          </p:cNvPr>
          <p:cNvCxnSpPr>
            <a:cxnSpLocks/>
          </p:cNvCxnSpPr>
          <p:nvPr/>
        </p:nvCxnSpPr>
        <p:spPr>
          <a:xfrm>
            <a:off x="4103455" y="3161634"/>
            <a:ext cx="4459866" cy="2530359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9" name="Straight Connector 1058">
            <a:extLst>
              <a:ext uri="{FF2B5EF4-FFF2-40B4-BE49-F238E27FC236}">
                <a16:creationId xmlns:a16="http://schemas.microsoft.com/office/drawing/2014/main" id="{E9A70C5D-ED39-4F17-B95B-0474C4FF18B9}"/>
              </a:ext>
            </a:extLst>
          </p:cNvPr>
          <p:cNvCxnSpPr>
            <a:cxnSpLocks/>
          </p:cNvCxnSpPr>
          <p:nvPr/>
        </p:nvCxnSpPr>
        <p:spPr>
          <a:xfrm>
            <a:off x="3773508" y="2060649"/>
            <a:ext cx="4307905" cy="2697316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2" name="Straight Connector 1061">
            <a:extLst>
              <a:ext uri="{FF2B5EF4-FFF2-40B4-BE49-F238E27FC236}">
                <a16:creationId xmlns:a16="http://schemas.microsoft.com/office/drawing/2014/main" id="{8DFDE4C1-16C2-4570-80D4-2D1E7F457C41}"/>
              </a:ext>
            </a:extLst>
          </p:cNvPr>
          <p:cNvCxnSpPr>
            <a:cxnSpLocks/>
          </p:cNvCxnSpPr>
          <p:nvPr/>
        </p:nvCxnSpPr>
        <p:spPr>
          <a:xfrm>
            <a:off x="5294236" y="1665362"/>
            <a:ext cx="2879079" cy="2992544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64" name="Picture 10" descr="https://winintelligence.org/wp-content/uploads/2016/12/JC-Logo-Color.png">
            <a:extLst>
              <a:ext uri="{FF2B5EF4-FFF2-40B4-BE49-F238E27FC236}">
                <a16:creationId xmlns:a16="http://schemas.microsoft.com/office/drawing/2014/main" id="{6C6478EE-DEF4-42E8-95F5-462ACBF6E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14" y="4438994"/>
            <a:ext cx="1388117" cy="51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73" name="Straight Connector 1072">
            <a:extLst>
              <a:ext uri="{FF2B5EF4-FFF2-40B4-BE49-F238E27FC236}">
                <a16:creationId xmlns:a16="http://schemas.microsoft.com/office/drawing/2014/main" id="{294CB817-79AD-435F-9C59-DC4924483F83}"/>
              </a:ext>
            </a:extLst>
          </p:cNvPr>
          <p:cNvCxnSpPr/>
          <p:nvPr/>
        </p:nvCxnSpPr>
        <p:spPr>
          <a:xfrm>
            <a:off x="1717376" y="4913319"/>
            <a:ext cx="5902624" cy="778674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86" name="Picture 12" descr="https://winintelligence.org/wp-content/uploads/2016/09/10410847_10152593580199453_7707643999264237568_n.jpg">
            <a:extLst>
              <a:ext uri="{FF2B5EF4-FFF2-40B4-BE49-F238E27FC236}">
                <a16:creationId xmlns:a16="http://schemas.microsoft.com/office/drawing/2014/main" id="{1DB210F1-7B2C-455B-BF9B-9077AD735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098" y="5873613"/>
            <a:ext cx="927414" cy="92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95" name="Straight Connector 1094">
            <a:extLst>
              <a:ext uri="{FF2B5EF4-FFF2-40B4-BE49-F238E27FC236}">
                <a16:creationId xmlns:a16="http://schemas.microsoft.com/office/drawing/2014/main" id="{C8E5F063-E151-41A7-BA01-26F95FB7A1EF}"/>
              </a:ext>
            </a:extLst>
          </p:cNvPr>
          <p:cNvCxnSpPr>
            <a:cxnSpLocks/>
          </p:cNvCxnSpPr>
          <p:nvPr/>
        </p:nvCxnSpPr>
        <p:spPr>
          <a:xfrm flipH="1" flipV="1">
            <a:off x="8686865" y="5839118"/>
            <a:ext cx="645216" cy="40490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32301370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233851"/>
            <a:ext cx="6500236" cy="830997"/>
          </a:xfrm>
          <a:prstGeom prst="rect">
            <a:avLst/>
          </a:prstGeom>
        </p:spPr>
        <p:txBody>
          <a:bodyPr/>
          <a:lstStyle/>
          <a:p>
            <a:r>
              <a:rPr lang="en-US" sz="4800" dirty="0"/>
              <a:t>Overview</a:t>
            </a:r>
          </a:p>
        </p:txBody>
      </p:sp>
      <p:sp>
        <p:nvSpPr>
          <p:cNvPr id="473" name="Reped quas vendus sit, elictur ernatam int omnis dolescimus, quoditatia plique pra dolorer natur, odi te volestium venda vollo ma eost eat.…"/>
          <p:cNvSpPr txBox="1">
            <a:spLocks noGrp="1"/>
          </p:cNvSpPr>
          <p:nvPr>
            <p:ph type="body" idx="14"/>
          </p:nvPr>
        </p:nvSpPr>
        <p:spPr>
          <a:xfrm>
            <a:off x="375557" y="1193566"/>
            <a:ext cx="11430000" cy="510121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Labor Market Reports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Regional labor market overview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Creating occupation groups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Educational Attainment and Talent Attraction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Labor supply indicators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Identifying a skills gap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Educational resources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Regional Comparisons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Local skills gaps and commuting flow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Talent attraction and local highlights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</a:rPr>
              <a:t>Industry skills gap</a:t>
            </a:r>
          </a:p>
          <a:p>
            <a:pPr marL="609584" lvl="1" indent="0">
              <a:spcBef>
                <a:spcPts val="600"/>
              </a:spcBef>
              <a:buNone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lang="en-US" sz="2400" dirty="0">
              <a:latin typeface="calibri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17D016-E222-44E6-A9BC-EF418199E1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6364" y="4389706"/>
            <a:ext cx="10558714" cy="2308324"/>
          </a:xfrm>
        </p:spPr>
        <p:txBody>
          <a:bodyPr/>
          <a:lstStyle/>
          <a:p>
            <a:r>
              <a:rPr lang="en-US" dirty="0">
                <a:latin typeface="+mn-lt"/>
              </a:rPr>
              <a:t>Labor Market Reports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51EE36-DE71-449A-ABFC-BB2F831F01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3686" y="5437641"/>
            <a:ext cx="7586370" cy="584775"/>
          </a:xfrm>
        </p:spPr>
        <p:txBody>
          <a:bodyPr/>
          <a:lstStyle/>
          <a:p>
            <a:r>
              <a:rPr lang="en-US" dirty="0">
                <a:latin typeface="+mn-lt"/>
              </a:rPr>
              <a:t>Regional Overview and Occupation Grouping</a:t>
            </a:r>
          </a:p>
        </p:txBody>
      </p:sp>
    </p:spTree>
    <p:extLst>
      <p:ext uri="{BB962C8B-B14F-4D97-AF65-F5344CB8AC3E}">
        <p14:creationId xmlns:p14="http://schemas.microsoft.com/office/powerpoint/2010/main" val="196193004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E07C4F-83DE-467D-8307-2356F46A5D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6364" y="533400"/>
            <a:ext cx="7948036" cy="800219"/>
          </a:xfrm>
        </p:spPr>
        <p:txBody>
          <a:bodyPr/>
          <a:lstStyle/>
          <a:p>
            <a:r>
              <a:rPr lang="en-US" dirty="0">
                <a:latin typeface="+mn-lt"/>
              </a:rPr>
              <a:t>Labor Market Reports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418345-B59F-4B23-814E-FA090DF850D8}"/>
              </a:ext>
            </a:extLst>
          </p:cNvPr>
          <p:cNvSpPr/>
          <p:nvPr/>
        </p:nvSpPr>
        <p:spPr>
          <a:xfrm>
            <a:off x="700655" y="2106843"/>
            <a:ext cx="6096000" cy="25032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622" lvl="0" indent="-180622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  <a:ea typeface="Open Sans"/>
                <a:cs typeface="Open Sans"/>
                <a:sym typeface="Open Sans"/>
              </a:rPr>
              <a:t>Inventory of regional demand patterns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WIN Labor Market Reports</a:t>
            </a:r>
          </a:p>
          <a:p>
            <a:pPr marL="203200" lvl="0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400" dirty="0">
                <a:latin typeface="calibri" charset="0"/>
                <a:ea typeface="Open Sans"/>
                <a:cs typeface="Open Sans"/>
                <a:sym typeface="Open Sans"/>
              </a:rPr>
              <a:t>Custom occupation groups by demand sector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Creating an occupation group</a:t>
            </a:r>
          </a:p>
          <a:p>
            <a:pPr marL="584200" lvl="1" indent="-203200" hangingPunct="1">
              <a:spcBef>
                <a:spcPts val="1100"/>
              </a:spcBef>
              <a:buSzPct val="100000"/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400" dirty="0">
                <a:latin typeface="calibri" charset="0"/>
                <a:ea typeface="Open Sans Light"/>
                <a:cs typeface="Open Sans Light"/>
                <a:sym typeface="Open Sans Light"/>
              </a:rPr>
              <a:t>Analyzing an occupation group</a:t>
            </a:r>
            <a:endParaRPr lang="en-US" sz="2400" dirty="0">
              <a:latin typeface="calibri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30218813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Box 9"/>
          <p:cNvSpPr txBox="1">
            <a:spLocks noGrp="1"/>
          </p:cNvSpPr>
          <p:nvPr>
            <p:ph type="body" idx="13"/>
          </p:nvPr>
        </p:nvSpPr>
        <p:spPr>
          <a:xfrm>
            <a:off x="586364" y="533401"/>
            <a:ext cx="10346679" cy="8444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Demand Patterns from Traditional Data</a:t>
            </a:r>
          </a:p>
        </p:txBody>
      </p:sp>
      <p:sp>
        <p:nvSpPr>
          <p:cNvPr id="479" name="Header…"/>
          <p:cNvSpPr txBox="1">
            <a:spLocks noGrp="1"/>
          </p:cNvSpPr>
          <p:nvPr>
            <p:ph type="body" idx="14"/>
          </p:nvPr>
        </p:nvSpPr>
        <p:spPr>
          <a:xfrm>
            <a:off x="723900" y="1811479"/>
            <a:ext cx="4958443" cy="39624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00"/>
              </a:spcBef>
              <a:buSzTx/>
              <a:buFontTx/>
              <a:buNone/>
              <a:defRPr sz="1800" b="1" cap="all">
                <a:solidFill>
                  <a:srgbClr val="0F2C39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Traditional data</a:t>
            </a:r>
            <a:endParaRPr sz="2000" dirty="0">
              <a:latin typeface="Calibri" charset="0"/>
            </a:endParaRPr>
          </a:p>
          <a:p>
            <a:pPr marL="180622" indent="-180622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Employment</a:t>
            </a:r>
          </a:p>
          <a:p>
            <a:pPr marL="584200" lvl="1" indent="-203200">
              <a:spcBef>
                <a:spcPts val="1100"/>
              </a:spcBef>
              <a:buFontTx/>
              <a:buChar char="•"/>
              <a:defRPr sz="1600">
                <a:solidFill>
                  <a:srgbClr val="233B46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r>
              <a:rPr lang="en-US" sz="2000" dirty="0">
                <a:latin typeface="calibri" charset="0"/>
              </a:rPr>
              <a:t>Growth since recession, last quarter</a:t>
            </a:r>
          </a:p>
          <a:p>
            <a:pPr marL="2032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Wages</a:t>
            </a:r>
          </a:p>
          <a:p>
            <a:pPr marL="203200" indent="-203200">
              <a:spcBef>
                <a:spcPts val="1100"/>
              </a:spcBef>
              <a:buFontTx/>
              <a:defRPr sz="1600">
                <a:solidFill>
                  <a:srgbClr val="233B4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en-US" sz="2000" dirty="0">
                <a:latin typeface="calibri" charset="0"/>
              </a:rPr>
              <a:t>Typical entry-level education and experience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A0600E-9DFC-4304-9569-0C80730F2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343" y="1811479"/>
            <a:ext cx="5682343" cy="309513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 Theme">
  <a:themeElements>
    <a:clrScheme name="1_Office Theme">
      <a:dk1>
        <a:srgbClr val="233B46"/>
      </a:dk1>
      <a:lt1>
        <a:srgbClr val="462E23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233B46"/>
            </a:solidFill>
            <a:effectLst/>
            <a:uFillTx/>
            <a:latin typeface="Bebas Neue"/>
            <a:ea typeface="Bebas Neue"/>
            <a:cs typeface="Bebas Neue"/>
            <a:sym typeface="Bebas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1_Office Theme">
      <a:dk1>
        <a:srgbClr val="233B46"/>
      </a:dk1>
      <a:lt1>
        <a:srgbClr val="462E23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233B46"/>
            </a:solidFill>
            <a:effectLst/>
            <a:uFillTx/>
            <a:latin typeface="Bebas Neue"/>
            <a:ea typeface="Bebas Neue"/>
            <a:cs typeface="Bebas Neue"/>
            <a:sym typeface="Bebas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1_Office Theme">
      <a:dk1>
        <a:srgbClr val="233B46"/>
      </a:dk1>
      <a:lt1>
        <a:srgbClr val="462E23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233B46"/>
            </a:solidFill>
            <a:effectLst/>
            <a:uFillTx/>
            <a:latin typeface="Bebas Neue"/>
            <a:ea typeface="Bebas Neue"/>
            <a:cs typeface="Bebas Neue"/>
            <a:sym typeface="Bebas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1_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233B46"/>
            </a:solidFill>
            <a:effectLst/>
            <a:uFillTx/>
            <a:latin typeface="Bebas Neue"/>
            <a:ea typeface="Bebas Neue"/>
            <a:cs typeface="Bebas Neue"/>
            <a:sym typeface="Bebas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1567</Words>
  <Application>Microsoft Office PowerPoint</Application>
  <PresentationFormat>Widescreen</PresentationFormat>
  <Paragraphs>375</Paragraphs>
  <Slides>34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9" baseType="lpstr">
      <vt:lpstr>Arial</vt:lpstr>
      <vt:lpstr>Bebas Neue</vt:lpstr>
      <vt:lpstr>calibri</vt:lpstr>
      <vt:lpstr>calibri</vt:lpstr>
      <vt:lpstr>Calibri Bold</vt:lpstr>
      <vt:lpstr>Open Sans</vt:lpstr>
      <vt:lpstr>Open Sans Light</vt:lpstr>
      <vt:lpstr>Open Sans Semibold</vt:lpstr>
      <vt:lpstr>Roboto Medium</vt:lpstr>
      <vt:lpstr>Roboto Regular</vt:lpstr>
      <vt:lpstr>Symbol</vt:lpstr>
      <vt:lpstr>Times New Roman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Michelle Wein</cp:lastModifiedBy>
  <cp:revision>132</cp:revision>
  <dcterms:modified xsi:type="dcterms:W3CDTF">2018-09-05T18:50:13Z</dcterms:modified>
</cp:coreProperties>
</file>