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7" r:id="rId3"/>
    <p:sldId id="256" r:id="rId4"/>
    <p:sldId id="259" r:id="rId5"/>
    <p:sldId id="258" r:id="rId6"/>
    <p:sldId id="260" r:id="rId7"/>
    <p:sldId id="261" r:id="rId8"/>
    <p:sldId id="262" r:id="rId9"/>
    <p:sldId id="263" r:id="rId10"/>
    <p:sldId id="267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4711"/>
  </p:normalViewPr>
  <p:slideViewPr>
    <p:cSldViewPr snapToGrid="0">
      <p:cViewPr varScale="1">
        <p:scale>
          <a:sx n="98" d="100"/>
          <a:sy n="98" d="100"/>
        </p:scale>
        <p:origin x="52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46F3E-28C4-4465-8683-37410FD5C897}" type="datetimeFigureOut">
              <a:rPr lang="en-US" smtClean="0"/>
              <a:t>9/9/18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A0454-FAF8-4A7A-A0FD-C2FEE305C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35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A0454-FAF8-4A7A-A0FD-C2FEE305C2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11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While our district covers</a:t>
            </a:r>
            <a:r>
              <a:rPr lang="en-US" baseline="0" dirty="0"/>
              <a:t> the 5 counties in Southwest Wisconsin, our Labor Market includes counties in Iowa and Northern Illinois.  Collecting and analyzing labor market information that includes 3 separate states was a challenge for us prior to using EMSI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A0454-FAF8-4A7A-A0FD-C2FEE305C2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733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A0454-FAF8-4A7A-A0FD-C2FEE305C2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25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Once a potential program has been identified, the next step is to complete a Program Concept Review</a:t>
            </a:r>
            <a:r>
              <a:rPr lang="en-US" sz="1200" baseline="0" dirty="0"/>
              <a:t> which requires information related to areas shown: 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EMSI Analyst is our “go to” source for completing the Concept Review and validating program need.  The Occupation Overview helps validate employment demand,  identifies a median hourly wage (local and national),  shows regional, district</a:t>
            </a:r>
            <a:r>
              <a:rPr lang="en-US" sz="1200" baseline="0" dirty="0"/>
              <a:t> and state comparisons.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A0454-FAF8-4A7A-A0FD-C2FEE305C2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55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Program Overview tells us what (if any) regional institutions offer the new program as well as the number of annual program completers</a:t>
            </a:r>
            <a:r>
              <a:rPr lang="en-US" baseline="0" dirty="0"/>
              <a:t> and the educational level of individuals in the occupation. </a:t>
            </a:r>
            <a:r>
              <a:rPr lang="en-US" dirty="0"/>
              <a:t>Job Postings analytics</a:t>
            </a:r>
            <a:r>
              <a:rPr lang="en-US" baseline="0" dirty="0"/>
              <a:t> is a good resource to learn which employers are searching for employees.  We can reach out to these employers to encourage their participation </a:t>
            </a:r>
            <a:r>
              <a:rPr lang="en-US" baseline="0"/>
              <a:t>on the Ad </a:t>
            </a:r>
            <a:r>
              <a:rPr lang="en-US" baseline="0" dirty="0"/>
              <a:t>Hoc advisory team to validate employment need.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A0454-FAF8-4A7A-A0FD-C2FEE305C2B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135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160516-E698-4219-AE61-F773FE4FE2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889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978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4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38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C5A05-017A-497E-8D5C-5527DBC11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861168-9E40-4B60-8126-352800BE3B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FDE65-5DAC-4137-98AF-CA6AFB38C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4F3A5-C398-4A54-BB6B-FBD361B9F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33F695-EBDF-4B8E-9F43-DE93A4442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959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729AF-F661-43F6-92F5-6125FAD81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10633-373B-4762-A267-7F9E5238C3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8A612F-D5B1-4421-9C82-5484F7422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D9C58-148C-45F4-913C-D6028C2A5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70AD-C07E-40D7-988D-3D348D750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840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483B5-94DF-41B8-BFF3-6D4D2062A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719329-7DD2-44B1-8AA5-54B4154FAF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ED407D-D457-401E-89A1-ACE836B2D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3987F-C8CE-4068-A58F-8B3FFA21F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A02EB-F1D2-43DF-BC84-DEB6D8CD4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642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03E82-5EE3-4F5E-B0EF-95A3935BE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AC7C7-743C-4A46-AF77-3356ED76A6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D1ADD6-2812-4910-B1B8-34C5FB925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B949CD-A1A0-465E-8879-62F8433D8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184C6-062D-49BF-AC33-8379D0666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6793B-5811-41FD-8F13-2FDEABA3D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39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5EDAE-1892-46A0-BA7A-242AD30A9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24A0B-007C-4E44-83EC-2745DE027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243D04-6B0F-434D-862D-08310CEDC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D43FF4-25E8-47BC-9FBD-17127EA1B8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513F92-F8F1-4C31-BF6E-D546503C17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8EE8E5-ECCC-4C99-B06F-8C9BB8D7B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6BC720-88D4-4166-B411-95A0A10A3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10EE0A-198B-43B0-8B28-827B8A339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22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D1727-AD2A-418C-99CD-E0CBEB9C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A3850A-AD0B-4164-960F-5EA06B31D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10F2E6-087D-42E1-90D7-B242AC691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3925DD-50AB-4634-A028-64B730DC9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696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146901-73F9-4FC1-8366-697733375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DF4A89-1339-4D06-80B5-3926B8D73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E99C2-2A0E-46B3-A91F-D0EE0BEB1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5215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734A-8318-445E-8EA7-4F18409AA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88526-DF91-4506-88C9-C6370852A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F78320-2769-485E-BDD3-C5A67EC6CB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012BF8-7898-44FD-97D2-FD2BE5405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0DD030-85CD-4DC3-B5E6-C7A0F5D3F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DBB511-2E7B-4DA5-B405-B7CD88E37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177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690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B49BA-6F38-4F1E-B827-7731951DE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775275-2935-4F3E-B4FE-CE4F54E5C9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24809-E87B-40C8-A34F-F59D50513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350A9E-142E-4FC2-8083-8FD1E2F7F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063C4D-97F2-4B39-B121-48E2A7CF8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577209-0F73-421F-98EC-22FFD18D5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860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C2A44-CEA2-46D8-9B56-EC045BA86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01ADD6-82BB-4ED1-88F0-CDAA77B6FE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2435E3-4F6C-4271-A519-2978F80B8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DB54F-DC29-4AC5-978F-55B1098D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79D784-B120-4964-B0EF-38823306C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579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91A33D-4B15-43CB-BA38-20F8F0C17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3EDE88-740D-4779-BB8C-106A9C195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61514A-1691-475F-997D-E0FF099F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21B63-56B9-4FCB-AFBF-8C492F4B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3EFA7-1C80-4F1A-8D81-B2BD0A22E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6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5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880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3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436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717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38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213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9CD2-C739-4DD4-BC3D-C6CF944042B7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CB216-3E19-4778-ADCE-7C986043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224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193981-A4E1-4CF3-AB9E-9A0397779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EF6C8-CD13-4DC6-9B82-FF671B7DD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9F064-84EA-4A0F-9533-78DF44F57B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51767-84C4-458B-AFAC-4B7588E7995C}" type="datetimeFigureOut">
              <a:rPr lang="en-US" smtClean="0"/>
              <a:t>9/9/18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FDB39-7517-409D-AD88-181C82A548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9B8DD-5A52-407E-A6B2-15FC519C4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AF11E-D3A3-4503-ACEC-3A0C73935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21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6820" y="2917261"/>
            <a:ext cx="108256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Primary Purpose:   To provide apprenticeship, certificate, technical diploma, and associate degree programs that:</a:t>
            </a:r>
          </a:p>
          <a:p>
            <a:r>
              <a:rPr lang="en-US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Respond to district workforce needs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Prepare students to obtain family-sustaining jobs 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Assist individuals with career advancement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483" y="251198"/>
            <a:ext cx="4706037" cy="206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66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45F66-A2FA-49D8-8952-477821939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  <a:buClr>
                <a:srgbClr val="1EEA89"/>
              </a:buClr>
            </a:pPr>
            <a:r>
              <a:rPr lang="en-US" sz="4800" dirty="0">
                <a:solidFill>
                  <a:schemeClr val="tx2"/>
                </a:solidFill>
                <a:latin typeface="Avenir Book" charset="0"/>
              </a:rPr>
              <a:t>Extending utility of the data:</a:t>
            </a:r>
            <a:br>
              <a:rPr lang="en-US" sz="4800" dirty="0">
                <a:solidFill>
                  <a:schemeClr val="tx2"/>
                </a:solidFill>
                <a:latin typeface="Avenir Book" charset="0"/>
              </a:rPr>
            </a:br>
            <a:r>
              <a:rPr lang="en-US" sz="3300" i="1" dirty="0">
                <a:solidFill>
                  <a:schemeClr val="tx2"/>
                </a:solidFill>
                <a:latin typeface="Avenir Book" charset="0"/>
              </a:rPr>
              <a:t>Program Review &amp; WSCUC Accreditation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E8BB3-BFE3-4FAD-B1B8-817138943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0561"/>
            <a:ext cx="10515600" cy="4351338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Assessing program demand &amp; aligning curriculum with in-demand skills </a:t>
            </a:r>
          </a:p>
          <a:p>
            <a:pPr lvl="1"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000" dirty="0">
                <a:solidFill>
                  <a:schemeClr val="tx2"/>
                </a:solidFill>
                <a:latin typeface="Avenir Book" charset="0"/>
              </a:rPr>
              <a:t>CRF 4.1 &amp; 4.7</a:t>
            </a:r>
            <a:endParaRPr lang="en-US" sz="1600" dirty="0">
              <a:solidFill>
                <a:schemeClr val="tx2"/>
              </a:solidFill>
              <a:latin typeface="Avenir Book" charset="0"/>
            </a:endParaRP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Competitive landscape &amp; peer analyses</a:t>
            </a:r>
          </a:p>
          <a:p>
            <a:pPr lvl="1"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000" dirty="0">
                <a:solidFill>
                  <a:schemeClr val="tx2"/>
                </a:solidFill>
                <a:latin typeface="Avenir Book" charset="0"/>
              </a:rPr>
              <a:t>CRF 4.1</a:t>
            </a: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Track alumni outcomes and career pathways</a:t>
            </a:r>
          </a:p>
          <a:p>
            <a:pPr lvl="1"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000" dirty="0">
                <a:solidFill>
                  <a:schemeClr val="tx2"/>
                </a:solidFill>
                <a:latin typeface="Avenir Book" charset="0"/>
              </a:rPr>
              <a:t>CRF 2.7 &amp; 4.1</a:t>
            </a: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Career exploration and development</a:t>
            </a:r>
          </a:p>
          <a:p>
            <a:pPr lvl="1"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000" dirty="0">
                <a:solidFill>
                  <a:schemeClr val="tx2"/>
                </a:solidFill>
                <a:latin typeface="Avenir Book" charset="0"/>
              </a:rPr>
              <a:t>CRF 2.13</a:t>
            </a: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Employer and alumni engagement</a:t>
            </a:r>
          </a:p>
          <a:p>
            <a:pPr lvl="1"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000" dirty="0">
                <a:solidFill>
                  <a:schemeClr val="tx2"/>
                </a:solidFill>
                <a:latin typeface="Avenir Book" charset="0"/>
              </a:rPr>
              <a:t>CRF 4.5</a:t>
            </a:r>
          </a:p>
          <a:p>
            <a:pPr marL="0" indent="0">
              <a:lnSpc>
                <a:spcPct val="100000"/>
              </a:lnSpc>
              <a:buClr>
                <a:schemeClr val="accent1"/>
              </a:buClr>
              <a:buNone/>
            </a:pPr>
            <a:endParaRPr lang="en-US" sz="2400" dirty="0">
              <a:solidFill>
                <a:schemeClr val="tx2"/>
              </a:solidFill>
              <a:latin typeface="Avenir Book" charset="0"/>
            </a:endParaRPr>
          </a:p>
        </p:txBody>
      </p:sp>
      <p:pic>
        <p:nvPicPr>
          <p:cNvPr id="6" name="Picture 2" descr="http://career.iresearchnet.com/wp-content/uploads/2014/05/Career-Pathways.jpg">
            <a:extLst>
              <a:ext uri="{FF2B5EF4-FFF2-40B4-BE49-F238E27FC236}">
                <a16:creationId xmlns:a16="http://schemas.microsoft.com/office/drawing/2014/main" id="{2AD940B9-5207-4A93-8180-54F7CFD4D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596" y="3433010"/>
            <a:ext cx="2974852" cy="287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360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44" y="595667"/>
            <a:ext cx="5825937" cy="545117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381" y="1114098"/>
            <a:ext cx="5481981" cy="445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83834" y="225237"/>
            <a:ext cx="348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Southwest Tech District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03326" y="263519"/>
            <a:ext cx="4172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Southwest Tech Labor Market </a:t>
            </a:r>
          </a:p>
        </p:txBody>
      </p:sp>
    </p:spTree>
    <p:extLst>
      <p:ext uri="{BB962C8B-B14F-4D97-AF65-F5344CB8AC3E}">
        <p14:creationId xmlns:p14="http://schemas.microsoft.com/office/powerpoint/2010/main" val="195094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048" y="546538"/>
            <a:ext cx="109202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POTENTIAL NEW PROGRAM IDENTIFICATION:  </a:t>
            </a:r>
          </a:p>
          <a:p>
            <a:r>
              <a:rPr lang="en-US" sz="2400" dirty="0"/>
              <a:t>Conduct GAP analysis using EMSI Occupational Table data.  Highlight occupations  with significant projected growth and low regional completions = potential new training.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85" y="2343287"/>
            <a:ext cx="11766640" cy="385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7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4288" y="603519"/>
            <a:ext cx="1166648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COMPLETION OF PROGRAM CONCEPT REVIEW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Program Aid Code, number, title, and 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Occupational title(s) and the associated Standard Occupational Classification Code associated with the new program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Mean starting hourly salary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Analysis of how this new degree program supports employment demand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List of stakeholders working in an Ad Hoc capacity and a summary of their discussion that support the new program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88" y="4227734"/>
            <a:ext cx="5727370" cy="10615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746" y="3402552"/>
            <a:ext cx="5834025" cy="312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02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20" y="431741"/>
            <a:ext cx="5500663" cy="8584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356" y="1290226"/>
            <a:ext cx="5742366" cy="34571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75" y="4469621"/>
            <a:ext cx="5047091" cy="212260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59215" y="3780264"/>
            <a:ext cx="2331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Job Posting Analytics </a:t>
            </a:r>
          </a:p>
        </p:txBody>
      </p:sp>
    </p:spTree>
    <p:extLst>
      <p:ext uri="{BB962C8B-B14F-4D97-AF65-F5344CB8AC3E}">
        <p14:creationId xmlns:p14="http://schemas.microsoft.com/office/powerpoint/2010/main" val="88526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B6C0F-3ABC-4A1A-A532-55BB50F96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tx2"/>
                </a:solidFill>
                <a:latin typeface="Avenir Book" charset="0"/>
                <a:ea typeface="+mn-ea"/>
                <a:cs typeface="+mn-cs"/>
              </a:rPr>
              <a:t>Engaging faculty in conversations: </a:t>
            </a:r>
            <a:br>
              <a:rPr lang="en-US" sz="4800" dirty="0">
                <a:solidFill>
                  <a:schemeClr val="tx2"/>
                </a:solidFill>
                <a:latin typeface="Avenir Book" charset="0"/>
                <a:ea typeface="+mn-ea"/>
                <a:cs typeface="+mn-cs"/>
              </a:rPr>
            </a:br>
            <a:r>
              <a:rPr lang="en-US" sz="2800" i="1" dirty="0">
                <a:solidFill>
                  <a:schemeClr val="tx2"/>
                </a:solidFill>
                <a:latin typeface="Avenir Book" charset="0"/>
                <a:ea typeface="+mn-ea"/>
                <a:cs typeface="+mn-cs"/>
              </a:rPr>
              <a:t>Workforce demand and curriculum alignment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4FBC9-2CF3-422E-A538-8C9397ECA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4" y="2506661"/>
            <a:ext cx="10515600" cy="39862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Who would hire our graduates?</a:t>
            </a: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What skills are important?</a:t>
            </a: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What should we call the program? </a:t>
            </a: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Which programs should grow? Change?</a:t>
            </a:r>
          </a:p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What’s our niche in a crowded marketplace?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275FA9-952F-48C0-82A6-1E478CD60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213" y="2082114"/>
            <a:ext cx="5364480" cy="3352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5A1B6A-95C5-4085-A74D-6EA3517CADEF}"/>
              </a:ext>
            </a:extLst>
          </p:cNvPr>
          <p:cNvSpPr/>
          <p:nvPr/>
        </p:nvSpPr>
        <p:spPr>
          <a:xfrm>
            <a:off x="5528075" y="6090660"/>
            <a:ext cx="654839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venir Book" charset="0"/>
                <a:ea typeface="+mn-ea"/>
                <a:cs typeface="+mn-cs"/>
              </a:rPr>
              <a:t>Credit to Aaron </a:t>
            </a:r>
            <a:r>
              <a:rPr kumimoji="0" lang="en-US" sz="1500" b="0" i="1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venir Book" charset="0"/>
                <a:ea typeface="+mn-ea"/>
                <a:cs typeface="+mn-cs"/>
              </a:rPr>
              <a:t>Olanie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venir Book" charset="0"/>
                <a:ea typeface="+mn-ea"/>
                <a:cs typeface="+mn-cs"/>
              </a:rPr>
              <a:t>, who worked with me on these slides for another presentation,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venir Book" charset="0"/>
                <a:ea typeface="+mn-ea"/>
                <a:cs typeface="+mn-cs"/>
              </a:rPr>
              <a:t>and David </a:t>
            </a:r>
            <a:r>
              <a:rPr kumimoji="0" lang="en-US" sz="1500" b="0" i="1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venir Book" charset="0"/>
                <a:ea typeface="+mn-ea"/>
                <a:cs typeface="+mn-cs"/>
              </a:rPr>
              <a:t>Kallemeyn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venir Book" charset="0"/>
                <a:ea typeface="+mn-ea"/>
                <a:cs typeface="+mn-cs"/>
              </a:rPr>
              <a:t>, who worked on the data.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939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31D2D-735F-4531-A3DF-75D82B16C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tx2"/>
                </a:solidFill>
                <a:latin typeface="Avenir Book" charset="0"/>
                <a:ea typeface="+mn-ea"/>
                <a:cs typeface="+mn-cs"/>
              </a:rPr>
              <a:t>Data Science vs Analytics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18BFA2F-7492-4DDA-B683-20C7C72736A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95300" y="1639888"/>
          <a:ext cx="11449048" cy="4844567"/>
        </p:xfrm>
        <a:graphic>
          <a:graphicData uri="http://schemas.openxmlformats.org/drawingml/2006/table">
            <a:tbl>
              <a:tblPr/>
              <a:tblGrid>
                <a:gridCol w="1667336">
                  <a:extLst>
                    <a:ext uri="{9D8B030D-6E8A-4147-A177-3AD203B41FA5}">
                      <a16:colId xmlns:a16="http://schemas.microsoft.com/office/drawing/2014/main" val="2459760077"/>
                    </a:ext>
                  </a:extLst>
                </a:gridCol>
                <a:gridCol w="3380914">
                  <a:extLst>
                    <a:ext uri="{9D8B030D-6E8A-4147-A177-3AD203B41FA5}">
                      <a16:colId xmlns:a16="http://schemas.microsoft.com/office/drawing/2014/main" val="347871548"/>
                    </a:ext>
                  </a:extLst>
                </a:gridCol>
                <a:gridCol w="3181350">
                  <a:extLst>
                    <a:ext uri="{9D8B030D-6E8A-4147-A177-3AD203B41FA5}">
                      <a16:colId xmlns:a16="http://schemas.microsoft.com/office/drawing/2014/main" val="2027823493"/>
                    </a:ext>
                  </a:extLst>
                </a:gridCol>
                <a:gridCol w="3219448">
                  <a:extLst>
                    <a:ext uri="{9D8B030D-6E8A-4147-A177-3AD203B41FA5}">
                      <a16:colId xmlns:a16="http://schemas.microsoft.com/office/drawing/2014/main" val="3642771805"/>
                    </a:ext>
                  </a:extLst>
                </a:gridCol>
              </a:tblGrid>
              <a:tr h="4249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Science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Overlap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Analytics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687148"/>
                  </a:ext>
                </a:extLst>
              </a:tr>
              <a:tr h="12805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Skills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statistics,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hadoop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data mining, algorithms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Finance, big data, machine learning, java, SQL, business intelligence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analytics, data management, data warehousing, information systems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158440"/>
                  </a:ext>
                </a:extLst>
              </a:tr>
              <a:tr h="19135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Job Titles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Directors of Data Management, Data Architects, Data Analytics Managers, Hadoop DevOps Engineers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Scientists, Software Engineers, Research Analysts, Data Engineers, Product Managers, Business Analysts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Analysts, Project Managers, Java Developers, Auditors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919309"/>
                  </a:ext>
                </a:extLst>
              </a:tr>
              <a:tr h="9640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Companies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Accenture, Microsoft, Booz Allen Hamilton, Cybercoders, General Electric, AT&amp;T, Aetna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Oracle, Amazon, Anthem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CenturyLink, Deloitte, United Health,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Sotera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Defense Solutions, State Farm, Wells Fargo, IBM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005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6516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1B542-EF8C-4FD3-B825-770F2E775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tx2"/>
                </a:solidFill>
                <a:latin typeface="Avenir Book" charset="0"/>
                <a:ea typeface="+mn-ea"/>
                <a:cs typeface="+mn-cs"/>
              </a:rPr>
              <a:t>MBA Specialization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C9049-6560-4EB6-8CCB-31D163ABF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Clr>
                <a:srgbClr val="1EEA89"/>
              </a:buClr>
              <a:buFont typeface="Wingdings" charset="2"/>
              <a:buChar char="§"/>
            </a:pPr>
            <a:r>
              <a:rPr lang="en-US" sz="2400" dirty="0">
                <a:solidFill>
                  <a:schemeClr val="tx2"/>
                </a:solidFill>
                <a:latin typeface="Avenir Book" charset="0"/>
              </a:rPr>
              <a:t>What skills are in-demand for MBA jobs?</a:t>
            </a:r>
          </a:p>
          <a:p>
            <a:pPr marL="0" indent="0">
              <a:lnSpc>
                <a:spcPct val="100000"/>
              </a:lnSpc>
              <a:buClr>
                <a:srgbClr val="1EEA89"/>
              </a:buClr>
              <a:buNone/>
            </a:pPr>
            <a:endParaRPr lang="en-US" sz="2400" dirty="0">
              <a:solidFill>
                <a:schemeClr val="tx2"/>
              </a:solidFill>
              <a:latin typeface="Avenir Book" charset="0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2132BF-D12B-4E8F-92C9-4515D3D66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96" y="3073743"/>
            <a:ext cx="11941207" cy="259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57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1B542-EF8C-4FD3-B825-770F2E775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4944152" cy="1622321"/>
          </a:xfrm>
          <a:prstGeom prst="ellipse">
            <a:avLst/>
          </a:prstGeom>
        </p:spPr>
        <p:txBody>
          <a:bodyPr>
            <a:normAutofit fontScale="90000"/>
          </a:bodyPr>
          <a:lstStyle/>
          <a:p>
            <a:r>
              <a:rPr lang="en-US" sz="3700" dirty="0">
                <a:solidFill>
                  <a:schemeClr val="tx2"/>
                </a:solidFill>
                <a:latin typeface="Avenir Book" charset="0"/>
                <a:ea typeface="+mn-ea"/>
                <a:cs typeface="+mn-cs"/>
              </a:rPr>
              <a:t>Data Champions and Triangulation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C9049-6560-4EB6-8CCB-31D163ABF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0" y="2438400"/>
            <a:ext cx="4944151" cy="3785419"/>
          </a:xfrm>
        </p:spPr>
        <p:txBody>
          <a:bodyPr>
            <a:normAutofit/>
          </a:bodyPr>
          <a:lstStyle/>
          <a:p>
            <a:pPr>
              <a:buClr>
                <a:srgbClr val="1EEA89"/>
              </a:buClr>
              <a:buFont typeface="Wingdings" charset="2"/>
              <a:buChar char="§"/>
            </a:pPr>
            <a:r>
              <a:rPr lang="en-US" sz="2400" b="1" dirty="0">
                <a:latin typeface="Avenir Book" charset="0"/>
              </a:rPr>
              <a:t>New programs?</a:t>
            </a:r>
          </a:p>
          <a:p>
            <a:pPr lvl="1">
              <a:buClr>
                <a:srgbClr val="1EEA89"/>
              </a:buClr>
              <a:buFont typeface="Wingdings" charset="2"/>
              <a:buChar char="§"/>
            </a:pPr>
            <a:r>
              <a:rPr lang="en-US" dirty="0">
                <a:latin typeface="Avenir Book" charset="0"/>
              </a:rPr>
              <a:t>Cybersecurity</a:t>
            </a:r>
          </a:p>
          <a:p>
            <a:pPr lvl="1">
              <a:buClr>
                <a:srgbClr val="1EEA89"/>
              </a:buClr>
              <a:buFont typeface="Wingdings" charset="2"/>
              <a:buChar char="§"/>
            </a:pPr>
            <a:r>
              <a:rPr lang="en-US" dirty="0">
                <a:latin typeface="Avenir Book" charset="0"/>
              </a:rPr>
              <a:t>Media Studies</a:t>
            </a:r>
          </a:p>
          <a:p>
            <a:pPr lvl="1">
              <a:buClr>
                <a:srgbClr val="1EEA89"/>
              </a:buClr>
              <a:buFont typeface="Wingdings" charset="2"/>
              <a:buChar char="§"/>
            </a:pPr>
            <a:r>
              <a:rPr lang="en-US" dirty="0">
                <a:latin typeface="Avenir Book" charset="0"/>
              </a:rPr>
              <a:t>Financial Engineering</a:t>
            </a:r>
          </a:p>
          <a:p>
            <a:pPr lvl="1">
              <a:buClr>
                <a:srgbClr val="1EEA89"/>
              </a:buClr>
              <a:buFont typeface="Wingdings" charset="2"/>
              <a:buChar char="§"/>
            </a:pPr>
            <a:r>
              <a:rPr lang="en-US" dirty="0">
                <a:latin typeface="Avenir Book" charset="0"/>
              </a:rPr>
              <a:t>Education (MA, Student Affairs)</a:t>
            </a:r>
          </a:p>
          <a:p>
            <a:pPr lvl="1">
              <a:buClr>
                <a:srgbClr val="1EEA89"/>
              </a:buClr>
              <a:buFont typeface="Wingdings" charset="2"/>
              <a:buChar char="§"/>
            </a:pPr>
            <a:endParaRPr lang="en-US" dirty="0">
              <a:latin typeface="Avenir Book" charset="0"/>
            </a:endParaRPr>
          </a:p>
          <a:p>
            <a:pPr>
              <a:buClr>
                <a:srgbClr val="1EEA89"/>
              </a:buClr>
              <a:buFont typeface="Wingdings" charset="2"/>
              <a:buChar char="§"/>
            </a:pPr>
            <a:r>
              <a:rPr lang="en-US" sz="2400" b="1" dirty="0">
                <a:latin typeface="Avenir Book" charset="0"/>
              </a:rPr>
              <a:t>Other info?</a:t>
            </a:r>
          </a:p>
          <a:p>
            <a:pPr>
              <a:buClr>
                <a:srgbClr val="1EEA89"/>
              </a:buClr>
              <a:buFont typeface="Wingdings" charset="2"/>
              <a:buChar char="§"/>
            </a:pPr>
            <a:r>
              <a:rPr lang="en-US" sz="2400" b="1" dirty="0">
                <a:latin typeface="Avenir Book" charset="0"/>
              </a:rPr>
              <a:t>Institution mission &amp; priorities?</a:t>
            </a:r>
          </a:p>
          <a:p>
            <a:pPr lvl="1">
              <a:buClr>
                <a:srgbClr val="1EEA89"/>
              </a:buClr>
              <a:buFont typeface="Wingdings" charset="2"/>
              <a:buChar char="§"/>
            </a:pPr>
            <a:endParaRPr lang="en-US" dirty="0">
              <a:latin typeface="Avenir Book" charset="0"/>
            </a:endParaRPr>
          </a:p>
          <a:p>
            <a:pPr marL="457200" lvl="1" indent="0">
              <a:buClr>
                <a:srgbClr val="1EEA89"/>
              </a:buClr>
              <a:buNone/>
            </a:pPr>
            <a:endParaRPr lang="en-US" dirty="0">
              <a:latin typeface="Avenir Book" charset="0"/>
            </a:endParaRPr>
          </a:p>
          <a:p>
            <a:pPr marL="0" indent="0">
              <a:buClr>
                <a:srgbClr val="1EEA89"/>
              </a:buClr>
              <a:buNone/>
            </a:pPr>
            <a:endParaRPr lang="en-US" sz="2400" dirty="0">
              <a:latin typeface="Avenir Book" charset="0"/>
            </a:endParaRPr>
          </a:p>
          <a:p>
            <a:endParaRPr lang="en-US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484632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B02536-DBC4-4D2F-8C2C-0549B1D6802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60689" y="1283905"/>
          <a:ext cx="4163993" cy="4140652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936945">
                  <a:extLst>
                    <a:ext uri="{9D8B030D-6E8A-4147-A177-3AD203B41FA5}">
                      <a16:colId xmlns:a16="http://schemas.microsoft.com/office/drawing/2014/main" val="2706857562"/>
                    </a:ext>
                  </a:extLst>
                </a:gridCol>
                <a:gridCol w="833691">
                  <a:extLst>
                    <a:ext uri="{9D8B030D-6E8A-4147-A177-3AD203B41FA5}">
                      <a16:colId xmlns:a16="http://schemas.microsoft.com/office/drawing/2014/main" val="2359408062"/>
                    </a:ext>
                  </a:extLst>
                </a:gridCol>
                <a:gridCol w="712765">
                  <a:extLst>
                    <a:ext uri="{9D8B030D-6E8A-4147-A177-3AD203B41FA5}">
                      <a16:colId xmlns:a16="http://schemas.microsoft.com/office/drawing/2014/main" val="15507207"/>
                    </a:ext>
                  </a:extLst>
                </a:gridCol>
                <a:gridCol w="680592">
                  <a:extLst>
                    <a:ext uri="{9D8B030D-6E8A-4147-A177-3AD203B41FA5}">
                      <a16:colId xmlns:a16="http://schemas.microsoft.com/office/drawing/2014/main" val="1428672394"/>
                    </a:ext>
                  </a:extLst>
                </a:gridCol>
              </a:tblGrid>
              <a:tr h="5219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Institution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u="none" strike="noStrike">
                          <a:effectLst/>
                        </a:rPr>
                        <a:t>Masters Completions (2016)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u="none" strike="noStrike">
                          <a:effectLst/>
                        </a:rPr>
                        <a:t>Growth % YOY (2016)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u="none" strike="noStrike">
                          <a:effectLst/>
                        </a:rPr>
                        <a:t>Market Share (2016)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extLst>
                  <a:ext uri="{0D108BD9-81ED-4DB2-BD59-A6C34878D82A}">
                    <a16:rowId xmlns:a16="http://schemas.microsoft.com/office/drawing/2014/main" val="1175177651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u="none" strike="noStrike">
                          <a:effectLst/>
                        </a:rPr>
                        <a:t>USC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478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 (12.0%)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0.6%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609437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u="none" strike="noStrike">
                          <a:effectLst/>
                        </a:rPr>
                        <a:t>Loyola Marymount U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428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 (2.3%)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0.5%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518681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u="none" strike="noStrike">
                          <a:effectLst/>
                        </a:rPr>
                        <a:t>CSU-Northridge*^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398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 (1.7%)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0.5%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636123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u="none" strike="noStrike">
                          <a:effectLst/>
                        </a:rPr>
                        <a:t>CSU-Los Angeles^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396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47.8%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0.5%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815890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u="none" strike="noStrike">
                          <a:effectLst/>
                        </a:rPr>
                        <a:t>CSU-Fullerton^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368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636.0%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0.5%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204669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b="1" u="none" strike="noStrike">
                          <a:effectLst/>
                        </a:rPr>
                        <a:t>CSU-Fresno^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350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10.8%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b="1" u="none" strike="noStrike">
                          <a:effectLst/>
                        </a:rPr>
                        <a:t>0.4%</a:t>
                      </a:r>
                      <a:endParaRPr lang="en-US" sz="13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177792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San Francisco State^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254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 (2.7%)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0.3%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641340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CSU-San Bernardino^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226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26.3%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0.3%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197100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U. San Francisco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219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 (5.2%)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0.3%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011612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UCLA^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218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0.5%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effectLst/>
                        </a:rPr>
                        <a:t>0.3%</a:t>
                      </a:r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094322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CSU-Dominguez Hills^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185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(7.0%)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extLst>
                  <a:ext uri="{0D108BD9-81ED-4DB2-BD59-A6C34878D82A}">
                    <a16:rowId xmlns:a16="http://schemas.microsoft.com/office/drawing/2014/main" val="3554109130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CSU-Long Beach^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183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(1.6%)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extLst>
                  <a:ext uri="{0D108BD9-81ED-4DB2-BD59-A6C34878D82A}">
                    <a16:rowId xmlns:a16="http://schemas.microsoft.com/office/drawing/2014/main" val="2378352942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U. of La Verne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176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(16.6%)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3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3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ctr"/>
                </a:tc>
                <a:extLst>
                  <a:ext uri="{0D108BD9-81ED-4DB2-BD59-A6C34878D82A}">
                    <a16:rowId xmlns:a16="http://schemas.microsoft.com/office/drawing/2014/main" val="2713551528"/>
                  </a:ext>
                </a:extLst>
              </a:tr>
              <a:tr h="424051"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i="1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*Top ranked for counseling</a:t>
                      </a:r>
                      <a:endParaRPr lang="en-US" sz="1300" b="0" i="1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u="none" strike="noStrike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4.8%</a:t>
                      </a:r>
                      <a:endParaRPr lang="en-US" sz="1300" b="1" i="0" u="none" strike="noStrike">
                        <a:solidFill>
                          <a:srgbClr val="00206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extLst>
                  <a:ext uri="{0D108BD9-81ED-4DB2-BD59-A6C34878D82A}">
                    <a16:rowId xmlns:a16="http://schemas.microsoft.com/office/drawing/2014/main" val="2736304275"/>
                  </a:ext>
                </a:extLst>
              </a:tr>
              <a:tr h="228187"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i="1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^Lower tuition bracket</a:t>
                      </a:r>
                      <a:endParaRPr lang="en-US" sz="1300" b="0" i="1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07" marR="6207" marT="6207" marB="0" anchor="b"/>
                </a:tc>
                <a:extLst>
                  <a:ext uri="{0D108BD9-81ED-4DB2-BD59-A6C34878D82A}">
                    <a16:rowId xmlns:a16="http://schemas.microsoft.com/office/drawing/2014/main" val="3997410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04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754</Words>
  <Application>Microsoft Macintosh PowerPoint</Application>
  <PresentationFormat>Widescreen</PresentationFormat>
  <Paragraphs>137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Avenir Book</vt:lpstr>
      <vt:lpstr>Calibri</vt:lpstr>
      <vt:lpstr>Calibri Light</vt:lpstr>
      <vt:lpstr>Wingdings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Engaging faculty in conversations:  Workforce demand and curriculum alignment</vt:lpstr>
      <vt:lpstr>Data Science vs Analytics</vt:lpstr>
      <vt:lpstr>MBA Specialization</vt:lpstr>
      <vt:lpstr>Data Champions and Triangulation</vt:lpstr>
      <vt:lpstr>Extending utility of the data: Program Review &amp; WSCUC Accreditation </vt:lpstr>
    </vt:vector>
  </TitlesOfParts>
  <Company>Southwest 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 Tucker</dc:creator>
  <cp:lastModifiedBy>Gwen Burrow</cp:lastModifiedBy>
  <cp:revision>24</cp:revision>
  <dcterms:created xsi:type="dcterms:W3CDTF">2018-08-28T17:57:17Z</dcterms:created>
  <dcterms:modified xsi:type="dcterms:W3CDTF">2018-09-10T03:57:10Z</dcterms:modified>
</cp:coreProperties>
</file>