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9" r:id="rId3"/>
    <p:sldId id="267" r:id="rId4"/>
    <p:sldId id="286" r:id="rId5"/>
    <p:sldId id="268" r:id="rId6"/>
    <p:sldId id="287" r:id="rId7"/>
    <p:sldId id="260" r:id="rId8"/>
    <p:sldId id="262" r:id="rId9"/>
    <p:sldId id="407" r:id="rId10"/>
    <p:sldId id="266" r:id="rId11"/>
    <p:sldId id="280" r:id="rId12"/>
    <p:sldId id="269" r:id="rId13"/>
    <p:sldId id="270" r:id="rId14"/>
    <p:sldId id="285" r:id="rId15"/>
    <p:sldId id="284" r:id="rId16"/>
    <p:sldId id="275" r:id="rId17"/>
    <p:sldId id="271" r:id="rId18"/>
    <p:sldId id="264" r:id="rId19"/>
    <p:sldId id="265" r:id="rId20"/>
    <p:sldId id="272" r:id="rId21"/>
    <p:sldId id="263" r:id="rId22"/>
    <p:sldId id="261" r:id="rId23"/>
    <p:sldId id="404" r:id="rId24"/>
    <p:sldId id="405" r:id="rId25"/>
    <p:sldId id="408" r:id="rId26"/>
    <p:sldId id="258" r:id="rId2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B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12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6A2A5-A7E3-43DF-940E-8C7C5C3E45A8}" type="datetimeFigureOut">
              <a:rPr lang="en-US" smtClean="0"/>
              <a:t>9/2/2018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FBD3A9-AF0E-4B75-9886-1A50E7EFD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81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566F2AA4-C4AD-4611-BADD-0EC116B54100}" type="slidenum">
              <a:rPr lang="en-US" altLang="en-US" smtClean="0">
                <a:latin typeface="Arial" panose="020B0604020202020204" pitchFamily="34" charset="0"/>
              </a:rPr>
              <a:pPr/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79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3A2D83-D6ED-4566-B055-554D0219B9CC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A301B-4FBB-4015-B002-49C14AA336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73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20DFA1-8FEB-498E-AE49-B3C801D68E2C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7B8F9-7F96-4F94-8D27-2CB382CD57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7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FDC670-2EA5-4032-AF50-99E14272B53B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6F38F-61CB-494C-8F5C-B1ACB4A169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16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258443-3C24-472C-94A1-954F165D617A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0E8FC-588A-4696-8BDD-BC872AB665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7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AEF894-9492-45B7-AFDB-333FDFACB7A8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7F12A-0658-482F-9B24-18C56F339E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217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AD8E4F-24A2-4D3B-88E3-BB5C52310933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1EAB62-B7A0-4462-9273-111680BDD6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38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5D2AA4-3D16-447F-8A63-EFA8BCDE8D09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F1F03-2C4A-4242-87D2-A1D7DF3359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219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22F550-833C-4420-85CF-AFA9D1BC6119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EFE2A-28B5-4421-A736-88D104EDA6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521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ADAD5E-6647-475A-A688-2E481F456BF7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044B7-891B-41F8-AD0A-70CB415C88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15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846F82-517D-492F-813E-77FFF2A2BA0E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4A168-88F1-47A3-943F-90C8608BFD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E3DCFF-F323-4DD4-9CFC-4DF9A62CFC22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C0C51-9EA9-486F-9F23-7BFF573DDE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56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Georgia" panose="02040502050405020303" pitchFamily="18" charset="0"/>
              </a:defRPr>
            </a:lvl1pPr>
          </a:lstStyle>
          <a:p>
            <a:fld id="{1AA7AC40-80B8-404C-97FE-4AD92729CCA6}" type="datetime1">
              <a:rPr lang="en-US"/>
              <a:pPr/>
              <a:t>9/2/2018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Georgia" panose="02040502050405020303" pitchFamily="18" charset="0"/>
              </a:defRPr>
            </a:lvl1pPr>
          </a:lstStyle>
          <a:p>
            <a:fld id="{487E9517-32F3-4686-8489-DC4F0614A5F6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anose="02040502050405020303" pitchFamily="18" charset="0"/>
          <a:ea typeface="ＭＳ Ｐゴシック" panose="020B0600070205080204" pitchFamily="34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usm.edu/economic-development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usa.io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nthemap.ces.census.gov/" TargetMode="External"/><Relationship Id="rId2" Type="http://schemas.openxmlformats.org/officeDocument/2006/relationships/hyperlink" Target="https://lehd.ces.census.gov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685800" y="207914"/>
            <a:ext cx="7772400" cy="1470025"/>
          </a:xfrm>
        </p:spPr>
        <p:txBody>
          <a:bodyPr/>
          <a:lstStyle/>
          <a:p>
            <a:r>
              <a:rPr lang="en-US" sz="6000" dirty="0"/>
              <a:t>Retail Analysis</a:t>
            </a: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320511" y="1677939"/>
            <a:ext cx="8333295" cy="3495216"/>
          </a:xfrm>
        </p:spPr>
        <p:txBody>
          <a:bodyPr/>
          <a:lstStyle/>
          <a:p>
            <a:pPr algn="l"/>
            <a:r>
              <a:rPr lang="en-US" sz="2800" dirty="0"/>
              <a:t>Retail market analysis is a tool for identifying retail market trends within a local community. </a:t>
            </a:r>
          </a:p>
          <a:p>
            <a:pPr algn="l"/>
            <a:endParaRPr lang="en-US" sz="2800" dirty="0"/>
          </a:p>
          <a:p>
            <a:pPr algn="l"/>
            <a:r>
              <a:rPr lang="en-US" sz="2800" dirty="0"/>
              <a:t>Promotional Material for International Council of Shopping Center type events</a:t>
            </a:r>
          </a:p>
          <a:p>
            <a:pPr algn="l"/>
            <a:endParaRPr lang="en-US" sz="2800" dirty="0"/>
          </a:p>
          <a:p>
            <a:pPr algn="l"/>
            <a:r>
              <a:rPr lang="en-US" sz="2800" dirty="0"/>
              <a:t>Strategic Planning</a:t>
            </a:r>
          </a:p>
          <a:p>
            <a:pPr algn="l"/>
            <a:endParaRPr lang="en-US" sz="2400" dirty="0">
              <a:solidFill>
                <a:schemeClr val="tx1"/>
              </a:solidFill>
              <a:latin typeface="Lucida Grande" pitchFamily="-109" charset="0"/>
            </a:endParaRPr>
          </a:p>
          <a:p>
            <a:pPr algn="l"/>
            <a:endParaRPr lang="en-US" sz="2400" dirty="0">
              <a:solidFill>
                <a:schemeClr val="tx1"/>
              </a:solidFill>
              <a:latin typeface="Lucida Grande" pitchFamily="-109" charset="0"/>
            </a:endParaRPr>
          </a:p>
          <a:p>
            <a:pPr algn="l"/>
            <a:endParaRPr lang="en-US" sz="2400" dirty="0">
              <a:solidFill>
                <a:schemeClr val="tx1"/>
              </a:solidFill>
              <a:latin typeface="Lucida Grande" pitchFamily="-109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531921" y="1498043"/>
            <a:ext cx="5807075" cy="1588"/>
          </a:xfrm>
          <a:prstGeom prst="line">
            <a:avLst/>
          </a:prstGeom>
          <a:ln w="12700">
            <a:solidFill>
              <a:srgbClr val="F2B3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317" name="Picture 5" descr="Univ_h_123PC_rev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363" y="5351463"/>
            <a:ext cx="4519612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3200" dirty="0"/>
              <a:t>Leakage Analysis</a:t>
            </a:r>
            <a:br>
              <a:rPr lang="en-US" sz="3200" dirty="0"/>
            </a:br>
            <a:r>
              <a:rPr lang="en-US" sz="3200" dirty="0"/>
              <a:t>EMSI: </a:t>
            </a:r>
            <a:r>
              <a:rPr lang="en-US" sz="3200" b="1" dirty="0"/>
              <a:t>Regional Demand for Industry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500237"/>
              </p:ext>
            </p:extLst>
          </p:nvPr>
        </p:nvGraphicFramePr>
        <p:xfrm>
          <a:off x="565607" y="1786388"/>
          <a:ext cx="7629755" cy="4789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7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1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9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9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99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99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NAICS</a:t>
                      </a:r>
                      <a:endParaRPr lang="en-US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Demand for</a:t>
                      </a:r>
                      <a:endParaRPr lang="en-US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Demand met In-region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% Demand met In-region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Demand met by Imports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% Demand met by Imports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Total Demand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445110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Supermarkets and Other Grocery (except Convenience) Stores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$370,836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2.8%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$12,813,289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97.2%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$13,184,125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441110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Car Dealers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$315,838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2.7%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$11,348,739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97.3%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$11,664,576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446110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Pharmacies and Drug Stores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$88,728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1.4%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$6,138,348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98.6%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$6,227,076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443142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Electronics Stores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$549,598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11.9%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$4,066,754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88.1%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$4,616,352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444110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Home Centers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$1,638,294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41.3%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$2,328,973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58.7%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$3,967,267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447110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Gasoline Stations with Convenience Stores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$2,794,218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76.1%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$876,684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23.9%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$3,670,902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444190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Other Building Material Dealers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$118,059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4.8%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$2,360,474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95.2%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$2,478,533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441310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Automotive Parts and Accessories Stores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$188,375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8.4%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$2,046,696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91.6%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$2,235,071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442110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Furniture Stores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$55,725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2.9%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$1,887,641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97.1%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$1,943,366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3796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ffectLst/>
              </a:rPr>
              <a:t>Trade Area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975" y="2590800"/>
            <a:ext cx="3575050" cy="15240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dirty="0"/>
              <a:t>To tell how many customers are drawn to a particular community to shop for a certain type of product at any given time.</a:t>
            </a:r>
          </a:p>
        </p:txBody>
      </p:sp>
      <p:pic>
        <p:nvPicPr>
          <p:cNvPr id="5939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95600"/>
            <a:ext cx="3692525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1243013"/>
            <a:ext cx="83026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608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0335"/>
          </a:xfrm>
        </p:spPr>
        <p:txBody>
          <a:bodyPr/>
          <a:lstStyle/>
          <a:p>
            <a:r>
              <a:rPr lang="en-US" dirty="0"/>
              <a:t>Trade Area Calculations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4275"/>
            <a:ext cx="8229600" cy="4525963"/>
          </a:xfrm>
        </p:spPr>
        <p:txBody>
          <a:bodyPr/>
          <a:lstStyle/>
          <a:p>
            <a:r>
              <a:rPr lang="en-US" sz="2800" dirty="0"/>
              <a:t>Potential sales= Local Pop X State per capita sale x Local PCI/State PCI </a:t>
            </a:r>
          </a:p>
          <a:p>
            <a:endParaRPr lang="en-US" sz="2800" dirty="0"/>
          </a:p>
          <a:p>
            <a:r>
              <a:rPr lang="en-US" sz="2800" dirty="0"/>
              <a:t>Pull Factor = (Local Sales/Local Pop)/(State Sales/State Pop)</a:t>
            </a:r>
          </a:p>
          <a:p>
            <a:endParaRPr lang="en-US" sz="2800" dirty="0"/>
          </a:p>
          <a:p>
            <a:r>
              <a:rPr lang="en-US" sz="2800" dirty="0"/>
              <a:t>Trade Area Capture=Actual Sales/(state sales per capita*Local PCI/State PCI</a:t>
            </a:r>
          </a:p>
          <a:p>
            <a:endParaRPr lang="en-US" sz="2800" dirty="0"/>
          </a:p>
          <a:p>
            <a:r>
              <a:rPr lang="en-US" sz="2800" dirty="0"/>
              <a:t>Potential Sales=Local pop* State per capita sales x Local PCI/State PCI</a:t>
            </a:r>
          </a:p>
        </p:txBody>
      </p:sp>
    </p:spTree>
    <p:extLst>
      <p:ext uri="{BB962C8B-B14F-4D97-AF65-F5344CB8AC3E}">
        <p14:creationId xmlns:p14="http://schemas.microsoft.com/office/powerpoint/2010/main" val="4270566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 Area Calculations for Panola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Sources: </a:t>
            </a:r>
          </a:p>
          <a:p>
            <a:pPr lvl="1"/>
            <a:r>
              <a:rPr lang="en-US" dirty="0"/>
              <a:t>U.S. Bureau of Census, State and County </a:t>
            </a:r>
            <a:r>
              <a:rPr lang="en-US" dirty="0" err="1"/>
              <a:t>QuickFacts</a:t>
            </a:r>
            <a:endParaRPr lang="en-US" dirty="0"/>
          </a:p>
          <a:p>
            <a:pPr lvl="2"/>
            <a:r>
              <a:rPr lang="en-US" dirty="0"/>
              <a:t>Panola Population 34,161   PCI $19,525</a:t>
            </a:r>
          </a:p>
          <a:p>
            <a:pPr lvl="2"/>
            <a:r>
              <a:rPr lang="en-US" dirty="0"/>
              <a:t>State population 2,988,726  PCI $21,057</a:t>
            </a:r>
          </a:p>
          <a:p>
            <a:pPr lvl="1"/>
            <a:r>
              <a:rPr lang="en-US" dirty="0"/>
              <a:t>Mississippi State Tax Commission, Annual Report, FY 2016</a:t>
            </a:r>
          </a:p>
          <a:p>
            <a:pPr lvl="2"/>
            <a:r>
              <a:rPr lang="en-US" dirty="0"/>
              <a:t>State retail sales 	$26,582,733,525</a:t>
            </a:r>
          </a:p>
          <a:p>
            <a:pPr lvl="2"/>
            <a:r>
              <a:rPr lang="en-US" dirty="0"/>
              <a:t>Panola retail sales 	$306,462,141</a:t>
            </a:r>
          </a:p>
        </p:txBody>
      </p:sp>
    </p:spTree>
    <p:extLst>
      <p:ext uri="{BB962C8B-B14F-4D97-AF65-F5344CB8AC3E}">
        <p14:creationId xmlns:p14="http://schemas.microsoft.com/office/powerpoint/2010/main" val="3839920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9EAD15-E7A7-40C9-A3C1-42DD9273F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77" y="1680518"/>
            <a:ext cx="3940225" cy="49881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D91E97-95EC-4675-93A7-6DE0EF447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683" y="444843"/>
            <a:ext cx="7932600" cy="404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21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0335"/>
          </a:xfrm>
        </p:spPr>
        <p:txBody>
          <a:bodyPr/>
          <a:lstStyle/>
          <a:p>
            <a:r>
              <a:rPr lang="en-US" dirty="0"/>
              <a:t>Potential sales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4275"/>
            <a:ext cx="8229600" cy="2872425"/>
          </a:xfrm>
        </p:spPr>
        <p:txBody>
          <a:bodyPr/>
          <a:lstStyle/>
          <a:p>
            <a:r>
              <a:rPr lang="en-US" sz="2800" dirty="0"/>
              <a:t>Potential sales= Local Pop X State per capita sale x Local PCI/State PCI </a:t>
            </a:r>
          </a:p>
          <a:p>
            <a:pPr lvl="2"/>
            <a:r>
              <a:rPr lang="en-US" dirty="0"/>
              <a:t>Panola Population 34,161   PCI $19,525</a:t>
            </a:r>
          </a:p>
          <a:p>
            <a:pPr lvl="2"/>
            <a:r>
              <a:rPr lang="en-US" dirty="0"/>
              <a:t>State population 2,988,726  PCI $21,057</a:t>
            </a:r>
          </a:p>
          <a:p>
            <a:pPr lvl="2"/>
            <a:r>
              <a:rPr lang="en-US" dirty="0"/>
              <a:t>State retail sales 	$26,582,733,525</a:t>
            </a:r>
          </a:p>
          <a:p>
            <a:pPr lvl="2"/>
            <a:r>
              <a:rPr lang="en-US" dirty="0"/>
              <a:t>Panola retail sales 	$306,462,141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0B3879-C7E5-4EFD-927A-420D49DAD00B}"/>
              </a:ext>
            </a:extLst>
          </p:cNvPr>
          <p:cNvSpPr txBox="1"/>
          <p:nvPr/>
        </p:nvSpPr>
        <p:spPr>
          <a:xfrm>
            <a:off x="571500" y="4229100"/>
            <a:ext cx="7877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State per capita sale = $26,582,733,525/ 2,988,726 = $8,894 </a:t>
            </a:r>
          </a:p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69A405-B40C-46AD-9681-530FF8793AAC}"/>
              </a:ext>
            </a:extLst>
          </p:cNvPr>
          <p:cNvSpPr txBox="1"/>
          <p:nvPr/>
        </p:nvSpPr>
        <p:spPr>
          <a:xfrm>
            <a:off x="762000" y="5010150"/>
            <a:ext cx="750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34,161* $8,894  *  $19,525/ $21,057  = $282M </a:t>
            </a:r>
          </a:p>
        </p:txBody>
      </p:sp>
    </p:spTree>
    <p:extLst>
      <p:ext uri="{BB962C8B-B14F-4D97-AF65-F5344CB8AC3E}">
        <p14:creationId xmlns:p14="http://schemas.microsoft.com/office/powerpoint/2010/main" val="2825842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PULL 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276600"/>
          </a:xfrm>
        </p:spPr>
        <p:txBody>
          <a:bodyPr/>
          <a:lstStyle/>
          <a:p>
            <a:pPr>
              <a:defRPr/>
            </a:pPr>
            <a:r>
              <a:rPr lang="en-US" dirty="0"/>
              <a:t>To determine the portion of customers a community draws from outside its boundaries. Pull factors should be compared over several time periods to determine trends. While not a general occurrence, the pull factor could be less than one.</a:t>
            </a:r>
          </a:p>
        </p:txBody>
      </p:sp>
      <p:pic>
        <p:nvPicPr>
          <p:cNvPr id="60420" name="Picture 2" descr="http://pages.uoregon.edu/rgp/PPPM613/Image2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953000"/>
            <a:ext cx="570547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727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/>
              <a:t>Reilly’s Law of Retail </a:t>
            </a:r>
            <a:br>
              <a:rPr lang="en-US" sz="4000" b="1" dirty="0"/>
            </a:br>
            <a:r>
              <a:rPr lang="en-US" sz="4000" b="1" dirty="0"/>
              <a:t>Gravitation</a:t>
            </a:r>
          </a:p>
        </p:txBody>
      </p:sp>
      <p:pic>
        <p:nvPicPr>
          <p:cNvPr id="55299" name="Picture 4" descr="MCj0434807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6720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5" descr="MCj0434807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19100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1" name="Line 6"/>
          <p:cNvSpPr>
            <a:spLocks noChangeShapeType="1"/>
          </p:cNvSpPr>
          <p:nvPr/>
        </p:nvSpPr>
        <p:spPr bwMode="auto">
          <a:xfrm>
            <a:off x="2438400" y="5410200"/>
            <a:ext cx="4114800" cy="0"/>
          </a:xfrm>
          <a:prstGeom prst="line">
            <a:avLst/>
          </a:prstGeom>
          <a:noFill/>
          <a:ln w="984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5302" name="Picture 7" descr="MCj0297287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38600"/>
            <a:ext cx="838200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3" name="AutoShape 8"/>
          <p:cNvSpPr>
            <a:spLocks noChangeArrowheads="1"/>
          </p:cNvSpPr>
          <p:nvPr/>
        </p:nvSpPr>
        <p:spPr bwMode="auto">
          <a:xfrm>
            <a:off x="4876800" y="48768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33400" y="2362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800" kern="0"/>
              <a:t>Defines trade area boundaries between two cities </a:t>
            </a:r>
          </a:p>
          <a:p>
            <a:pPr eaLnBrk="1" hangingPunct="1">
              <a:defRPr/>
            </a:pPr>
            <a:r>
              <a:rPr lang="en-US" sz="2800" kern="0"/>
              <a:t>Shows point of indifference between two cities (point of indifference)</a:t>
            </a:r>
            <a:endParaRPr lang="en-US" sz="2800" kern="0" dirty="0"/>
          </a:p>
        </p:txBody>
      </p:sp>
      <p:pic>
        <p:nvPicPr>
          <p:cNvPr id="55305" name="Picture 4" descr="http://0.tqn.com/d/geography/1/G/o/9/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6950"/>
            <a:ext cx="207327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119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Reilly's law of retail gravitation</a:t>
            </a:r>
          </a:p>
        </p:txBody>
      </p:sp>
      <p:pic>
        <p:nvPicPr>
          <p:cNvPr id="2052" name="Picture 4" descr="https://www.e-education.psu.edu/geog597i_02/sites/www.e-education.psu.edu.geog597i_02/files/Lesson1/Geopg597i_LawofRetailGravExplan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278" y="1316391"/>
            <a:ext cx="5274265" cy="274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7727"/>
              </p:ext>
            </p:extLst>
          </p:nvPr>
        </p:nvGraphicFramePr>
        <p:xfrm>
          <a:off x="457199" y="4677418"/>
          <a:ext cx="787609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5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Population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Drivetime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Divide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Batesville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7,391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Sardis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1,655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  <a:r>
                        <a:rPr lang="en-US" baseline="0" dirty="0"/>
                        <a:t> miles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Oxford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23,290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 miles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669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019599"/>
              </p:ext>
            </p:extLst>
          </p:nvPr>
        </p:nvGraphicFramePr>
        <p:xfrm>
          <a:off x="636309" y="212210"/>
          <a:ext cx="787609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5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52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Population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Drivetime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Divide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Batesville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7,391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Sardis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1,655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  <a:r>
                        <a:rPr lang="en-US" baseline="0" dirty="0"/>
                        <a:t> miles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Oxford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23,290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 miles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8175" r="50397" b="4431"/>
          <a:stretch/>
        </p:blipFill>
        <p:spPr>
          <a:xfrm>
            <a:off x="1231770" y="1970202"/>
            <a:ext cx="6634632" cy="467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4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61" y="1257993"/>
            <a:ext cx="8229600" cy="722247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ESRI Community Analyst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9" y="1711907"/>
            <a:ext cx="7834313" cy="503497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67E414E-2328-4AB3-A187-0F754619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561" y="111123"/>
            <a:ext cx="8229600" cy="1143000"/>
          </a:xfrm>
        </p:spPr>
        <p:txBody>
          <a:bodyPr/>
          <a:lstStyle/>
          <a:p>
            <a:r>
              <a:rPr lang="en-US" sz="4000" dirty="0"/>
              <a:t>Demographics and Psychographics</a:t>
            </a:r>
          </a:p>
        </p:txBody>
      </p:sp>
    </p:spTree>
    <p:extLst>
      <p:ext uri="{BB962C8B-B14F-4D97-AF65-F5344CB8AC3E}">
        <p14:creationId xmlns:p14="http://schemas.microsoft.com/office/powerpoint/2010/main" val="3962867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Huff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430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dirty="0"/>
              <a:t>The "Huff" model, which allows for multiple attributes and retail centers</a:t>
            </a:r>
          </a:p>
        </p:txBody>
      </p:sp>
      <p:pic>
        <p:nvPicPr>
          <p:cNvPr id="58372" name="Picture 2" descr="http://www.esri.com/news/arcuser/0610/graphics/hershey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38" y="2925763"/>
            <a:ext cx="57499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137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Retailers</a:t>
            </a:r>
            <a:br>
              <a:rPr lang="en-US" dirty="0"/>
            </a:br>
            <a:r>
              <a:rPr lang="en-US" dirty="0"/>
              <a:t>Nexus-Uni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5672"/>
          </a:xfrm>
        </p:spPr>
        <p:txBody>
          <a:bodyPr/>
          <a:lstStyle/>
          <a:p>
            <a:pPr marL="0" indent="0">
              <a:buNone/>
            </a:pPr>
            <a:r>
              <a:rPr lang="en-US" sz="2000" u="sng" dirty="0">
                <a:solidFill>
                  <a:srgbClr val="FFFF00"/>
                </a:solidFill>
              </a:rPr>
              <a:t>Bull Market, Inc.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  <a:r>
              <a:rPr lang="en-US" sz="1200" dirty="0"/>
              <a:t>585 Highway 51 S Batesville Mississippi 38606-2544 United States 662-563-7020 - - - PRIVATE - SUBSIDIARY - 5411 Grocery stores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276" y="2388436"/>
            <a:ext cx="5859938" cy="404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78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MDOT Traffic Count Application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639" y="1332665"/>
            <a:ext cx="55816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94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930" y="838200"/>
            <a:ext cx="6508870" cy="5533973"/>
          </a:xfrm>
          <a:prstGeom prst="rect">
            <a:avLst/>
          </a:prstGeom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0" y="914400"/>
            <a:ext cx="2590800" cy="4648200"/>
          </a:xfrm>
        </p:spPr>
        <p:txBody>
          <a:bodyPr>
            <a:normAutofit fontScale="90000"/>
          </a:bodyPr>
          <a:lstStyle/>
          <a:p>
            <a:r>
              <a:rPr lang="en-US" dirty="0"/>
              <a:t>66% of Marshall County citizens work outside the county</a:t>
            </a:r>
          </a:p>
        </p:txBody>
      </p:sp>
      <p:sp>
        <p:nvSpPr>
          <p:cNvPr id="2" name="Rectangle 1"/>
          <p:cNvSpPr/>
          <p:nvPr/>
        </p:nvSpPr>
        <p:spPr>
          <a:xfrm>
            <a:off x="1086193" y="6372173"/>
            <a:ext cx="746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Source: U.S. Census. Residence County to Workplace County Flows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E1F04-5758-46C8-9FF0-8C927FEF3007}"/>
              </a:ext>
            </a:extLst>
          </p:cNvPr>
          <p:cNvSpPr txBox="1"/>
          <p:nvPr/>
        </p:nvSpPr>
        <p:spPr>
          <a:xfrm>
            <a:off x="1238250" y="200025"/>
            <a:ext cx="5438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Commuting Patterns</a:t>
            </a:r>
          </a:p>
        </p:txBody>
      </p:sp>
    </p:spTree>
    <p:extLst>
      <p:ext uri="{BB962C8B-B14F-4D97-AF65-F5344CB8AC3E}">
        <p14:creationId xmlns:p14="http://schemas.microsoft.com/office/powerpoint/2010/main" val="3937433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483" y="1417638"/>
            <a:ext cx="5865278" cy="4986779"/>
          </a:xfrm>
          <a:prstGeom prst="rect">
            <a:avLst/>
          </a:prstGeom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156644" y="274638"/>
            <a:ext cx="8834956" cy="1143000"/>
          </a:xfrm>
        </p:spPr>
        <p:txBody>
          <a:bodyPr>
            <a:noAutofit/>
          </a:bodyPr>
          <a:lstStyle/>
          <a:p>
            <a:r>
              <a:rPr lang="en-US" sz="3600" dirty="0"/>
              <a:t>21% of Marshall Co. jobs are performed by workers who live in other counties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295400" y="6404417"/>
            <a:ext cx="746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Source: U.S. Census. Residence County to Workplace County Flows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2330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5804A-2056-4F67-B327-2DFAF21AD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EMSI’s Commuter Data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1AA95D-A332-4324-9FBA-6F8A21AA30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433"/>
          <a:stretch/>
        </p:blipFill>
        <p:spPr>
          <a:xfrm>
            <a:off x="202443" y="1417638"/>
            <a:ext cx="8739114" cy="497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054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sample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0" y="1506538"/>
            <a:ext cx="3373438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11" descr="domeimage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124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0" y="1238250"/>
            <a:ext cx="9144000" cy="1588"/>
          </a:xfrm>
          <a:prstGeom prst="line">
            <a:avLst/>
          </a:prstGeom>
          <a:ln w="38100">
            <a:solidFill>
              <a:srgbClr val="F2B3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5" name="Picture 6" descr="Univ_h_123PC_rev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76225"/>
            <a:ext cx="397351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39365" y="1506538"/>
            <a:ext cx="4779390" cy="49085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and how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A56D87-CD4C-4530-AEBA-F7D64C18A842}"/>
              </a:ext>
            </a:extLst>
          </p:cNvPr>
          <p:cNvSpPr txBox="1"/>
          <p:nvPr/>
        </p:nvSpPr>
        <p:spPr>
          <a:xfrm>
            <a:off x="339364" y="1685925"/>
            <a:ext cx="515338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chemeClr val="bg1"/>
                </a:solidFill>
              </a:rPr>
              <a:t>Chad R. Miller Ph.D. </a:t>
            </a: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Professor of Economic Development</a:t>
            </a:r>
          </a:p>
          <a:p>
            <a:r>
              <a:rPr lang="en-US" sz="2400" dirty="0">
                <a:solidFill>
                  <a:schemeClr val="bg1"/>
                </a:solidFill>
              </a:rPr>
              <a:t>Master of Science in Economic Development Program</a:t>
            </a:r>
          </a:p>
          <a:p>
            <a:r>
              <a:rPr lang="en-US" sz="2400" dirty="0">
                <a:solidFill>
                  <a:schemeClr val="bg1"/>
                </a:solidFill>
              </a:rPr>
              <a:t>College of Business &amp; Economic Development </a:t>
            </a:r>
          </a:p>
          <a:p>
            <a:r>
              <a:rPr lang="en-US" sz="2400" u="sng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www.usm.edu/economic-development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  <a:p>
            <a:r>
              <a:rPr lang="en-US" sz="2400" dirty="0">
                <a:solidFill>
                  <a:schemeClr val="bg1"/>
                </a:solidFill>
              </a:rPr>
              <a:t>Tel: 601-266-6666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417" y="1920875"/>
            <a:ext cx="8143166" cy="45259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01039" y="763572"/>
            <a:ext cx="3544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Buxton Report</a:t>
            </a:r>
          </a:p>
        </p:txBody>
      </p:sp>
    </p:spTree>
    <p:extLst>
      <p:ext uri="{BB962C8B-B14F-4D97-AF65-F5344CB8AC3E}">
        <p14:creationId xmlns:p14="http://schemas.microsoft.com/office/powerpoint/2010/main" val="611758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57C0ED-137F-4441-94C7-CA290F429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/>
          <a:lstStyle/>
          <a:p>
            <a:r>
              <a:rPr lang="en-US" sz="3600" dirty="0"/>
              <a:t>Assess the Size and Shape of the Region’s Trade Area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F0EAE1-7507-43A4-B11D-E72D670A042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Socio-demographics and purchasing power of the population</a:t>
            </a:r>
          </a:p>
          <a:p>
            <a:pPr marL="514350" indent="-457200">
              <a:buFont typeface="+mj-lt"/>
              <a:buAutoNum type="arabicPeriod"/>
            </a:pPr>
            <a:r>
              <a:rPr lang="en-US" sz="2000" dirty="0"/>
              <a:t>5 year sales tax trends (State Department of Revenue) </a:t>
            </a:r>
          </a:p>
          <a:p>
            <a:pPr marL="514350" indent="-457200">
              <a:buFont typeface="+mj-lt"/>
              <a:buAutoNum type="arabicPeriod"/>
            </a:pPr>
            <a:r>
              <a:rPr lang="en-US" sz="2000" dirty="0"/>
              <a:t>Reilly’s law</a:t>
            </a:r>
          </a:p>
          <a:p>
            <a:pPr marL="514350" indent="-457200">
              <a:buFont typeface="+mj-lt"/>
              <a:buAutoNum type="arabicPeriod"/>
            </a:pPr>
            <a:r>
              <a:rPr lang="en-US" sz="2000" dirty="0"/>
              <a:t>Trade area capture</a:t>
            </a:r>
          </a:p>
          <a:p>
            <a:pPr marL="514350" indent="-457200">
              <a:buFont typeface="+mj-lt"/>
              <a:buAutoNum type="arabicPeriod"/>
            </a:pPr>
            <a:r>
              <a:rPr lang="en-US" sz="2000" dirty="0"/>
              <a:t>Trade (sales) potential</a:t>
            </a:r>
          </a:p>
          <a:p>
            <a:pPr marL="514350" indent="-457200">
              <a:buFont typeface="+mj-lt"/>
              <a:buAutoNum type="arabicPeriod"/>
            </a:pPr>
            <a:r>
              <a:rPr lang="en-US" sz="2000" dirty="0"/>
              <a:t>Pull factors and trends</a:t>
            </a:r>
          </a:p>
          <a:p>
            <a:pPr marL="514350" indent="-457200">
              <a:buFont typeface="+mj-lt"/>
              <a:buAutoNum type="arabicPeriod"/>
            </a:pPr>
            <a:r>
              <a:rPr lang="en-US" sz="2000" dirty="0"/>
              <a:t>List and map of retailers (Nexis Uni)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9631EF-DEE3-4C96-98A7-2B91E3FD499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8. 	Location Quotients for non-	base sector (NAICS 23, 42, 	44-45, 51, 52, 53, 56, 61. 62, 	71, 72)</a:t>
            </a:r>
          </a:p>
          <a:p>
            <a:pPr marL="0" indent="0">
              <a:buNone/>
            </a:pPr>
            <a:r>
              <a:rPr lang="en-US" sz="2000" dirty="0"/>
              <a:t>9.	Leakage (EMSI Regional 	Requirements)</a:t>
            </a:r>
          </a:p>
          <a:p>
            <a:pPr marL="0" indent="0">
              <a:buNone/>
            </a:pPr>
            <a:r>
              <a:rPr lang="en-US" sz="2000" dirty="0"/>
              <a:t>10. Traffic counts (Department of 	Transportation)</a:t>
            </a:r>
          </a:p>
          <a:p>
            <a:pPr marL="0" indent="0">
              <a:buNone/>
            </a:pPr>
            <a:r>
              <a:rPr lang="en-US" sz="2000" dirty="0"/>
              <a:t>11. 	Commuting patterns (US   Census)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45732F-30F5-45AA-B8A1-6CA5641D0B7B}"/>
              </a:ext>
            </a:extLst>
          </p:cNvPr>
          <p:cNvSpPr txBox="1"/>
          <p:nvPr/>
        </p:nvSpPr>
        <p:spPr>
          <a:xfrm>
            <a:off x="4856205" y="5387546"/>
            <a:ext cx="3682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Absolute change, Percentage change, and Cross Area Analysis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112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Socio-demographics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2804"/>
            <a:ext cx="8229600" cy="1851794"/>
          </a:xfrm>
        </p:spPr>
        <p:txBody>
          <a:bodyPr/>
          <a:lstStyle/>
          <a:p>
            <a:r>
              <a:rPr lang="en-US" dirty="0"/>
              <a:t>Population demographics from EMSI, </a:t>
            </a:r>
            <a:r>
              <a:rPr lang="en-US" dirty="0" err="1"/>
              <a:t>StateBook</a:t>
            </a:r>
            <a:r>
              <a:rPr lang="en-US" dirty="0"/>
              <a:t>, </a:t>
            </a:r>
            <a:r>
              <a:rPr lang="en-US" dirty="0" err="1"/>
              <a:t>Chmura</a:t>
            </a:r>
            <a:r>
              <a:rPr lang="en-US" dirty="0"/>
              <a:t>, U.S. Census Community Facts, Data USA, etc.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661815"/>
              </p:ext>
            </p:extLst>
          </p:nvPr>
        </p:nvGraphicFramePr>
        <p:xfrm>
          <a:off x="575037" y="4239764"/>
          <a:ext cx="7592781" cy="1823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8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5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1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1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18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97631">
                <a:tc>
                  <a:txBody>
                    <a:bodyPr/>
                    <a:lstStyle/>
                    <a:p>
                      <a:r>
                        <a:rPr lang="en-US" dirty="0"/>
                        <a:t>Median Household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Population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Poverty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Median Property 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62">
                <a:tc>
                  <a:txBody>
                    <a:bodyPr/>
                    <a:lstStyle/>
                    <a:p>
                      <a:r>
                        <a:rPr lang="en-US" dirty="0"/>
                        <a:t>$36, 555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34,373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$77,900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42680" y="6391373"/>
            <a:ext cx="642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</a:t>
            </a:r>
            <a:r>
              <a:rPr lang="en-US" dirty="0">
                <a:hlinkClick r:id="rId2"/>
              </a:rPr>
              <a:t>https://datausa.io/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0384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BD62-E3B2-491A-B046-8A898AAA5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3213"/>
            <a:ext cx="8229600" cy="1143000"/>
          </a:xfrm>
        </p:spPr>
        <p:txBody>
          <a:bodyPr/>
          <a:lstStyle/>
          <a:p>
            <a:r>
              <a:rPr lang="en-US" sz="3600" dirty="0"/>
              <a:t>Socio-Demographics and Purchasing Power of the Population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AB45C-33BF-44CD-8E2C-C5C479E47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05225"/>
          </a:xfrm>
        </p:spPr>
        <p:txBody>
          <a:bodyPr/>
          <a:lstStyle/>
          <a:p>
            <a:pPr lvl="1"/>
            <a:r>
              <a:rPr lang="en-US" dirty="0"/>
              <a:t>Population and trend of growth</a:t>
            </a:r>
            <a:endParaRPr lang="en-US" sz="3200" dirty="0"/>
          </a:p>
          <a:p>
            <a:pPr lvl="1"/>
            <a:r>
              <a:rPr lang="en-US" dirty="0"/>
              <a:t>Age breakdown of population</a:t>
            </a:r>
            <a:endParaRPr lang="en-US" sz="3200" dirty="0"/>
          </a:p>
          <a:p>
            <a:pPr lvl="1"/>
            <a:r>
              <a:rPr lang="en-US" dirty="0"/>
              <a:t>Race breakdown of population</a:t>
            </a:r>
            <a:endParaRPr lang="en-US" sz="3200" dirty="0"/>
          </a:p>
          <a:p>
            <a:pPr lvl="1"/>
            <a:r>
              <a:rPr lang="en-US" dirty="0"/>
              <a:t>Earnings breakdown of population</a:t>
            </a:r>
            <a:endParaRPr lang="en-US" sz="3200" dirty="0"/>
          </a:p>
          <a:p>
            <a:pPr lvl="1"/>
            <a:r>
              <a:rPr lang="en-US" dirty="0"/>
              <a:t>Educational attainment breakdown of population</a:t>
            </a:r>
            <a:endParaRPr lang="en-US" sz="3200" dirty="0"/>
          </a:p>
          <a:p>
            <a:pPr lvl="1"/>
            <a:r>
              <a:rPr lang="en-US" dirty="0"/>
              <a:t>Gender breakdown of population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06C529-7330-42AE-9666-3B2E2D24DEA6}"/>
              </a:ext>
            </a:extLst>
          </p:cNvPr>
          <p:cNvSpPr txBox="1"/>
          <p:nvPr/>
        </p:nvSpPr>
        <p:spPr>
          <a:xfrm>
            <a:off x="533400" y="57531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U.S Census Longitudinal Employer-Household Dynamics </a:t>
            </a:r>
            <a:r>
              <a:rPr lang="en-US" u="sng" dirty="0">
                <a:hlinkClick r:id="rId2"/>
              </a:rPr>
              <a:t>https://lehd.ces.census.gov/</a:t>
            </a:r>
            <a:r>
              <a:rPr lang="en-US" dirty="0"/>
              <a:t>  On the Map  </a:t>
            </a:r>
            <a:r>
              <a:rPr lang="en-US" u="sng" dirty="0">
                <a:hlinkClick r:id="rId3"/>
              </a:rPr>
              <a:t>https://onthemap.ces.census.gov/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722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Mississippi Department of Revenue </a:t>
            </a:r>
            <a:br>
              <a:rPr lang="en-US" sz="2000" dirty="0"/>
            </a:br>
            <a:r>
              <a:rPr lang="en-US" sz="2000" dirty="0"/>
              <a:t>Statistics and Reports</a:t>
            </a:r>
            <a:br>
              <a:rPr lang="en-US" sz="2000" dirty="0"/>
            </a:br>
            <a:r>
              <a:rPr lang="en-US" sz="2000" dirty="0"/>
              <a:t>http://www.dor.ms.gov/Statistics/Pages/default.aspx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Annual Reports (Gross Sales Trends)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-112" r="17533"/>
          <a:stretch/>
        </p:blipFill>
        <p:spPr>
          <a:xfrm>
            <a:off x="552777" y="2686642"/>
            <a:ext cx="7441154" cy="8766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398" r="11743"/>
          <a:stretch/>
        </p:blipFill>
        <p:spPr>
          <a:xfrm>
            <a:off x="552777" y="3484382"/>
            <a:ext cx="7441154" cy="978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457725-14C1-4229-865D-F538C3783D55}"/>
              </a:ext>
            </a:extLst>
          </p:cNvPr>
          <p:cNvSpPr txBox="1"/>
          <p:nvPr/>
        </p:nvSpPr>
        <p:spPr>
          <a:xfrm>
            <a:off x="781050" y="5133975"/>
            <a:ext cx="74411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Check to see if your state has similar reports</a:t>
            </a:r>
          </a:p>
        </p:txBody>
      </p:sp>
    </p:spTree>
    <p:extLst>
      <p:ext uri="{BB962C8B-B14F-4D97-AF65-F5344CB8AC3E}">
        <p14:creationId xmlns:p14="http://schemas.microsoft.com/office/powerpoint/2010/main" val="3920431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LQs for Retail Sector</a:t>
            </a:r>
            <a:br>
              <a:rPr lang="en-US" dirty="0"/>
            </a:br>
            <a:r>
              <a:rPr lang="en-US" dirty="0"/>
              <a:t>EMSI Industry Table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1643981"/>
              </p:ext>
            </p:extLst>
          </p:nvPr>
        </p:nvGraphicFramePr>
        <p:xfrm>
          <a:off x="457201" y="2067319"/>
          <a:ext cx="8451027" cy="24698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7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9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16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16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4654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800" u="none" strike="noStrike" dirty="0">
                          <a:effectLst/>
                        </a:rPr>
                        <a:t>NAIC</a:t>
                      </a:r>
                      <a:endParaRPr lang="en-US" sz="2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800" u="none" strike="noStrike" dirty="0">
                          <a:effectLst/>
                        </a:rPr>
                        <a:t>Description</a:t>
                      </a:r>
                      <a:endParaRPr lang="en-US" sz="2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2011 Jobs</a:t>
                      </a:r>
                      <a:endParaRPr lang="en-US" sz="2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2016 Jobs</a:t>
                      </a:r>
                      <a:endParaRPr lang="en-US" sz="2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2011 - 2016 % Change</a:t>
                      </a:r>
                      <a:endParaRPr lang="en-US" sz="2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2016 LQ</a:t>
                      </a:r>
                      <a:endParaRPr lang="en-US" sz="2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32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800" u="none" strike="noStrike">
                          <a:effectLst/>
                        </a:rPr>
                        <a:t>44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800" u="none" strike="noStrike">
                          <a:effectLst/>
                        </a:rPr>
                        <a:t>Retail Trade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>
                          <a:effectLst/>
                        </a:rPr>
                        <a:t>1,647</a:t>
                      </a: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1,752</a:t>
                      </a:r>
                      <a:endParaRPr lang="en-US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6%</a:t>
                      </a:r>
                      <a:endParaRPr lang="en-US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u="none" strike="noStrike" dirty="0">
                          <a:effectLst/>
                        </a:rPr>
                        <a:t>1.39</a:t>
                      </a:r>
                      <a:endParaRPr lang="en-US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91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981" t="2176" r="34562"/>
          <a:stretch/>
        </p:blipFill>
        <p:spPr>
          <a:xfrm>
            <a:off x="4387502" y="1438993"/>
            <a:ext cx="3466579" cy="49644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8AC79E-5C0C-48DC-93BB-C11F3687289A}"/>
              </a:ext>
            </a:extLst>
          </p:cNvPr>
          <p:cNvSpPr txBox="1"/>
          <p:nvPr/>
        </p:nvSpPr>
        <p:spPr>
          <a:xfrm>
            <a:off x="542925" y="285750"/>
            <a:ext cx="7439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The Walmart Effect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A12B9D-2A41-4D60-92CB-72E0C3DD6FF5}"/>
              </a:ext>
            </a:extLst>
          </p:cNvPr>
          <p:cNvSpPr txBox="1"/>
          <p:nvPr/>
        </p:nvSpPr>
        <p:spPr>
          <a:xfrm>
            <a:off x="542925" y="1724025"/>
            <a:ext cx="28098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Pull Factor Map of Mississippi Counties</a:t>
            </a:r>
          </a:p>
        </p:txBody>
      </p:sp>
    </p:spTree>
    <p:extLst>
      <p:ext uri="{BB962C8B-B14F-4D97-AF65-F5344CB8AC3E}">
        <p14:creationId xmlns:p14="http://schemas.microsoft.com/office/powerpoint/2010/main" val="3994192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PowerPoint_black-1</Template>
  <TotalTime>446</TotalTime>
  <Words>878</Words>
  <Application>Microsoft Office PowerPoint</Application>
  <PresentationFormat>On-screen Show (4:3)</PresentationFormat>
  <Paragraphs>213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ＭＳ Ｐゴシック</vt:lpstr>
      <vt:lpstr>Arial</vt:lpstr>
      <vt:lpstr>Calibri</vt:lpstr>
      <vt:lpstr>Georgia</vt:lpstr>
      <vt:lpstr>Lucida Grande</vt:lpstr>
      <vt:lpstr>Tahoma</vt:lpstr>
      <vt:lpstr>Times New Roman</vt:lpstr>
      <vt:lpstr>Wingdings</vt:lpstr>
      <vt:lpstr>Office Theme</vt:lpstr>
      <vt:lpstr>Retail Analysis</vt:lpstr>
      <vt:lpstr>Demographics and Psychographics</vt:lpstr>
      <vt:lpstr>PowerPoint Presentation</vt:lpstr>
      <vt:lpstr>Assess the Size and Shape of the Region’s Trade Area</vt:lpstr>
      <vt:lpstr>Socio-demographics </vt:lpstr>
      <vt:lpstr>Socio-Demographics and Purchasing Power of the Population</vt:lpstr>
      <vt:lpstr>Mississippi Department of Revenue  Statistics and Reports http://www.dor.ms.gov/Statistics/Pages/default.aspx</vt:lpstr>
      <vt:lpstr>LQs for Retail Sector EMSI Industry Table</vt:lpstr>
      <vt:lpstr>PowerPoint Presentation</vt:lpstr>
      <vt:lpstr>Leakage Analysis EMSI: Regional Demand for Industry</vt:lpstr>
      <vt:lpstr>Trade Area Analysis</vt:lpstr>
      <vt:lpstr>Trade Area Calculations</vt:lpstr>
      <vt:lpstr>Trade Area Calculations for Panola</vt:lpstr>
      <vt:lpstr>PowerPoint Presentation</vt:lpstr>
      <vt:lpstr>Potential sales</vt:lpstr>
      <vt:lpstr>PULL FACTOR</vt:lpstr>
      <vt:lpstr>Reilly’s Law of Retail  Gravitation</vt:lpstr>
      <vt:lpstr>Reilly's law of retail gravitation</vt:lpstr>
      <vt:lpstr>PowerPoint Presentation</vt:lpstr>
      <vt:lpstr>Huff Model</vt:lpstr>
      <vt:lpstr>List of Retailers Nexus-Uni </vt:lpstr>
      <vt:lpstr>MDOT Traffic Count Application</vt:lpstr>
      <vt:lpstr>66% of Marshall County citizens work outside the county</vt:lpstr>
      <vt:lpstr>21% of Marshall Co. jobs are performed by workers who live in other counties</vt:lpstr>
      <vt:lpstr>EMSI’s Commuter Data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Chad Miller</dc:creator>
  <cp:lastModifiedBy>Chad Miller</cp:lastModifiedBy>
  <cp:revision>43</cp:revision>
  <dcterms:created xsi:type="dcterms:W3CDTF">2013-11-04T17:10:47Z</dcterms:created>
  <dcterms:modified xsi:type="dcterms:W3CDTF">2018-09-02T18:52:26Z</dcterms:modified>
</cp:coreProperties>
</file>