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notesMasterIdLst>
    <p:notesMasterId r:id="rId11"/>
  </p:notesMasterIdLst>
  <p:sldIdLst>
    <p:sldId id="270" r:id="rId2"/>
    <p:sldId id="358" r:id="rId3"/>
    <p:sldId id="359" r:id="rId4"/>
    <p:sldId id="361" r:id="rId5"/>
    <p:sldId id="360" r:id="rId6"/>
    <p:sldId id="363" r:id="rId7"/>
    <p:sldId id="362" r:id="rId8"/>
    <p:sldId id="364" r:id="rId9"/>
    <p:sldId id="310" r:id="rId10"/>
  </p:sldIdLst>
  <p:sldSz cx="9144000" cy="6858000" type="screen4x3"/>
  <p:notesSz cx="6858000" cy="9144000"/>
  <p:defaultTextStyle>
    <a:defPPr>
      <a:defRPr lang="en-US"/>
    </a:defPPr>
    <a:lvl1pPr marL="0" algn="l" defTabSz="4571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9" algn="l" defTabSz="4571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8" algn="l" defTabSz="4571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78" algn="l" defTabSz="4571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37" algn="l" defTabSz="4571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96" algn="l" defTabSz="4571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54" algn="l" defTabSz="4571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14" algn="l" defTabSz="4571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72" algn="l" defTabSz="4571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clrMru>
    <a:srgbClr val="6C978C"/>
    <a:srgbClr val="F9C9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74"/>
  </p:normalViewPr>
  <p:slideViewPr>
    <p:cSldViewPr snapToGrid="0" snapToObjects="1">
      <p:cViewPr varScale="1">
        <p:scale>
          <a:sx n="101" d="100"/>
          <a:sy n="101" d="100"/>
        </p:scale>
        <p:origin x="132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5C594-F556-4917-8ABC-9764AE9E388C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5C1A40-6527-47F9-BFE8-EB2C85504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74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9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18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78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37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96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54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14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72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35453D0E-5804-4B70-BFFE-78EE9378BC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  <a:lvl2pPr marL="742950" indent="-285750" defTabSz="928688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2pPr>
            <a:lvl3pPr marL="1143000" indent="-228600" defTabSz="928688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3pPr>
            <a:lvl4pPr marL="1600200" indent="-228600" defTabSz="928688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4pPr>
            <a:lvl5pPr marL="2057400" indent="-228600" defTabSz="928688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9pPr>
          </a:lstStyle>
          <a:p>
            <a:fld id="{455653E4-20A0-4159-A847-A9E7791B87F8}" type="slidenum">
              <a:rPr lang="en-US" altLang="en-US" smtClean="0">
                <a:latin typeface="Arial" panose="020B0604020202020204" pitchFamily="34" charset="0"/>
              </a:rPr>
              <a:pPr/>
              <a:t>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5363" name="Rectangle 1026">
            <a:extLst>
              <a:ext uri="{FF2B5EF4-FFF2-40B4-BE49-F238E27FC236}">
                <a16:creationId xmlns:a16="http://schemas.microsoft.com/office/drawing/2014/main" id="{A195F73E-2A48-4170-8F89-BE088F86E5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1027">
            <a:extLst>
              <a:ext uri="{FF2B5EF4-FFF2-40B4-BE49-F238E27FC236}">
                <a16:creationId xmlns:a16="http://schemas.microsoft.com/office/drawing/2014/main" id="{18F74A9A-1D46-42C6-B88A-D57AFE87A7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The Overall Model consists of five major phases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>
            <a:extLst>
              <a:ext uri="{FF2B5EF4-FFF2-40B4-BE49-F238E27FC236}">
                <a16:creationId xmlns:a16="http://schemas.microsoft.com/office/drawing/2014/main" id="{0BDB19E2-22A2-431A-B997-9F8CEF39E8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Notes Placeholder 2">
            <a:extLst>
              <a:ext uri="{FF2B5EF4-FFF2-40B4-BE49-F238E27FC236}">
                <a16:creationId xmlns:a16="http://schemas.microsoft.com/office/drawing/2014/main" id="{54E69836-612C-4421-9BC8-05EC71287E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2014</a:t>
            </a:r>
          </a:p>
          <a:p>
            <a:endParaRPr lang="en-US" altLang="en-US"/>
          </a:p>
          <a:p>
            <a:r>
              <a:rPr lang="en-US" altLang="en-US"/>
              <a:t>Picayune: 351</a:t>
            </a:r>
          </a:p>
          <a:p>
            <a:r>
              <a:rPr lang="en-US" altLang="en-US"/>
              <a:t>Columbus: 11</a:t>
            </a:r>
          </a:p>
          <a:p>
            <a:r>
              <a:rPr lang="en-US" altLang="en-US"/>
              <a:t>Natchez: 455</a:t>
            </a:r>
          </a:p>
        </p:txBody>
      </p:sp>
      <p:sp>
        <p:nvSpPr>
          <p:cNvPr id="32771" name="Slide Number Placeholder 3">
            <a:extLst>
              <a:ext uri="{FF2B5EF4-FFF2-40B4-BE49-F238E27FC236}">
                <a16:creationId xmlns:a16="http://schemas.microsoft.com/office/drawing/2014/main" id="{19394D62-72B3-48BE-B336-118FD359A7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B597096-D02A-40A7-9FA2-43B925B24F59}" type="slidenum">
              <a:rPr lang="en-US" altLang="en-US">
                <a:latin typeface="Calibri" panose="020F0502020204030204" pitchFamily="34" charset="0"/>
              </a:rPr>
              <a:pPr/>
              <a:t>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70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789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2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2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45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57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008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52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9" indent="0">
              <a:buNone/>
              <a:defRPr sz="2000" b="1"/>
            </a:lvl2pPr>
            <a:lvl3pPr marL="914318" indent="0">
              <a:buNone/>
              <a:defRPr sz="1800" b="1"/>
            </a:lvl3pPr>
            <a:lvl4pPr marL="1371478" indent="0">
              <a:buNone/>
              <a:defRPr sz="1600" b="1"/>
            </a:lvl4pPr>
            <a:lvl5pPr marL="1828637" indent="0">
              <a:buNone/>
              <a:defRPr sz="1600" b="1"/>
            </a:lvl5pPr>
            <a:lvl6pPr marL="2285796" indent="0">
              <a:buNone/>
              <a:defRPr sz="1600" b="1"/>
            </a:lvl6pPr>
            <a:lvl7pPr marL="2742954" indent="0">
              <a:buNone/>
              <a:defRPr sz="1600" b="1"/>
            </a:lvl7pPr>
            <a:lvl8pPr marL="3200114" indent="0">
              <a:buNone/>
              <a:defRPr sz="1600" b="1"/>
            </a:lvl8pPr>
            <a:lvl9pPr marL="3657272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9" indent="0">
              <a:buNone/>
              <a:defRPr sz="2000" b="1"/>
            </a:lvl2pPr>
            <a:lvl3pPr marL="914318" indent="0">
              <a:buNone/>
              <a:defRPr sz="1800" b="1"/>
            </a:lvl3pPr>
            <a:lvl4pPr marL="1371478" indent="0">
              <a:buNone/>
              <a:defRPr sz="1600" b="1"/>
            </a:lvl4pPr>
            <a:lvl5pPr marL="1828637" indent="0">
              <a:buNone/>
              <a:defRPr sz="1600" b="1"/>
            </a:lvl5pPr>
            <a:lvl6pPr marL="2285796" indent="0">
              <a:buNone/>
              <a:defRPr sz="1600" b="1"/>
            </a:lvl6pPr>
            <a:lvl7pPr marL="2742954" indent="0">
              <a:buNone/>
              <a:defRPr sz="1600" b="1"/>
            </a:lvl7pPr>
            <a:lvl8pPr marL="3200114" indent="0">
              <a:buNone/>
              <a:defRPr sz="1600" b="1"/>
            </a:lvl8pPr>
            <a:lvl9pPr marL="3657272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031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3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85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2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9" indent="0">
              <a:buNone/>
              <a:defRPr sz="1200"/>
            </a:lvl2pPr>
            <a:lvl3pPr marL="914318" indent="0">
              <a:buNone/>
              <a:defRPr sz="1000"/>
            </a:lvl3pPr>
            <a:lvl4pPr marL="1371478" indent="0">
              <a:buNone/>
              <a:defRPr sz="900"/>
            </a:lvl4pPr>
            <a:lvl5pPr marL="1828637" indent="0">
              <a:buNone/>
              <a:defRPr sz="900"/>
            </a:lvl5pPr>
            <a:lvl6pPr marL="2285796" indent="0">
              <a:buNone/>
              <a:defRPr sz="900"/>
            </a:lvl6pPr>
            <a:lvl7pPr marL="2742954" indent="0">
              <a:buNone/>
              <a:defRPr sz="900"/>
            </a:lvl7pPr>
            <a:lvl8pPr marL="3200114" indent="0">
              <a:buNone/>
              <a:defRPr sz="900"/>
            </a:lvl8pPr>
            <a:lvl9pPr marL="3657272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03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9" indent="0">
              <a:buNone/>
              <a:defRPr sz="2800"/>
            </a:lvl2pPr>
            <a:lvl3pPr marL="914318" indent="0">
              <a:buNone/>
              <a:defRPr sz="2400"/>
            </a:lvl3pPr>
            <a:lvl4pPr marL="1371478" indent="0">
              <a:buNone/>
              <a:defRPr sz="2000"/>
            </a:lvl4pPr>
            <a:lvl5pPr marL="1828637" indent="0">
              <a:buNone/>
              <a:defRPr sz="2000"/>
            </a:lvl5pPr>
            <a:lvl6pPr marL="2285796" indent="0">
              <a:buNone/>
              <a:defRPr sz="2000"/>
            </a:lvl6pPr>
            <a:lvl7pPr marL="2742954" indent="0">
              <a:buNone/>
              <a:defRPr sz="2000"/>
            </a:lvl7pPr>
            <a:lvl8pPr marL="3200114" indent="0">
              <a:buNone/>
              <a:defRPr sz="2000"/>
            </a:lvl8pPr>
            <a:lvl9pPr marL="3657272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9" indent="0">
              <a:buNone/>
              <a:defRPr sz="1200"/>
            </a:lvl2pPr>
            <a:lvl3pPr marL="914318" indent="0">
              <a:buNone/>
              <a:defRPr sz="1000"/>
            </a:lvl3pPr>
            <a:lvl4pPr marL="1371478" indent="0">
              <a:buNone/>
              <a:defRPr sz="900"/>
            </a:lvl4pPr>
            <a:lvl5pPr marL="1828637" indent="0">
              <a:buNone/>
              <a:defRPr sz="900"/>
            </a:lvl5pPr>
            <a:lvl6pPr marL="2285796" indent="0">
              <a:buNone/>
              <a:defRPr sz="900"/>
            </a:lvl6pPr>
            <a:lvl7pPr marL="2742954" indent="0">
              <a:buNone/>
              <a:defRPr sz="900"/>
            </a:lvl7pPr>
            <a:lvl8pPr marL="3200114" indent="0">
              <a:buNone/>
              <a:defRPr sz="900"/>
            </a:lvl8pPr>
            <a:lvl9pPr marL="3657272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295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1" tIns="45715" rIns="91431" bIns="45715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8FF7C-38E4-754A-82ED-9978A91FAAD4}" type="datetimeFigureOut">
              <a:rPr lang="en-US" smtClean="0"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28227-6B5D-0D46-AFE7-BC5C5B0E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5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5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9" indent="-342869" algn="l" defTabSz="4571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84" indent="-285724" algn="l" defTabSz="45715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98" indent="-228580" algn="l" defTabSz="45715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56" indent="-228580" algn="l" defTabSz="45715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16" indent="-228580" algn="l" defTabSz="45715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74" indent="-228580" algn="l" defTabSz="45715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45715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3" indent="-228580" algn="l" defTabSz="45715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2" indent="-228580" algn="l" defTabSz="45715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4571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4571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4571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7" algn="l" defTabSz="4571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6" algn="l" defTabSz="4571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4" algn="l" defTabSz="4571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4" algn="l" defTabSz="4571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2" algn="l" defTabSz="4571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2" r="5629" b="1589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7226" y="0"/>
            <a:ext cx="3715473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  </a:t>
            </a:r>
          </a:p>
        </p:txBody>
      </p:sp>
      <p:sp>
        <p:nvSpPr>
          <p:cNvPr id="14" name="Rectangle 13"/>
          <p:cNvSpPr/>
          <p:nvPr/>
        </p:nvSpPr>
        <p:spPr>
          <a:xfrm flipV="1">
            <a:off x="4032796" y="0"/>
            <a:ext cx="18288" cy="6858000"/>
          </a:xfrm>
          <a:prstGeom prst="rect">
            <a:avLst/>
          </a:prstGeom>
          <a:solidFill>
            <a:srgbClr val="F9C9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BC2191-16FA-49FB-9F82-F80D51810F4B}"/>
              </a:ext>
            </a:extLst>
          </p:cNvPr>
          <p:cNvSpPr txBox="1"/>
          <p:nvPr/>
        </p:nvSpPr>
        <p:spPr>
          <a:xfrm>
            <a:off x="4200532" y="470952"/>
            <a:ext cx="466966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Community Analysis for Strategic Planning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CD97F6-9A9A-4608-BBFD-2AEC654B3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6937"/>
            <a:ext cx="4200532" cy="19622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E0C1028-C057-4161-8DFA-2D66566B28FD}"/>
              </a:ext>
            </a:extLst>
          </p:cNvPr>
          <p:cNvSpPr txBox="1"/>
          <p:nvPr/>
        </p:nvSpPr>
        <p:spPr>
          <a:xfrm>
            <a:off x="494270" y="2508422"/>
            <a:ext cx="338907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Chad R. Miller Ph.D. </a:t>
            </a:r>
          </a:p>
          <a:p>
            <a:r>
              <a:rPr lang="en-US" sz="2800" dirty="0"/>
              <a:t>Professor of Economic Development</a:t>
            </a:r>
          </a:p>
          <a:p>
            <a:r>
              <a:rPr lang="en-US" sz="2800" dirty="0"/>
              <a:t>College of Business &amp; Economic Development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4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 descr="Canvas">
            <a:extLst>
              <a:ext uri="{FF2B5EF4-FFF2-40B4-BE49-F238E27FC236}">
                <a16:creationId xmlns:a16="http://schemas.microsoft.com/office/drawing/2014/main" id="{29879606-4DD0-4D56-B0CF-8D29CD31AB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3238" y="239713"/>
            <a:ext cx="8839200" cy="13716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Strategic Planning Model A B C D E</a:t>
            </a:r>
          </a:p>
        </p:txBody>
      </p:sp>
      <p:grpSp>
        <p:nvGrpSpPr>
          <p:cNvPr id="14339" name="Group 4">
            <a:extLst>
              <a:ext uri="{FF2B5EF4-FFF2-40B4-BE49-F238E27FC236}">
                <a16:creationId xmlns:a16="http://schemas.microsoft.com/office/drawing/2014/main" id="{8A20D4D2-886D-41A2-9C55-AEED568BE29F}"/>
              </a:ext>
            </a:extLst>
          </p:cNvPr>
          <p:cNvGrpSpPr>
            <a:grpSpLocks/>
          </p:cNvGrpSpPr>
          <p:nvPr/>
        </p:nvGrpSpPr>
        <p:grpSpPr bwMode="auto">
          <a:xfrm>
            <a:off x="5394325" y="1598613"/>
            <a:ext cx="1752600" cy="1279525"/>
            <a:chOff x="1632" y="2880"/>
            <a:chExt cx="1200" cy="1008"/>
          </a:xfrm>
        </p:grpSpPr>
        <p:sp>
          <p:nvSpPr>
            <p:cNvPr id="14386" name="Rectangle 5">
              <a:extLst>
                <a:ext uri="{FF2B5EF4-FFF2-40B4-BE49-F238E27FC236}">
                  <a16:creationId xmlns:a16="http://schemas.microsoft.com/office/drawing/2014/main" id="{61E66190-6C13-49F5-84C3-17FA2E1E6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880"/>
              <a:ext cx="1008" cy="1008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>
              <a:outerShdw dist="107763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4387" name="AutoShape 6">
              <a:extLst>
                <a:ext uri="{FF2B5EF4-FFF2-40B4-BE49-F238E27FC236}">
                  <a16:creationId xmlns:a16="http://schemas.microsoft.com/office/drawing/2014/main" id="{8253FE43-9779-4206-9287-60726D6A5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000"/>
              <a:ext cx="288" cy="7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14340" name="Text Box 7">
            <a:extLst>
              <a:ext uri="{FF2B5EF4-FFF2-40B4-BE49-F238E27FC236}">
                <a16:creationId xmlns:a16="http://schemas.microsoft.com/office/drawing/2014/main" id="{2228230A-355B-43B6-BF04-9D4240A92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240088"/>
            <a:ext cx="152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Environmental Scan</a:t>
            </a:r>
          </a:p>
        </p:txBody>
      </p:sp>
      <p:grpSp>
        <p:nvGrpSpPr>
          <p:cNvPr id="14341" name="Group 8">
            <a:extLst>
              <a:ext uri="{FF2B5EF4-FFF2-40B4-BE49-F238E27FC236}">
                <a16:creationId xmlns:a16="http://schemas.microsoft.com/office/drawing/2014/main" id="{7BE5A5D4-0A54-464D-A1BC-937C4FA9D479}"/>
              </a:ext>
            </a:extLst>
          </p:cNvPr>
          <p:cNvGrpSpPr>
            <a:grpSpLocks/>
          </p:cNvGrpSpPr>
          <p:nvPr/>
        </p:nvGrpSpPr>
        <p:grpSpPr bwMode="auto">
          <a:xfrm>
            <a:off x="65088" y="1598613"/>
            <a:ext cx="1752600" cy="1279525"/>
            <a:chOff x="1632" y="2880"/>
            <a:chExt cx="1200" cy="1008"/>
          </a:xfrm>
        </p:grpSpPr>
        <p:sp>
          <p:nvSpPr>
            <p:cNvPr id="14384" name="Rectangle 9">
              <a:extLst>
                <a:ext uri="{FF2B5EF4-FFF2-40B4-BE49-F238E27FC236}">
                  <a16:creationId xmlns:a16="http://schemas.microsoft.com/office/drawing/2014/main" id="{758E803F-AC99-468F-A516-635438C61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880"/>
              <a:ext cx="1008" cy="1008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>
              <a:outerShdw dist="107763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4385" name="AutoShape 10">
              <a:extLst>
                <a:ext uri="{FF2B5EF4-FFF2-40B4-BE49-F238E27FC236}">
                  <a16:creationId xmlns:a16="http://schemas.microsoft.com/office/drawing/2014/main" id="{F0F41FAE-4B7B-4B25-A75D-E3E4B43D3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000"/>
              <a:ext cx="288" cy="7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14342" name="Rectangle 11">
            <a:extLst>
              <a:ext uri="{FF2B5EF4-FFF2-40B4-BE49-F238E27FC236}">
                <a16:creationId xmlns:a16="http://schemas.microsoft.com/office/drawing/2014/main" id="{0566574B-2089-447E-90F0-82763276E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3992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accent2"/>
                </a:solidFill>
                <a:latin typeface="Arial Narrow" panose="020B0606020202030204" pitchFamily="34" charset="0"/>
              </a:rPr>
              <a:t>A</a:t>
            </a:r>
            <a:r>
              <a:rPr lang="en-US" altLang="en-US" sz="1600">
                <a:latin typeface="Arial Narrow" panose="020B0606020202030204" pitchFamily="34" charset="0"/>
              </a:rPr>
              <a:t>ssessment</a:t>
            </a:r>
          </a:p>
        </p:txBody>
      </p:sp>
      <p:grpSp>
        <p:nvGrpSpPr>
          <p:cNvPr id="14343" name="Group 12">
            <a:extLst>
              <a:ext uri="{FF2B5EF4-FFF2-40B4-BE49-F238E27FC236}">
                <a16:creationId xmlns:a16="http://schemas.microsoft.com/office/drawing/2014/main" id="{280F0E6D-DEC3-4761-8B92-FF9EC81C9604}"/>
              </a:ext>
            </a:extLst>
          </p:cNvPr>
          <p:cNvGrpSpPr>
            <a:grpSpLocks/>
          </p:cNvGrpSpPr>
          <p:nvPr/>
        </p:nvGrpSpPr>
        <p:grpSpPr bwMode="auto">
          <a:xfrm>
            <a:off x="1789113" y="1598613"/>
            <a:ext cx="1752600" cy="1279525"/>
            <a:chOff x="1632" y="2880"/>
            <a:chExt cx="1200" cy="1008"/>
          </a:xfrm>
        </p:grpSpPr>
        <p:sp>
          <p:nvSpPr>
            <p:cNvPr id="14382" name="Rectangle 13">
              <a:extLst>
                <a:ext uri="{FF2B5EF4-FFF2-40B4-BE49-F238E27FC236}">
                  <a16:creationId xmlns:a16="http://schemas.microsoft.com/office/drawing/2014/main" id="{EDCF5B21-4744-4B33-943F-750A9D3E8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880"/>
              <a:ext cx="1008" cy="1008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>
              <a:outerShdw dist="107763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4383" name="AutoShape 14">
              <a:extLst>
                <a:ext uri="{FF2B5EF4-FFF2-40B4-BE49-F238E27FC236}">
                  <a16:creationId xmlns:a16="http://schemas.microsoft.com/office/drawing/2014/main" id="{A1E581EA-B52C-4694-A77E-2EE01DA95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000"/>
              <a:ext cx="288" cy="7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4344" name="Group 16">
            <a:extLst>
              <a:ext uri="{FF2B5EF4-FFF2-40B4-BE49-F238E27FC236}">
                <a16:creationId xmlns:a16="http://schemas.microsoft.com/office/drawing/2014/main" id="{BED71357-0420-4129-9F2B-A7EF3FFE6A68}"/>
              </a:ext>
            </a:extLst>
          </p:cNvPr>
          <p:cNvGrpSpPr>
            <a:grpSpLocks/>
          </p:cNvGrpSpPr>
          <p:nvPr/>
        </p:nvGrpSpPr>
        <p:grpSpPr bwMode="auto">
          <a:xfrm>
            <a:off x="3590925" y="1598613"/>
            <a:ext cx="1752600" cy="1279525"/>
            <a:chOff x="1632" y="2880"/>
            <a:chExt cx="1200" cy="1008"/>
          </a:xfrm>
        </p:grpSpPr>
        <p:sp>
          <p:nvSpPr>
            <p:cNvPr id="14380" name="Rectangle 17">
              <a:extLst>
                <a:ext uri="{FF2B5EF4-FFF2-40B4-BE49-F238E27FC236}">
                  <a16:creationId xmlns:a16="http://schemas.microsoft.com/office/drawing/2014/main" id="{AF03131F-38E0-4DCD-B0D5-E13D18034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880"/>
              <a:ext cx="1008" cy="1008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>
              <a:outerShdw dist="107763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4381" name="AutoShape 18">
              <a:extLst>
                <a:ext uri="{FF2B5EF4-FFF2-40B4-BE49-F238E27FC236}">
                  <a16:creationId xmlns:a16="http://schemas.microsoft.com/office/drawing/2014/main" id="{C67BC740-EA03-4E90-B468-5BBCFC0B4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000"/>
              <a:ext cx="288" cy="7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14345" name="Line 25">
            <a:extLst>
              <a:ext uri="{FF2B5EF4-FFF2-40B4-BE49-F238E27FC236}">
                <a16:creationId xmlns:a16="http://schemas.microsoft.com/office/drawing/2014/main" id="{B2FDDE60-6FBD-49FC-8049-6432599AC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3732213"/>
            <a:ext cx="9144000" cy="0"/>
          </a:xfrm>
          <a:prstGeom prst="line">
            <a:avLst/>
          </a:prstGeom>
          <a:noFill/>
          <a:ln w="9525">
            <a:solidFill>
              <a:srgbClr val="A5002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6" name="Text Box 26">
            <a:extLst>
              <a:ext uri="{FF2B5EF4-FFF2-40B4-BE49-F238E27FC236}">
                <a16:creationId xmlns:a16="http://schemas.microsoft.com/office/drawing/2014/main" id="{8B9AEB3D-6E04-4142-9E68-B0D85DEB0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7592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Background Information</a:t>
            </a:r>
          </a:p>
        </p:txBody>
      </p:sp>
      <p:sp>
        <p:nvSpPr>
          <p:cNvPr id="14347" name="Line 27">
            <a:extLst>
              <a:ext uri="{FF2B5EF4-FFF2-40B4-BE49-F238E27FC236}">
                <a16:creationId xmlns:a16="http://schemas.microsoft.com/office/drawing/2014/main" id="{A57CE07F-6EFE-49AA-A667-ECEDDDF4DDA8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4252913"/>
            <a:ext cx="9144000" cy="0"/>
          </a:xfrm>
          <a:prstGeom prst="line">
            <a:avLst/>
          </a:prstGeom>
          <a:noFill/>
          <a:ln w="9525">
            <a:solidFill>
              <a:srgbClr val="A5002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8" name="Text Box 28">
            <a:extLst>
              <a:ext uri="{FF2B5EF4-FFF2-40B4-BE49-F238E27FC236}">
                <a16:creationId xmlns:a16="http://schemas.microsoft.com/office/drawing/2014/main" id="{31EC419D-2418-4E34-9788-5CD90AE7F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267200"/>
            <a:ext cx="152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Situational Analysis</a:t>
            </a:r>
          </a:p>
        </p:txBody>
      </p:sp>
      <p:sp>
        <p:nvSpPr>
          <p:cNvPr id="14349" name="Line 29">
            <a:extLst>
              <a:ext uri="{FF2B5EF4-FFF2-40B4-BE49-F238E27FC236}">
                <a16:creationId xmlns:a16="http://schemas.microsoft.com/office/drawing/2014/main" id="{8D488834-25F9-4B2A-A54A-5578989821C2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4760913"/>
            <a:ext cx="9144000" cy="0"/>
          </a:xfrm>
          <a:prstGeom prst="line">
            <a:avLst/>
          </a:prstGeom>
          <a:noFill/>
          <a:ln w="9525">
            <a:solidFill>
              <a:srgbClr val="A5002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0" name="Text Box 30">
            <a:extLst>
              <a:ext uri="{FF2B5EF4-FFF2-40B4-BE49-F238E27FC236}">
                <a16:creationId xmlns:a16="http://schemas.microsoft.com/office/drawing/2014/main" id="{50AE6A14-323C-46F8-9ABE-AF251E6A3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73613"/>
            <a:ext cx="152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SWOT – Strength’s, Weaknesses, Opportunities, Threats</a:t>
            </a:r>
          </a:p>
        </p:txBody>
      </p:sp>
      <p:sp>
        <p:nvSpPr>
          <p:cNvPr id="14351" name="Text Box 31">
            <a:extLst>
              <a:ext uri="{FF2B5EF4-FFF2-40B4-BE49-F238E27FC236}">
                <a16:creationId xmlns:a16="http://schemas.microsoft.com/office/drawing/2014/main" id="{7D91CD9E-BFAE-4D35-83B6-1D12337C4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3240088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Situation – Past, Present and Future</a:t>
            </a:r>
          </a:p>
        </p:txBody>
      </p:sp>
      <p:sp>
        <p:nvSpPr>
          <p:cNvPr id="14352" name="Text Box 32">
            <a:extLst>
              <a:ext uri="{FF2B5EF4-FFF2-40B4-BE49-F238E27FC236}">
                <a16:creationId xmlns:a16="http://schemas.microsoft.com/office/drawing/2014/main" id="{57D49AE6-A26A-4462-83E0-6F424D7E6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3759200"/>
            <a:ext cx="152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Significant Issues</a:t>
            </a:r>
          </a:p>
        </p:txBody>
      </p:sp>
      <p:sp>
        <p:nvSpPr>
          <p:cNvPr id="14353" name="Text Box 33">
            <a:extLst>
              <a:ext uri="{FF2B5EF4-FFF2-40B4-BE49-F238E27FC236}">
                <a16:creationId xmlns:a16="http://schemas.microsoft.com/office/drawing/2014/main" id="{A1F01CBC-E243-464B-AF7D-A2C9EE3D1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2672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Align / Fit with Capabilities</a:t>
            </a:r>
          </a:p>
        </p:txBody>
      </p:sp>
      <p:sp>
        <p:nvSpPr>
          <p:cNvPr id="14354" name="Text Box 34">
            <a:extLst>
              <a:ext uri="{FF2B5EF4-FFF2-40B4-BE49-F238E27FC236}">
                <a16:creationId xmlns:a16="http://schemas.microsoft.com/office/drawing/2014/main" id="{8A1DBDB7-E4F6-4172-92FD-632D14A20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8700" y="3240088"/>
            <a:ext cx="152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Mission &amp; Vision</a:t>
            </a:r>
          </a:p>
        </p:txBody>
      </p:sp>
      <p:sp>
        <p:nvSpPr>
          <p:cNvPr id="14355" name="Text Box 35">
            <a:extLst>
              <a:ext uri="{FF2B5EF4-FFF2-40B4-BE49-F238E27FC236}">
                <a16:creationId xmlns:a16="http://schemas.microsoft.com/office/drawing/2014/main" id="{5F66E1DF-C8C4-4059-AEEE-32535AEE8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8700" y="37592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Values / Guiding Principles</a:t>
            </a:r>
          </a:p>
        </p:txBody>
      </p:sp>
      <p:sp>
        <p:nvSpPr>
          <p:cNvPr id="14356" name="Text Box 36">
            <a:extLst>
              <a:ext uri="{FF2B5EF4-FFF2-40B4-BE49-F238E27FC236}">
                <a16:creationId xmlns:a16="http://schemas.microsoft.com/office/drawing/2014/main" id="{6E966A10-D265-47F9-B84E-D27113A07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8700" y="4267200"/>
            <a:ext cx="1574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Major Goals</a:t>
            </a:r>
          </a:p>
        </p:txBody>
      </p:sp>
      <p:sp>
        <p:nvSpPr>
          <p:cNvPr id="14357" name="Text Box 37">
            <a:extLst>
              <a:ext uri="{FF2B5EF4-FFF2-40B4-BE49-F238E27FC236}">
                <a16:creationId xmlns:a16="http://schemas.microsoft.com/office/drawing/2014/main" id="{602EF5AB-DEA7-493D-9B9A-05AD833C4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8700" y="4773613"/>
            <a:ext cx="152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Specific Objectives</a:t>
            </a:r>
          </a:p>
        </p:txBody>
      </p:sp>
      <p:sp>
        <p:nvSpPr>
          <p:cNvPr id="14358" name="Text Box 38">
            <a:extLst>
              <a:ext uri="{FF2B5EF4-FFF2-40B4-BE49-F238E27FC236}">
                <a16:creationId xmlns:a16="http://schemas.microsoft.com/office/drawing/2014/main" id="{26E1764B-56CA-48C7-8125-86DB93AFF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0" y="3240088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Performance Measurement</a:t>
            </a:r>
          </a:p>
        </p:txBody>
      </p:sp>
      <p:sp>
        <p:nvSpPr>
          <p:cNvPr id="14359" name="Text Box 39">
            <a:extLst>
              <a:ext uri="{FF2B5EF4-FFF2-40B4-BE49-F238E27FC236}">
                <a16:creationId xmlns:a16="http://schemas.microsoft.com/office/drawing/2014/main" id="{F26B2564-7A2A-4C65-8A91-0F111B109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0" y="3759200"/>
            <a:ext cx="1638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Targets / Standards of Performance</a:t>
            </a:r>
          </a:p>
        </p:txBody>
      </p:sp>
      <p:sp>
        <p:nvSpPr>
          <p:cNvPr id="14360" name="Text Box 40">
            <a:extLst>
              <a:ext uri="{FF2B5EF4-FFF2-40B4-BE49-F238E27FC236}">
                <a16:creationId xmlns:a16="http://schemas.microsoft.com/office/drawing/2014/main" id="{B87496FE-FA22-46E3-AFF3-30F727320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0" y="42672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Initiatives and Projects</a:t>
            </a:r>
          </a:p>
        </p:txBody>
      </p:sp>
      <p:grpSp>
        <p:nvGrpSpPr>
          <p:cNvPr id="14361" name="Group 41">
            <a:extLst>
              <a:ext uri="{FF2B5EF4-FFF2-40B4-BE49-F238E27FC236}">
                <a16:creationId xmlns:a16="http://schemas.microsoft.com/office/drawing/2014/main" id="{0217E3D8-C4D4-4799-8E4C-9DD9AE9057DB}"/>
              </a:ext>
            </a:extLst>
          </p:cNvPr>
          <p:cNvGrpSpPr>
            <a:grpSpLocks/>
          </p:cNvGrpSpPr>
          <p:nvPr/>
        </p:nvGrpSpPr>
        <p:grpSpPr bwMode="auto">
          <a:xfrm>
            <a:off x="7200900" y="1598613"/>
            <a:ext cx="1752600" cy="1279525"/>
            <a:chOff x="1632" y="2880"/>
            <a:chExt cx="1200" cy="1008"/>
          </a:xfrm>
        </p:grpSpPr>
        <p:sp>
          <p:nvSpPr>
            <p:cNvPr id="14378" name="Rectangle 42">
              <a:extLst>
                <a:ext uri="{FF2B5EF4-FFF2-40B4-BE49-F238E27FC236}">
                  <a16:creationId xmlns:a16="http://schemas.microsoft.com/office/drawing/2014/main" id="{79DEA62D-5438-4944-8D99-F57784A6E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880"/>
              <a:ext cx="1008" cy="1008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>
              <a:outerShdw dist="107763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4379" name="AutoShape 43">
              <a:extLst>
                <a:ext uri="{FF2B5EF4-FFF2-40B4-BE49-F238E27FC236}">
                  <a16:creationId xmlns:a16="http://schemas.microsoft.com/office/drawing/2014/main" id="{317DC008-A314-4EEE-9E90-12DE36C265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000"/>
              <a:ext cx="288" cy="7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14362" name="Rectangle 45">
            <a:extLst>
              <a:ext uri="{FF2B5EF4-FFF2-40B4-BE49-F238E27FC236}">
                <a16:creationId xmlns:a16="http://schemas.microsoft.com/office/drawing/2014/main" id="{CA699C96-19E4-4F8B-85DB-E2D16131E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93992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accent2"/>
                </a:solidFill>
                <a:latin typeface="Arial Narrow" panose="020B0606020202030204" pitchFamily="34" charset="0"/>
              </a:rPr>
              <a:t>B</a:t>
            </a:r>
            <a:r>
              <a:rPr lang="en-US" altLang="en-US" sz="1600">
                <a:latin typeface="Arial Narrow" panose="020B0606020202030204" pitchFamily="34" charset="0"/>
              </a:rPr>
              <a:t>aseline</a:t>
            </a:r>
          </a:p>
        </p:txBody>
      </p:sp>
      <p:sp>
        <p:nvSpPr>
          <p:cNvPr id="14363" name="Rectangle 46">
            <a:extLst>
              <a:ext uri="{FF2B5EF4-FFF2-40B4-BE49-F238E27FC236}">
                <a16:creationId xmlns:a16="http://schemas.microsoft.com/office/drawing/2014/main" id="{84436346-608C-434F-9447-2D3127FE03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193992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accent2"/>
                </a:solidFill>
                <a:latin typeface="Arial Narrow" panose="020B0606020202030204" pitchFamily="34" charset="0"/>
              </a:rPr>
              <a:t>C</a:t>
            </a:r>
            <a:r>
              <a:rPr lang="en-US" altLang="en-US" sz="1600">
                <a:latin typeface="Arial Narrow" panose="020B0606020202030204" pitchFamily="34" charset="0"/>
              </a:rPr>
              <a:t>omponents</a:t>
            </a:r>
          </a:p>
        </p:txBody>
      </p:sp>
      <p:sp>
        <p:nvSpPr>
          <p:cNvPr id="14364" name="Text Box 50">
            <a:extLst>
              <a:ext uri="{FF2B5EF4-FFF2-40B4-BE49-F238E27FC236}">
                <a16:creationId xmlns:a16="http://schemas.microsoft.com/office/drawing/2014/main" id="{FD251382-BF49-4858-9698-F6D94F72AA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0750" y="3271838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Performance Management</a:t>
            </a:r>
          </a:p>
        </p:txBody>
      </p:sp>
      <p:sp>
        <p:nvSpPr>
          <p:cNvPr id="14365" name="Text Box 51">
            <a:extLst>
              <a:ext uri="{FF2B5EF4-FFF2-40B4-BE49-F238E27FC236}">
                <a16:creationId xmlns:a16="http://schemas.microsoft.com/office/drawing/2014/main" id="{ECEA282F-8302-40E3-B991-57DB62D5C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0750" y="3776663"/>
            <a:ext cx="1638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Review Progress – Balanced Scorecard</a:t>
            </a:r>
          </a:p>
        </p:txBody>
      </p:sp>
      <p:sp>
        <p:nvSpPr>
          <p:cNvPr id="14366" name="Text Box 52">
            <a:extLst>
              <a:ext uri="{FF2B5EF4-FFF2-40B4-BE49-F238E27FC236}">
                <a16:creationId xmlns:a16="http://schemas.microsoft.com/office/drawing/2014/main" id="{791CC642-173D-4B3F-B11F-B3D0B3B60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6463" y="4270375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Take Corrective Actions</a:t>
            </a:r>
          </a:p>
        </p:txBody>
      </p:sp>
      <p:sp>
        <p:nvSpPr>
          <p:cNvPr id="14367" name="Rectangle 53">
            <a:extLst>
              <a:ext uri="{FF2B5EF4-FFF2-40B4-BE49-F238E27FC236}">
                <a16:creationId xmlns:a16="http://schemas.microsoft.com/office/drawing/2014/main" id="{2AF830E7-D66F-47CF-A21C-F6A4686AB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1939925"/>
            <a:ext cx="1600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accent2"/>
                </a:solidFill>
                <a:latin typeface="Arial Narrow" panose="020B0606020202030204" pitchFamily="34" charset="0"/>
              </a:rPr>
              <a:t>D</a:t>
            </a:r>
            <a:r>
              <a:rPr lang="en-US" altLang="en-US" sz="1600">
                <a:latin typeface="Arial Narrow" panose="020B0606020202030204" pitchFamily="34" charset="0"/>
              </a:rPr>
              <a:t>own to Specifics</a:t>
            </a:r>
          </a:p>
        </p:txBody>
      </p:sp>
      <p:sp>
        <p:nvSpPr>
          <p:cNvPr id="14368" name="Rectangle 54">
            <a:extLst>
              <a:ext uri="{FF2B5EF4-FFF2-40B4-BE49-F238E27FC236}">
                <a16:creationId xmlns:a16="http://schemas.microsoft.com/office/drawing/2014/main" id="{0B4ED815-F007-4391-8F44-2D124F844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0100" y="193992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accent2"/>
                </a:solidFill>
                <a:latin typeface="Arial Narrow" panose="020B0606020202030204" pitchFamily="34" charset="0"/>
              </a:rPr>
              <a:t>E</a:t>
            </a:r>
            <a:r>
              <a:rPr lang="en-US" altLang="en-US" sz="1600">
                <a:latin typeface="Arial Narrow" panose="020B0606020202030204" pitchFamily="34" charset="0"/>
              </a:rPr>
              <a:t>valuate</a:t>
            </a:r>
          </a:p>
        </p:txBody>
      </p:sp>
      <p:sp>
        <p:nvSpPr>
          <p:cNvPr id="14369" name="Text Box 58">
            <a:extLst>
              <a:ext uri="{FF2B5EF4-FFF2-40B4-BE49-F238E27FC236}">
                <a16:creationId xmlns:a16="http://schemas.microsoft.com/office/drawing/2014/main" id="{F4258F6C-FA2D-4770-9E3C-D4F3EAA56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475" y="1236663"/>
            <a:ext cx="2541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i="1"/>
              <a:t>Where we are </a:t>
            </a:r>
          </a:p>
        </p:txBody>
      </p:sp>
      <p:sp>
        <p:nvSpPr>
          <p:cNvPr id="14370" name="Text Box 59">
            <a:extLst>
              <a:ext uri="{FF2B5EF4-FFF2-40B4-BE49-F238E27FC236}">
                <a16:creationId xmlns:a16="http://schemas.microsoft.com/office/drawing/2014/main" id="{4F0FAC4D-13F3-4BB4-B38E-5D69BD167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1241425"/>
            <a:ext cx="2541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i="1"/>
              <a:t>Where we want to be </a:t>
            </a:r>
          </a:p>
        </p:txBody>
      </p:sp>
      <p:sp>
        <p:nvSpPr>
          <p:cNvPr id="14371" name="Text Box 60">
            <a:extLst>
              <a:ext uri="{FF2B5EF4-FFF2-40B4-BE49-F238E27FC236}">
                <a16:creationId xmlns:a16="http://schemas.microsoft.com/office/drawing/2014/main" id="{A844DBF6-C686-4F2E-93F9-D1C1A37E4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241425"/>
            <a:ext cx="21955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i="1"/>
              <a:t>How we will do it</a:t>
            </a:r>
          </a:p>
        </p:txBody>
      </p:sp>
      <p:sp>
        <p:nvSpPr>
          <p:cNvPr id="14372" name="Text Box 61">
            <a:extLst>
              <a:ext uri="{FF2B5EF4-FFF2-40B4-BE49-F238E27FC236}">
                <a16:creationId xmlns:a16="http://schemas.microsoft.com/office/drawing/2014/main" id="{73012A9F-A0FA-4B2F-8282-EAB1417DA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6300" y="1255713"/>
            <a:ext cx="191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i="1"/>
              <a:t>How are we doing</a:t>
            </a:r>
          </a:p>
        </p:txBody>
      </p:sp>
      <p:sp>
        <p:nvSpPr>
          <p:cNvPr id="14373" name="Text Box 62">
            <a:extLst>
              <a:ext uri="{FF2B5EF4-FFF2-40B4-BE49-F238E27FC236}">
                <a16:creationId xmlns:a16="http://schemas.microsoft.com/office/drawing/2014/main" id="{C8C00B6C-B99A-4A42-B781-1AC53099A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3075" y="4786313"/>
            <a:ext cx="152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Gaps</a:t>
            </a:r>
          </a:p>
        </p:txBody>
      </p:sp>
      <p:sp>
        <p:nvSpPr>
          <p:cNvPr id="14374" name="Text Box 63">
            <a:extLst>
              <a:ext uri="{FF2B5EF4-FFF2-40B4-BE49-F238E27FC236}">
                <a16:creationId xmlns:a16="http://schemas.microsoft.com/office/drawing/2014/main" id="{81FC05DD-9E74-4C4B-9EA0-1F4140066A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2263" y="4751388"/>
            <a:ext cx="152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Action Plans</a:t>
            </a:r>
          </a:p>
        </p:txBody>
      </p:sp>
      <p:sp>
        <p:nvSpPr>
          <p:cNvPr id="14375" name="Text Box 64">
            <a:extLst>
              <a:ext uri="{FF2B5EF4-FFF2-40B4-BE49-F238E27FC236}">
                <a16:creationId xmlns:a16="http://schemas.microsoft.com/office/drawing/2014/main" id="{F9956C35-2159-4422-8DF3-72625C641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9638" y="4732338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4300" indent="-1143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</a:pPr>
            <a:r>
              <a:rPr lang="en-US" altLang="en-US" sz="1200" i="1">
                <a:solidFill>
                  <a:srgbClr val="000066"/>
                </a:solidFill>
                <a:latin typeface="Arial Narrow" panose="020B0606020202030204" pitchFamily="34" charset="0"/>
              </a:rPr>
              <a:t>Feedback upstream – revise plans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6BF59E-E0D2-4D6B-B1DE-1A1DA21A0F85}"/>
              </a:ext>
            </a:extLst>
          </p:cNvPr>
          <p:cNvSpPr txBox="1"/>
          <p:nvPr/>
        </p:nvSpPr>
        <p:spPr>
          <a:xfrm>
            <a:off x="1076325" y="6105525"/>
            <a:ext cx="7181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Strategy-as-Story: The ABCDE Model </a:t>
            </a:r>
          </a:p>
          <a:p>
            <a:r>
              <a:rPr lang="en-US" sz="1200" dirty="0"/>
              <a:t>https://leadingstrategicinitiatives.com/2011/12/20/strategy-as-story-the-abcde-model/</a:t>
            </a:r>
          </a:p>
          <a:p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C9DF10-B394-43A4-BB57-6552FD768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599" y="123215"/>
            <a:ext cx="3669955" cy="48954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15D165-5B7E-4A3A-AAD5-816FAD4BC197}"/>
              </a:ext>
            </a:extLst>
          </p:cNvPr>
          <p:cNvSpPr txBox="1"/>
          <p:nvPr/>
        </p:nvSpPr>
        <p:spPr>
          <a:xfrm>
            <a:off x="308919" y="5068102"/>
            <a:ext cx="89710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/>
              <a:t>Chap 3-5. International Economic Development Council (2016). Economic Development Strategic Planning IEDC: Washington, DC.</a:t>
            </a:r>
          </a:p>
        </p:txBody>
      </p:sp>
    </p:spTree>
    <p:extLst>
      <p:ext uri="{BB962C8B-B14F-4D97-AF65-F5344CB8AC3E}">
        <p14:creationId xmlns:p14="http://schemas.microsoft.com/office/powerpoint/2010/main" val="1115458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76649-8078-4C86-8C2E-382DAB8A0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IEDC -Economic Base Analysis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D8888-B759-446A-9798-8444723E77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2" y="1600200"/>
            <a:ext cx="4038600" cy="3590925"/>
          </a:xfrm>
        </p:spPr>
        <p:txBody>
          <a:bodyPr>
            <a:normAutofit/>
          </a:bodyPr>
          <a:lstStyle/>
          <a:p>
            <a:r>
              <a:rPr lang="en-US" dirty="0"/>
              <a:t>Location Quotients</a:t>
            </a:r>
            <a:endParaRPr lang="en-US" sz="3600" dirty="0"/>
          </a:p>
          <a:p>
            <a:r>
              <a:rPr lang="en-US" dirty="0"/>
              <a:t>Shift share analysis </a:t>
            </a:r>
            <a:endParaRPr lang="en-US" sz="3600" dirty="0"/>
          </a:p>
          <a:p>
            <a:r>
              <a:rPr lang="en-US" dirty="0"/>
              <a:t>Multipliers</a:t>
            </a:r>
            <a:endParaRPr lang="en-US" sz="3600" dirty="0"/>
          </a:p>
          <a:p>
            <a:r>
              <a:rPr lang="en-US" dirty="0"/>
              <a:t>Input-output analysis of key industries</a:t>
            </a:r>
            <a:endParaRPr lang="en-US" sz="3600" dirty="0"/>
          </a:p>
          <a:p>
            <a:r>
              <a:rPr lang="en-US" dirty="0"/>
              <a:t>Identification of industry clusters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ACF388-F9AE-4C97-BCC1-31AAD7850A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2181225"/>
          </a:xfrm>
        </p:spPr>
        <p:txBody>
          <a:bodyPr>
            <a:normAutofit/>
          </a:bodyPr>
          <a:lstStyle/>
          <a:p>
            <a:r>
              <a:rPr lang="en-US" dirty="0"/>
              <a:t>Prosperity Index =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Wage Growth/Job Growth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D880B7-5357-4841-A5B3-78F466C3E810}"/>
              </a:ext>
            </a:extLst>
          </p:cNvPr>
          <p:cNvSpPr txBox="1"/>
          <p:nvPr/>
        </p:nvSpPr>
        <p:spPr>
          <a:xfrm>
            <a:off x="457202" y="5524500"/>
            <a:ext cx="8058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Include 2 Reports Finished Earlier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Retail Analysis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Target Industry Analysis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4263CB-6CB2-4DBD-AF1D-ACB8F6CAF48E}"/>
              </a:ext>
            </a:extLst>
          </p:cNvPr>
          <p:cNvSpPr txBox="1"/>
          <p:nvPr/>
        </p:nvSpPr>
        <p:spPr>
          <a:xfrm>
            <a:off x="4337223" y="3904735"/>
            <a:ext cx="4178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Per capita tax digest=</a:t>
            </a:r>
          </a:p>
          <a:p>
            <a:endParaRPr lang="en-US" sz="2800" dirty="0"/>
          </a:p>
          <a:p>
            <a:r>
              <a:rPr lang="en-US" sz="2800" dirty="0"/>
              <a:t>Tax Revenue/Population</a:t>
            </a:r>
          </a:p>
        </p:txBody>
      </p:sp>
    </p:spTree>
    <p:extLst>
      <p:ext uri="{BB962C8B-B14F-4D97-AF65-F5344CB8AC3E}">
        <p14:creationId xmlns:p14="http://schemas.microsoft.com/office/powerpoint/2010/main" val="2983678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AD7293-7896-4EBB-A26A-752130F248C4}"/>
              </a:ext>
            </a:extLst>
          </p:cNvPr>
          <p:cNvSpPr txBox="1"/>
          <p:nvPr/>
        </p:nvSpPr>
        <p:spPr>
          <a:xfrm>
            <a:off x="457202" y="404336"/>
            <a:ext cx="777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Conduct an economic inventory for a community including absolute change, percentage change, and cross area analysis for: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29FBF-D05B-481C-9F06-061230985A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2" y="1600200"/>
            <a:ext cx="4571998" cy="5060092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lang="en-US" sz="2600" dirty="0"/>
              <a:t>Community growth and change</a:t>
            </a:r>
          </a:p>
          <a:p>
            <a:pPr lvl="2"/>
            <a:r>
              <a:rPr lang="en-US" sz="2600" dirty="0"/>
              <a:t>Net migration</a:t>
            </a:r>
          </a:p>
          <a:p>
            <a:pPr lvl="2"/>
            <a:r>
              <a:rPr lang="en-US" sz="2600" dirty="0"/>
              <a:t>Population under 18</a:t>
            </a:r>
          </a:p>
          <a:p>
            <a:pPr lvl="2"/>
            <a:r>
              <a:rPr lang="en-US" sz="2600" dirty="0"/>
              <a:t>Population above 65</a:t>
            </a:r>
          </a:p>
          <a:p>
            <a:pPr lvl="2"/>
            <a:r>
              <a:rPr lang="en-US" sz="2600" dirty="0"/>
              <a:t>Population by race and gender</a:t>
            </a:r>
          </a:p>
          <a:p>
            <a:pPr lvl="2"/>
            <a:r>
              <a:rPr lang="en-US" sz="2600" dirty="0"/>
              <a:t>Population by geographic area</a:t>
            </a:r>
          </a:p>
          <a:p>
            <a:pPr lvl="1"/>
            <a:r>
              <a:rPr lang="en-US" sz="2600" dirty="0"/>
              <a:t>Self-sufficiency</a:t>
            </a:r>
          </a:p>
          <a:p>
            <a:pPr lvl="2"/>
            <a:r>
              <a:rPr lang="en-US" sz="2600" dirty="0"/>
              <a:t>Per capita income</a:t>
            </a:r>
          </a:p>
          <a:p>
            <a:pPr lvl="2"/>
            <a:r>
              <a:rPr lang="en-US" sz="2600" dirty="0"/>
              <a:t>Population below poverty level</a:t>
            </a:r>
          </a:p>
          <a:p>
            <a:pPr lvl="2"/>
            <a:r>
              <a:rPr lang="en-US" sz="2600" dirty="0"/>
              <a:t>Housing sales and foreclosures</a:t>
            </a:r>
          </a:p>
          <a:p>
            <a:pPr lvl="2"/>
            <a:r>
              <a:rPr lang="en-US" sz="2600" dirty="0"/>
              <a:t>Educational attainment  </a:t>
            </a:r>
          </a:p>
          <a:p>
            <a:pPr lvl="1"/>
            <a:r>
              <a:rPr lang="en-US" sz="2600" dirty="0"/>
              <a:t>Workforce</a:t>
            </a:r>
          </a:p>
          <a:p>
            <a:pPr lvl="2"/>
            <a:r>
              <a:rPr lang="en-US" sz="2600" dirty="0"/>
              <a:t>Employment</a:t>
            </a:r>
          </a:p>
          <a:p>
            <a:pPr lvl="2"/>
            <a:r>
              <a:rPr lang="en-US" sz="2600" dirty="0"/>
              <a:t>Unemployment rate</a:t>
            </a:r>
          </a:p>
          <a:p>
            <a:pPr lvl="2"/>
            <a:r>
              <a:rPr lang="en-US" sz="2600" dirty="0"/>
              <a:t>Available workforce</a:t>
            </a:r>
          </a:p>
          <a:p>
            <a:pPr lvl="2"/>
            <a:r>
              <a:rPr lang="en-US" sz="2600" dirty="0"/>
              <a:t>Labor force participation rate</a:t>
            </a:r>
          </a:p>
          <a:p>
            <a:pPr lvl="2"/>
            <a:r>
              <a:rPr lang="en-US" sz="2600" dirty="0"/>
              <a:t>Occupational mix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0D0DB3-4CE8-4C3A-B83E-8D97C293A3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62851" y="1600200"/>
            <a:ext cx="4681149" cy="5257800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lang="en-US" sz="2600" dirty="0"/>
              <a:t>Economic base</a:t>
            </a:r>
          </a:p>
          <a:p>
            <a:pPr lvl="2"/>
            <a:r>
              <a:rPr lang="en-US" sz="2600" dirty="0"/>
              <a:t>Number or share of employees by industry sector</a:t>
            </a:r>
          </a:p>
          <a:p>
            <a:pPr lvl="2"/>
            <a:r>
              <a:rPr lang="en-US" sz="2600" dirty="0"/>
              <a:t>Net change in business by industry</a:t>
            </a:r>
          </a:p>
          <a:p>
            <a:pPr lvl="2"/>
            <a:r>
              <a:rPr lang="en-US" sz="2600" dirty="0"/>
              <a:t>Wages by industry sectors</a:t>
            </a:r>
          </a:p>
          <a:p>
            <a:pPr lvl="2"/>
            <a:r>
              <a:rPr lang="en-US" sz="2600" dirty="0"/>
              <a:t>Patents by industry</a:t>
            </a:r>
          </a:p>
          <a:p>
            <a:pPr lvl="2"/>
            <a:r>
              <a:rPr lang="en-US" sz="2600" dirty="0"/>
              <a:t>Industry demographics</a:t>
            </a:r>
          </a:p>
          <a:p>
            <a:pPr lvl="2"/>
            <a:r>
              <a:rPr lang="en-US" sz="2600" dirty="0"/>
              <a:t>Retail sales</a:t>
            </a:r>
          </a:p>
          <a:p>
            <a:pPr lvl="1"/>
            <a:r>
              <a:rPr lang="en-US" sz="2600" dirty="0"/>
              <a:t>Knowledge-based Resources</a:t>
            </a:r>
          </a:p>
          <a:p>
            <a:pPr lvl="2"/>
            <a:r>
              <a:rPr lang="en-US" sz="2600" dirty="0"/>
              <a:t>Fed labs, universities, </a:t>
            </a:r>
            <a:r>
              <a:rPr lang="en-US" sz="2600" dirty="0" err="1"/>
              <a:t>etc</a:t>
            </a:r>
            <a:endParaRPr lang="en-US" sz="2600" dirty="0"/>
          </a:p>
          <a:p>
            <a:pPr lvl="1"/>
            <a:r>
              <a:rPr lang="en-US" sz="2600" dirty="0"/>
              <a:t>The Triad</a:t>
            </a:r>
          </a:p>
          <a:p>
            <a:pPr lvl="2"/>
            <a:r>
              <a:rPr lang="en-US" sz="2600" dirty="0"/>
              <a:t>Human Capital Infrastructure</a:t>
            </a:r>
          </a:p>
          <a:p>
            <a:pPr lvl="2"/>
            <a:r>
              <a:rPr lang="en-US" sz="2600" dirty="0"/>
              <a:t>Physical Infrastructure</a:t>
            </a:r>
          </a:p>
          <a:p>
            <a:pPr lvl="2"/>
            <a:r>
              <a:rPr lang="en-US" sz="2600" dirty="0"/>
              <a:t>Public Policy Infrastructure </a:t>
            </a:r>
          </a:p>
          <a:p>
            <a:pPr lvl="1"/>
            <a:r>
              <a:rPr lang="en-US" sz="3200" dirty="0"/>
              <a:t>Quality of Life</a:t>
            </a:r>
          </a:p>
          <a:p>
            <a:pPr lvl="1"/>
            <a:endParaRPr lang="en-US" sz="3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709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57118-147F-4957-ACB6-253E0061E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QOP Metrics-</a:t>
            </a:r>
            <a:r>
              <a:rPr lang="en-US" b="1" dirty="0"/>
              <a:t>General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63120-78EF-4C41-9572-122A58244A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2" y="1600201"/>
            <a:ext cx="4038600" cy="274937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Natural amenities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Creative class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Third places per capita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Violent crimes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Property crimes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2BF713-D104-4242-9E9A-7CF67EB8C7D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000" dirty="0"/>
              <a:t>USDA Natural Amenities Scale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/>
              <a:t>EMSI (occupation group)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U.S. Census </a:t>
            </a:r>
            <a:r>
              <a:rPr lang="en-US" dirty="0" err="1"/>
              <a:t>FactFinder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FBI report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FBI report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2F604A-9959-450E-A93A-1939C828CCFE}"/>
              </a:ext>
            </a:extLst>
          </p:cNvPr>
          <p:cNvSpPr txBox="1"/>
          <p:nvPr/>
        </p:nvSpPr>
        <p:spPr>
          <a:xfrm>
            <a:off x="1600200" y="4151871"/>
            <a:ext cx="5943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Arts, Entertainment, and Recreation</a:t>
            </a:r>
          </a:p>
          <a:p>
            <a:r>
              <a:rPr lang="en-US" sz="2000" dirty="0"/>
              <a:t>Food Services and Drinking Places</a:t>
            </a:r>
          </a:p>
          <a:p>
            <a:r>
              <a:rPr lang="en-US" sz="2000" dirty="0"/>
              <a:t>Personal and Laundry Services</a:t>
            </a:r>
          </a:p>
          <a:p>
            <a:r>
              <a:rPr lang="en-US" sz="2000" dirty="0"/>
              <a:t>Religious, Grantmaking, Civic, Professional, and Similar Organizations</a:t>
            </a:r>
          </a:p>
          <a:p>
            <a:r>
              <a:rPr lang="en-US" sz="2000" dirty="0"/>
              <a:t>Libraries</a:t>
            </a:r>
          </a:p>
          <a:p>
            <a:r>
              <a:rPr lang="en-US" sz="2000" dirty="0"/>
              <a:t>Total Third Places</a:t>
            </a:r>
          </a:p>
          <a:p>
            <a:r>
              <a:rPr lang="en-US" sz="2000" b="1" dirty="0"/>
              <a:t>Third Places per Capita</a:t>
            </a:r>
          </a:p>
        </p:txBody>
      </p:sp>
    </p:spTree>
    <p:extLst>
      <p:ext uri="{BB962C8B-B14F-4D97-AF65-F5344CB8AC3E}">
        <p14:creationId xmlns:p14="http://schemas.microsoft.com/office/powerpoint/2010/main" val="3529914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85565-5EA1-439F-9546-05B5F624F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QOP Metrics-</a:t>
            </a:r>
            <a:r>
              <a:rPr lang="en-US" b="1" dirty="0"/>
              <a:t>Housing &amp; Healthcare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5E0F2-90B4-456E-877B-140C346FBB9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sz="3200" b="1" dirty="0"/>
              <a:t>Housing &amp; Healthcare</a:t>
            </a:r>
            <a:r>
              <a:rPr lang="en-US" sz="320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County health rankings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Health professional shortage areas  (HPSAs)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Small area health insurance estimates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Total households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Single female headed households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Rented versus owner occupied households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Inversion into urban from rural areas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Median home value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Median household income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Eviction Rate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998C0A-0B67-4B1D-AB05-138E0AFA25C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sz="3200" b="1" dirty="0"/>
              <a:t>Source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County Health Rankings &amp; Roadmaps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HPSA </a:t>
            </a:r>
            <a:r>
              <a:rPr lang="en-US" dirty="0" err="1"/>
              <a:t>DatawareHouse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U. S. Census Bureau Small Area Health Insurance Estimates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U.S. Census </a:t>
            </a:r>
            <a:r>
              <a:rPr lang="en-US" dirty="0" err="1"/>
              <a:t>FactFinder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U.S. Census </a:t>
            </a:r>
            <a:r>
              <a:rPr lang="en-US" dirty="0" err="1"/>
              <a:t>FactFinder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U.S. Census </a:t>
            </a:r>
            <a:r>
              <a:rPr lang="en-US" dirty="0" err="1"/>
              <a:t>FactFinder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U.S. Census </a:t>
            </a:r>
            <a:r>
              <a:rPr lang="en-US" dirty="0" err="1"/>
              <a:t>FactFinder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U.S. Census </a:t>
            </a:r>
            <a:r>
              <a:rPr lang="en-US" dirty="0" err="1"/>
              <a:t>FactFinder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Htaindex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Eviction Lab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24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C0AA2-29C4-4EC2-A2C5-E9038F01B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QOP Metrics-</a:t>
            </a:r>
            <a:r>
              <a:rPr lang="en-US" b="1" dirty="0"/>
              <a:t>Infrastructure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C87EB-7BFB-42EC-B23E-C41BEEEFFD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9075" y="1600200"/>
            <a:ext cx="4276727" cy="452596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Digital Divide Index (DDI)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H+T Index: transportation costs % income for the regional typical household; annual transportation costs for the regional typical household; annual vehicle miles traveled (VMT) per household for the regional typical household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NACo</a:t>
            </a:r>
            <a:r>
              <a:rPr lang="en-US" dirty="0"/>
              <a:t>: structurally deficient bridges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Public Transit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16B27A-532F-4520-A6E4-7BA14E2E14C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/>
              <a:t>PurdueEdu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htaindex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NACo</a:t>
            </a:r>
            <a:r>
              <a:rPr lang="en-US" dirty="0"/>
              <a:t> County Explorer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OnTheMap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NACo</a:t>
            </a:r>
            <a:r>
              <a:rPr lang="en-US" dirty="0"/>
              <a:t> County Explorer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49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1">
            <a:extLst>
              <a:ext uri="{FF2B5EF4-FFF2-40B4-BE49-F238E27FC236}">
                <a16:creationId xmlns:a16="http://schemas.microsoft.com/office/drawing/2014/main" id="{D85EE22D-D1C4-448B-96F9-9FA0849FA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276" y="535459"/>
            <a:ext cx="7391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FF00"/>
                </a:solidFill>
                <a:latin typeface="Arial" panose="020B0604020202020204" pitchFamily="34" charset="0"/>
              </a:rPr>
              <a:t>Policom</a:t>
            </a:r>
            <a:r>
              <a:rPr lang="en-US" altLang="en-US" sz="2800" dirty="0">
                <a:solidFill>
                  <a:srgbClr val="FFFF00"/>
                </a:solidFill>
                <a:latin typeface="Arial" panose="020B0604020202020204" pitchFamily="34" charset="0"/>
              </a:rPr>
              <a:t> MSA Economic Strength Rankings</a:t>
            </a:r>
          </a:p>
        </p:txBody>
      </p:sp>
      <p:graphicFrame>
        <p:nvGraphicFramePr>
          <p:cNvPr id="31747" name="Chart 15">
            <a:extLst>
              <a:ext uri="{FF2B5EF4-FFF2-40B4-BE49-F238E27FC236}">
                <a16:creationId xmlns:a16="http://schemas.microsoft.com/office/drawing/2014/main" id="{0DC87AE3-8372-45DA-B36D-3D2FB5E114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1128057"/>
              </p:ext>
            </p:extLst>
          </p:nvPr>
        </p:nvGraphicFramePr>
        <p:xfrm>
          <a:off x="860425" y="1458912"/>
          <a:ext cx="68834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Chart" r:id="rId4" imgW="6887911" imgH="4169319" progId="Excel.Chart.8">
                  <p:embed/>
                </p:oleObj>
              </mc:Choice>
              <mc:Fallback>
                <p:oleObj name="Chart" r:id="rId4" imgW="6887911" imgH="4169319" progId="Excel.Chart.8">
                  <p:embed/>
                  <p:pic>
                    <p:nvPicPr>
                      <p:cNvPr id="31747" name="Chart 15">
                        <a:extLst>
                          <a:ext uri="{FF2B5EF4-FFF2-40B4-BE49-F238E27FC236}">
                            <a16:creationId xmlns:a16="http://schemas.microsoft.com/office/drawing/2014/main" id="{0DC87AE3-8372-45DA-B36D-3D2FB5E11445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425" y="1458912"/>
                        <a:ext cx="6883400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8" name="TextBox 7">
            <a:extLst>
              <a:ext uri="{FF2B5EF4-FFF2-40B4-BE49-F238E27FC236}">
                <a16:creationId xmlns:a16="http://schemas.microsoft.com/office/drawing/2014/main" id="{637D7A2D-10D5-4C90-81A0-8B408D877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6096000"/>
            <a:ext cx="487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FF00"/>
                </a:solidFill>
                <a:latin typeface="Arial" panose="020B0604020202020204" pitchFamily="34" charset="0"/>
              </a:rPr>
              <a:t>Source: http://www.policom.com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argetIndustryAnalysis" id="{0FB42E71-F4BE-4539-B7FA-4437A85C2E3D}" vid="{B4F82D93-A76B-4AB2-A92C-102EB8827E3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TargetIndustryAnalysis</Template>
  <TotalTime>425</TotalTime>
  <Words>574</Words>
  <Application>Microsoft Office PowerPoint</Application>
  <PresentationFormat>On-screen Show (4:3)</PresentationFormat>
  <Paragraphs>149</Paragraphs>
  <Slides>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Office Theme</vt:lpstr>
      <vt:lpstr>Chart</vt:lpstr>
      <vt:lpstr>PowerPoint Presentation</vt:lpstr>
      <vt:lpstr>Strategic Planning Model A B C D E</vt:lpstr>
      <vt:lpstr>PowerPoint Presentation</vt:lpstr>
      <vt:lpstr>IEDC -Economic Base Analysis </vt:lpstr>
      <vt:lpstr>PowerPoint Presentation</vt:lpstr>
      <vt:lpstr>QOP Metrics-General </vt:lpstr>
      <vt:lpstr>QOP Metrics-Housing &amp; Healthcare </vt:lpstr>
      <vt:lpstr>QOP Metrics-Infrastructure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Miller</dc:creator>
  <cp:lastModifiedBy>Chad Miller</cp:lastModifiedBy>
  <cp:revision>38</cp:revision>
  <cp:lastPrinted>2013-09-09T14:12:18Z</cp:lastPrinted>
  <dcterms:created xsi:type="dcterms:W3CDTF">2018-08-29T17:48:48Z</dcterms:created>
  <dcterms:modified xsi:type="dcterms:W3CDTF">2018-09-03T16:55:58Z</dcterms:modified>
</cp:coreProperties>
</file>