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tiff" ContentType="image/tiff"/>
  <Default Extension="gif" ContentType="image/gif"/>
  <Default Extension="jpg" ContentType="image/jpeg"/>
  <Default Extension="mp4" ContentType="video/mp4"/>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comments/comment1.xml" ContentType="application/vnd.openxmlformats-officedocument.presentationml.comments+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4" r:id="rId1"/>
  </p:sldMasterIdLst>
  <p:notesMasterIdLst>
    <p:notesMasterId r:id="rId40"/>
  </p:notesMasterIdLst>
  <p:sldIdLst>
    <p:sldId id="256" r:id="rId2"/>
    <p:sldId id="274" r:id="rId3"/>
    <p:sldId id="257" r:id="rId4"/>
    <p:sldId id="335" r:id="rId5"/>
    <p:sldId id="367" r:id="rId6"/>
    <p:sldId id="336" r:id="rId7"/>
    <p:sldId id="337" r:id="rId8"/>
    <p:sldId id="338" r:id="rId9"/>
    <p:sldId id="339" r:id="rId10"/>
    <p:sldId id="340" r:id="rId11"/>
    <p:sldId id="376" r:id="rId12"/>
    <p:sldId id="341" r:id="rId13"/>
    <p:sldId id="365" r:id="rId14"/>
    <p:sldId id="342" r:id="rId15"/>
    <p:sldId id="343" r:id="rId16"/>
    <p:sldId id="344" r:id="rId17"/>
    <p:sldId id="345" r:id="rId18"/>
    <p:sldId id="369" r:id="rId19"/>
    <p:sldId id="346" r:id="rId20"/>
    <p:sldId id="347" r:id="rId21"/>
    <p:sldId id="348" r:id="rId22"/>
    <p:sldId id="349" r:id="rId23"/>
    <p:sldId id="350" r:id="rId24"/>
    <p:sldId id="351" r:id="rId25"/>
    <p:sldId id="352" r:id="rId26"/>
    <p:sldId id="370" r:id="rId27"/>
    <p:sldId id="354" r:id="rId28"/>
    <p:sldId id="355" r:id="rId29"/>
    <p:sldId id="356" r:id="rId30"/>
    <p:sldId id="357" r:id="rId31"/>
    <p:sldId id="371" r:id="rId32"/>
    <p:sldId id="372" r:id="rId33"/>
    <p:sldId id="373" r:id="rId34"/>
    <p:sldId id="374" r:id="rId35"/>
    <p:sldId id="375" r:id="rId36"/>
    <p:sldId id="364" r:id="rId37"/>
    <p:sldId id="326" r:id="rId38"/>
    <p:sldId id="271" r:id="rId3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7" name="Sandra Poisson" initials="SP" lastIdx="4" clrIdx="6">
    <p:extLst/>
  </p:cmAuthor>
  <p:cmAuthor id="1" name="Moses Bratrud" initials="MB" lastIdx="1" clrIdx="0">
    <p:extLst/>
  </p:cmAuthor>
  <p:cmAuthor id="8" name="Sandra Poisson" initials="SP [2]" lastIdx="1" clrIdx="7">
    <p:extLst/>
  </p:cmAuthor>
  <p:cmAuthor id="2" name="Moses Bratrud" initials="MB [2]" lastIdx="1" clrIdx="1">
    <p:extLst/>
  </p:cmAuthor>
  <p:cmAuthor id="3" name="Moses Bratrud" initials="MB [3]" lastIdx="1" clrIdx="2">
    <p:extLst/>
  </p:cmAuthor>
  <p:cmAuthor id="4" name="Moses Bratrud" initials="MB [4]" lastIdx="1" clrIdx="3">
    <p:extLst/>
  </p:cmAuthor>
  <p:cmAuthor id="5" name="Moses Bratrud" initials="MB [5]" lastIdx="1" clrIdx="4">
    <p:extLst/>
  </p:cmAuthor>
  <p:cmAuthor id="6" name="Moses Bratrud" initials="MB [6]" lastIdx="1" clrIdx="5">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B5C2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0244"/>
    <p:restoredTop sz="84862"/>
  </p:normalViewPr>
  <p:slideViewPr>
    <p:cSldViewPr snapToGrid="0" snapToObjects="1">
      <p:cViewPr varScale="1">
        <p:scale>
          <a:sx n="90" d="100"/>
          <a:sy n="90" d="100"/>
        </p:scale>
        <p:origin x="1648" y="200"/>
      </p:cViewPr>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presProps" Target="pres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notesMaster" Target="notesMasters/notesMaster1.xml"/><Relationship Id="rId45"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viewProps" Target="viewProp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0" Type="http://schemas.openxmlformats.org/officeDocument/2006/relationships/slide" Target="slides/slide19.xml"/><Relationship Id="rId41" Type="http://schemas.openxmlformats.org/officeDocument/2006/relationships/commentAuthors" Target="commentAuthors.xml"/></Relationships>
</file>

<file path=ppt/comments/comment1.xml><?xml version="1.0" encoding="utf-8"?>
<p:cmLst xmlns:a="http://schemas.openxmlformats.org/drawingml/2006/main" xmlns:r="http://schemas.openxmlformats.org/officeDocument/2006/relationships" xmlns:p="http://schemas.openxmlformats.org/presentationml/2006/main">
  <p:cm authorId="7" dt="2017-01-05T13:05:56.192" idx="4">
    <p:pos x="10" y="10"/>
    <p:text>Hiding slide until the Request for Information button is active within CC 3.0</p:text>
    <p:extLst>
      <p:ext uri="{C676402C-5697-4E1C-873F-D02D1690AC5C}">
        <p15:threadingInfo xmlns:p15="http://schemas.microsoft.com/office/powerpoint/2012/main" timeZoneBias="480"/>
      </p:ext>
    </p:extLst>
  </p:cm>
</p:cmLst>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F34A044-0CA0-1B4E-B57A-97C8BABD7C38}" type="datetimeFigureOut">
              <a:rPr lang="en-US" smtClean="0"/>
              <a:t>9/9/18</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2B7E5F0-6CCB-8D4E-9EEB-EE2A40801C1D}" type="slidenum">
              <a:rPr lang="en-US" smtClean="0"/>
              <a:t>‹#›</a:t>
            </a:fld>
            <a:endParaRPr lang="en-US"/>
          </a:p>
        </p:txBody>
      </p:sp>
    </p:spTree>
    <p:extLst>
      <p:ext uri="{BB962C8B-B14F-4D97-AF65-F5344CB8AC3E}">
        <p14:creationId xmlns:p14="http://schemas.microsoft.com/office/powerpoint/2010/main" val="15370744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a:t>
            </a:r>
            <a:r>
              <a:rPr lang="en-US" dirty="0" err="1"/>
              <a:t>www.algonquincollege.com</a:t>
            </a:r>
            <a:r>
              <a:rPr lang="en-US" dirty="0"/>
              <a:t>/future-students/  [Ontario, CA]</a:t>
            </a:r>
          </a:p>
        </p:txBody>
      </p:sp>
      <p:sp>
        <p:nvSpPr>
          <p:cNvPr id="4" name="Slide Number Placeholder 3"/>
          <p:cNvSpPr>
            <a:spLocks noGrp="1"/>
          </p:cNvSpPr>
          <p:nvPr>
            <p:ph type="sldNum" sz="quarter" idx="10"/>
          </p:nvPr>
        </p:nvSpPr>
        <p:spPr/>
        <p:txBody>
          <a:bodyPr/>
          <a:lstStyle/>
          <a:p>
            <a:fld id="{22B7E5F0-6CCB-8D4E-9EEB-EE2A40801C1D}" type="slidenum">
              <a:rPr lang="en-US" smtClean="0"/>
              <a:t>7</a:t>
            </a:fld>
            <a:endParaRPr lang="en-US"/>
          </a:p>
        </p:txBody>
      </p:sp>
    </p:spTree>
    <p:extLst>
      <p:ext uri="{BB962C8B-B14F-4D97-AF65-F5344CB8AC3E}">
        <p14:creationId xmlns:p14="http://schemas.microsoft.com/office/powerpoint/2010/main" val="104968335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Can go to High</a:t>
            </a:r>
            <a:r>
              <a:rPr lang="en-US" baseline="0" dirty="0"/>
              <a:t> Schools and Business or Community Events—Bringing Career Coach directly to the students!</a:t>
            </a:r>
            <a:endParaRPr lang="en-US" dirty="0"/>
          </a:p>
          <a:p>
            <a:r>
              <a:rPr lang="en-US" dirty="0"/>
              <a:t>[http://</a:t>
            </a:r>
            <a:r>
              <a:rPr lang="en-US" dirty="0" err="1"/>
              <a:t>www.stlcc.edu</a:t>
            </a:r>
            <a:r>
              <a:rPr lang="en-US" dirty="0"/>
              <a:t>/Programs/</a:t>
            </a:r>
            <a:r>
              <a:rPr lang="en-US" dirty="0" err="1"/>
              <a:t>Career_and_Technical_Education</a:t>
            </a:r>
            <a:r>
              <a:rPr lang="en-US" dirty="0"/>
              <a:t>/</a:t>
            </a:r>
            <a:r>
              <a:rPr lang="en-US" dirty="0" err="1"/>
              <a:t>Mobile_Tech_Center.html</a:t>
            </a:r>
            <a:r>
              <a:rPr lang="en-US" dirty="0"/>
              <a:t>]</a:t>
            </a:r>
          </a:p>
          <a:p>
            <a:r>
              <a:rPr lang="en-US" dirty="0"/>
              <a:t>Alamo Colleges also</a:t>
            </a:r>
            <a:r>
              <a:rPr lang="en-US" baseline="0" dirty="0"/>
              <a:t> has a “Mobile Go Center” to also provide Community Outreach</a:t>
            </a:r>
            <a:endParaRPr lang="en-US" dirty="0"/>
          </a:p>
        </p:txBody>
      </p:sp>
      <p:sp>
        <p:nvSpPr>
          <p:cNvPr id="4" name="Slide Number Placeholder 3"/>
          <p:cNvSpPr>
            <a:spLocks noGrp="1"/>
          </p:cNvSpPr>
          <p:nvPr>
            <p:ph type="sldNum" sz="quarter" idx="10"/>
          </p:nvPr>
        </p:nvSpPr>
        <p:spPr/>
        <p:txBody>
          <a:bodyPr/>
          <a:lstStyle/>
          <a:p>
            <a:fld id="{22B7E5F0-6CCB-8D4E-9EEB-EE2A40801C1D}" type="slidenum">
              <a:rPr lang="en-US" smtClean="0"/>
              <a:t>17</a:t>
            </a:fld>
            <a:endParaRPr lang="en-US"/>
          </a:p>
        </p:txBody>
      </p:sp>
    </p:spTree>
    <p:extLst>
      <p:ext uri="{BB962C8B-B14F-4D97-AF65-F5344CB8AC3E}">
        <p14:creationId xmlns:p14="http://schemas.microsoft.com/office/powerpoint/2010/main" val="91119301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Fayetteville</a:t>
            </a:r>
            <a:r>
              <a:rPr lang="en-US" baseline="0" dirty="0"/>
              <a:t> Technical CC (Fayetteville, NC  near Fort Bragg; awarded Military Friendly) uses Career Coach to help their military student population using our MOC feature.  They also award Credits for Military Training.</a:t>
            </a:r>
          </a:p>
          <a:p>
            <a:r>
              <a:rPr lang="en-US" baseline="0" dirty="0"/>
              <a:t>Coastal Carolina CC uses Career Coach with both their active military and veteran student population.  </a:t>
            </a:r>
            <a:r>
              <a:rPr lang="en-US" b="1" baseline="0" dirty="0"/>
              <a:t>40-50% of their student population are active military and their families.</a:t>
            </a:r>
            <a:endParaRPr lang="en-US" b="1" dirty="0"/>
          </a:p>
        </p:txBody>
      </p:sp>
      <p:sp>
        <p:nvSpPr>
          <p:cNvPr id="4" name="Slide Number Placeholder 3"/>
          <p:cNvSpPr>
            <a:spLocks noGrp="1"/>
          </p:cNvSpPr>
          <p:nvPr>
            <p:ph type="sldNum" sz="quarter" idx="10"/>
          </p:nvPr>
        </p:nvSpPr>
        <p:spPr/>
        <p:txBody>
          <a:bodyPr/>
          <a:lstStyle/>
          <a:p>
            <a:fld id="{22B7E5F0-6CCB-8D4E-9EEB-EE2A40801C1D}" type="slidenum">
              <a:rPr lang="en-US" smtClean="0"/>
              <a:t>18</a:t>
            </a:fld>
            <a:endParaRPr lang="en-US"/>
          </a:p>
        </p:txBody>
      </p:sp>
    </p:spTree>
    <p:extLst>
      <p:ext uri="{BB962C8B-B14F-4D97-AF65-F5344CB8AC3E}">
        <p14:creationId xmlns:p14="http://schemas.microsoft.com/office/powerpoint/2010/main" val="160643690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Valencia won</a:t>
            </a:r>
            <a:r>
              <a:rPr lang="en-US" baseline="0" dirty="0"/>
              <a:t> the Aspen Prize for Community College Excellence in 2011</a:t>
            </a:r>
            <a:endParaRPr lang="en-US" dirty="0"/>
          </a:p>
        </p:txBody>
      </p:sp>
      <p:sp>
        <p:nvSpPr>
          <p:cNvPr id="4" name="Slide Number Placeholder 3"/>
          <p:cNvSpPr>
            <a:spLocks noGrp="1"/>
          </p:cNvSpPr>
          <p:nvPr>
            <p:ph type="sldNum" sz="quarter" idx="10"/>
          </p:nvPr>
        </p:nvSpPr>
        <p:spPr/>
        <p:txBody>
          <a:bodyPr/>
          <a:lstStyle/>
          <a:p>
            <a:fld id="{22B7E5F0-6CCB-8D4E-9EEB-EE2A40801C1D}" type="slidenum">
              <a:rPr lang="en-US" smtClean="0"/>
              <a:t>19</a:t>
            </a:fld>
            <a:endParaRPr lang="en-US"/>
          </a:p>
        </p:txBody>
      </p:sp>
    </p:spTree>
    <p:extLst>
      <p:ext uri="{BB962C8B-B14F-4D97-AF65-F5344CB8AC3E}">
        <p14:creationId xmlns:p14="http://schemas.microsoft.com/office/powerpoint/2010/main" val="183671978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Career Coach can</a:t>
            </a:r>
            <a:r>
              <a:rPr lang="en-US" baseline="0" dirty="0"/>
              <a:t> be incredibly useful in all of these areas</a:t>
            </a:r>
            <a:endParaRPr lang="en-US" dirty="0"/>
          </a:p>
        </p:txBody>
      </p:sp>
      <p:sp>
        <p:nvSpPr>
          <p:cNvPr id="4" name="Slide Number Placeholder 3"/>
          <p:cNvSpPr>
            <a:spLocks noGrp="1"/>
          </p:cNvSpPr>
          <p:nvPr>
            <p:ph type="sldNum" sz="quarter" idx="10"/>
          </p:nvPr>
        </p:nvSpPr>
        <p:spPr/>
        <p:txBody>
          <a:bodyPr/>
          <a:lstStyle/>
          <a:p>
            <a:fld id="{22B7E5F0-6CCB-8D4E-9EEB-EE2A40801C1D}" type="slidenum">
              <a:rPr lang="en-US" smtClean="0"/>
              <a:t>24</a:t>
            </a:fld>
            <a:endParaRPr lang="en-US"/>
          </a:p>
        </p:txBody>
      </p:sp>
    </p:spTree>
    <p:extLst>
      <p:ext uri="{BB962C8B-B14F-4D97-AF65-F5344CB8AC3E}">
        <p14:creationId xmlns:p14="http://schemas.microsoft.com/office/powerpoint/2010/main" val="64687258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Alamo introduces students to Career Coach even before they register (what they call a “pre-zero” touch point) and then at a number of other times in each student’s time at the college. Used in this way, Career Coach serves as a student development tool that helps both students and advisors keep track of where they are in their studies.</a:t>
            </a:r>
            <a:endParaRPr lang="en-US" dirty="0"/>
          </a:p>
        </p:txBody>
      </p:sp>
      <p:sp>
        <p:nvSpPr>
          <p:cNvPr id="4" name="Slide Number Placeholder 3"/>
          <p:cNvSpPr>
            <a:spLocks noGrp="1"/>
          </p:cNvSpPr>
          <p:nvPr>
            <p:ph type="sldNum" sz="quarter" idx="10"/>
          </p:nvPr>
        </p:nvSpPr>
        <p:spPr/>
        <p:txBody>
          <a:bodyPr/>
          <a:lstStyle/>
          <a:p>
            <a:fld id="{22B7E5F0-6CCB-8D4E-9EEB-EE2A40801C1D}" type="slidenum">
              <a:rPr lang="en-US" smtClean="0"/>
              <a:t>25</a:t>
            </a:fld>
            <a:endParaRPr lang="en-US"/>
          </a:p>
        </p:txBody>
      </p:sp>
    </p:spTree>
    <p:extLst>
      <p:ext uri="{BB962C8B-B14F-4D97-AF65-F5344CB8AC3E}">
        <p14:creationId xmlns:p14="http://schemas.microsoft.com/office/powerpoint/2010/main" val="143854712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0" i="0" kern="1200" dirty="0">
                <a:solidFill>
                  <a:schemeClr val="tx1"/>
                </a:solidFill>
                <a:effectLst/>
                <a:latin typeface="+mn-lt"/>
                <a:ea typeface="+mn-ea"/>
                <a:cs typeface="+mn-cs"/>
              </a:rPr>
              <a:t>At </a:t>
            </a:r>
            <a:r>
              <a:rPr lang="en-US" sz="1200" b="1" i="0" kern="1200" dirty="0">
                <a:solidFill>
                  <a:schemeClr val="tx1"/>
                </a:solidFill>
                <a:effectLst/>
                <a:latin typeface="+mn-lt"/>
                <a:ea typeface="+mn-ea"/>
                <a:cs typeface="+mn-cs"/>
              </a:rPr>
              <a:t>North Central State, </a:t>
            </a:r>
            <a:r>
              <a:rPr lang="en-US" sz="1200" b="0" i="0" kern="1200" dirty="0">
                <a:solidFill>
                  <a:schemeClr val="tx1"/>
                </a:solidFill>
                <a:effectLst/>
                <a:latin typeface="+mn-lt"/>
                <a:ea typeface="+mn-ea"/>
                <a:cs typeface="+mn-cs"/>
              </a:rPr>
              <a:t>new students enroll in FYE Orientation and College Survival Skills courses, which have adapted to combine Career Coach into the curriculum.</a:t>
            </a:r>
          </a:p>
          <a:p>
            <a:endParaRPr lang="en-US" dirty="0"/>
          </a:p>
        </p:txBody>
      </p:sp>
      <p:sp>
        <p:nvSpPr>
          <p:cNvPr id="4" name="Slide Number Placeholder 3"/>
          <p:cNvSpPr>
            <a:spLocks noGrp="1"/>
          </p:cNvSpPr>
          <p:nvPr>
            <p:ph type="sldNum" sz="quarter" idx="10"/>
          </p:nvPr>
        </p:nvSpPr>
        <p:spPr/>
        <p:txBody>
          <a:bodyPr/>
          <a:lstStyle/>
          <a:p>
            <a:fld id="{22B7E5F0-6CCB-8D4E-9EEB-EE2A40801C1D}" type="slidenum">
              <a:rPr lang="en-US" smtClean="0"/>
              <a:t>26</a:t>
            </a:fld>
            <a:endParaRPr lang="en-US"/>
          </a:p>
        </p:txBody>
      </p:sp>
    </p:spTree>
    <p:extLst>
      <p:ext uri="{BB962C8B-B14F-4D97-AF65-F5344CB8AC3E}">
        <p14:creationId xmlns:p14="http://schemas.microsoft.com/office/powerpoint/2010/main" val="139712983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2B7E5F0-6CCB-8D4E-9EEB-EE2A40801C1D}" type="slidenum">
              <a:rPr lang="en-US" smtClean="0"/>
              <a:t>28</a:t>
            </a:fld>
            <a:endParaRPr lang="en-US"/>
          </a:p>
        </p:txBody>
      </p:sp>
    </p:spTree>
    <p:extLst>
      <p:ext uri="{BB962C8B-B14F-4D97-AF65-F5344CB8AC3E}">
        <p14:creationId xmlns:p14="http://schemas.microsoft.com/office/powerpoint/2010/main" val="30073823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2B7E5F0-6CCB-8D4E-9EEB-EE2A40801C1D}" type="slidenum">
              <a:rPr lang="en-US" smtClean="0"/>
              <a:t>30</a:t>
            </a:fld>
            <a:endParaRPr lang="en-US"/>
          </a:p>
        </p:txBody>
      </p:sp>
    </p:spTree>
    <p:extLst>
      <p:ext uri="{BB962C8B-B14F-4D97-AF65-F5344CB8AC3E}">
        <p14:creationId xmlns:p14="http://schemas.microsoft.com/office/powerpoint/2010/main" val="4003589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VC,</a:t>
            </a:r>
            <a:r>
              <a:rPr lang="en-US" baseline="0" dirty="0"/>
              <a:t> as well as other colleges, use Career Coach to help graduating students find jobs in their field and set realistic wage expectations.  Monroe Community College has spread the use of CC to local employers.  Central Main Community College uses the tool to help graduating students build a solid résumé as they enter the job market.</a:t>
            </a:r>
            <a:endParaRPr lang="en-US" dirty="0"/>
          </a:p>
        </p:txBody>
      </p:sp>
      <p:sp>
        <p:nvSpPr>
          <p:cNvPr id="4" name="Slide Number Placeholder 3"/>
          <p:cNvSpPr>
            <a:spLocks noGrp="1"/>
          </p:cNvSpPr>
          <p:nvPr>
            <p:ph type="sldNum" sz="quarter" idx="10"/>
          </p:nvPr>
        </p:nvSpPr>
        <p:spPr/>
        <p:txBody>
          <a:bodyPr/>
          <a:lstStyle/>
          <a:p>
            <a:fld id="{22B7E5F0-6CCB-8D4E-9EEB-EE2A40801C1D}" type="slidenum">
              <a:rPr lang="en-US" smtClean="0"/>
              <a:t>31</a:t>
            </a:fld>
            <a:endParaRPr lang="en-US"/>
          </a:p>
        </p:txBody>
      </p:sp>
    </p:spTree>
    <p:extLst>
      <p:ext uri="{BB962C8B-B14F-4D97-AF65-F5344CB8AC3E}">
        <p14:creationId xmlns:p14="http://schemas.microsoft.com/office/powerpoint/2010/main" val="70449097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MC and</a:t>
            </a:r>
            <a:r>
              <a:rPr lang="en-US" baseline="0" dirty="0"/>
              <a:t> many other colleges use Career Coach to help students move smoothly from transfer programs into 4 year colleges and universities</a:t>
            </a:r>
            <a:endParaRPr lang="en-US" dirty="0"/>
          </a:p>
        </p:txBody>
      </p:sp>
      <p:sp>
        <p:nvSpPr>
          <p:cNvPr id="4" name="Slide Number Placeholder 3"/>
          <p:cNvSpPr>
            <a:spLocks noGrp="1"/>
          </p:cNvSpPr>
          <p:nvPr>
            <p:ph type="sldNum" sz="quarter" idx="10"/>
          </p:nvPr>
        </p:nvSpPr>
        <p:spPr/>
        <p:txBody>
          <a:bodyPr/>
          <a:lstStyle/>
          <a:p>
            <a:fld id="{22B7E5F0-6CCB-8D4E-9EEB-EE2A40801C1D}" type="slidenum">
              <a:rPr lang="en-US" smtClean="0"/>
              <a:t>32</a:t>
            </a:fld>
            <a:endParaRPr lang="en-US"/>
          </a:p>
        </p:txBody>
      </p:sp>
    </p:spTree>
    <p:extLst>
      <p:ext uri="{BB962C8B-B14F-4D97-AF65-F5344CB8AC3E}">
        <p14:creationId xmlns:p14="http://schemas.microsoft.com/office/powerpoint/2010/main" val="205841822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latin typeface="Open Sans Light" charset="0"/>
                <a:cs typeface="Open Sans Light" charset="0"/>
              </a:rPr>
              <a:t>They used Google Analytics</a:t>
            </a:r>
            <a:r>
              <a:rPr lang="en-US" baseline="0" dirty="0">
                <a:latin typeface="Open Sans Light" charset="0"/>
                <a:cs typeface="Open Sans Light" charset="0"/>
              </a:rPr>
              <a:t> to track who was using Career Coach after they put it on their “Future Students” page.  They were able to </a:t>
            </a:r>
            <a:r>
              <a:rPr lang="en-US" dirty="0">
                <a:latin typeface="Open Sans Light" charset="0"/>
                <a:cs typeface="Open Sans Light" charset="0"/>
              </a:rPr>
              <a:t>determine some pretty Interesting statistics about their Career Coach users.</a:t>
            </a:r>
            <a:r>
              <a:rPr lang="en-US" baseline="0" dirty="0">
                <a:latin typeface="Open Sans Light" charset="0"/>
                <a:cs typeface="Open Sans Light" charset="0"/>
              </a:rPr>
              <a:t> [Read stats from the slide]</a:t>
            </a:r>
            <a:endParaRPr lang="en-US" dirty="0"/>
          </a:p>
        </p:txBody>
      </p:sp>
      <p:sp>
        <p:nvSpPr>
          <p:cNvPr id="4" name="Slide Number Placeholder 3"/>
          <p:cNvSpPr>
            <a:spLocks noGrp="1"/>
          </p:cNvSpPr>
          <p:nvPr>
            <p:ph type="sldNum" sz="quarter" idx="10"/>
          </p:nvPr>
        </p:nvSpPr>
        <p:spPr/>
        <p:txBody>
          <a:bodyPr/>
          <a:lstStyle/>
          <a:p>
            <a:fld id="{22B7E5F0-6CCB-8D4E-9EEB-EE2A40801C1D}" type="slidenum">
              <a:rPr lang="en-US" smtClean="0"/>
              <a:t>8</a:t>
            </a:fld>
            <a:endParaRPr lang="en-US"/>
          </a:p>
        </p:txBody>
      </p:sp>
    </p:spTree>
    <p:extLst>
      <p:ext uri="{BB962C8B-B14F-4D97-AF65-F5344CB8AC3E}">
        <p14:creationId xmlns:p14="http://schemas.microsoft.com/office/powerpoint/2010/main" val="142214732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2B7E5F0-6CCB-8D4E-9EEB-EE2A40801C1D}" type="slidenum">
              <a:rPr lang="en-US" smtClean="0"/>
              <a:t>33</a:t>
            </a:fld>
            <a:endParaRPr lang="en-US"/>
          </a:p>
        </p:txBody>
      </p:sp>
    </p:spTree>
    <p:extLst>
      <p:ext uri="{BB962C8B-B14F-4D97-AF65-F5344CB8AC3E}">
        <p14:creationId xmlns:p14="http://schemas.microsoft.com/office/powerpoint/2010/main" val="31670012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Fayetteville</a:t>
            </a:r>
            <a:r>
              <a:rPr lang="en-US" baseline="0" dirty="0"/>
              <a:t> Technical CC (Fayetteville, NC  near Fort Bragg; awarded Military Friendly) uses Career Coach to help their military student population using our MOC feature.  They also award Credits for Military Training.</a:t>
            </a:r>
          </a:p>
          <a:p>
            <a:r>
              <a:rPr lang="en-US" baseline="0" dirty="0"/>
              <a:t>Coastal Carolina CC uses Career Coach with both their active military and veteran student population.  40-50% of their student population are active military and their families.</a:t>
            </a:r>
            <a:endParaRPr lang="en-US" dirty="0"/>
          </a:p>
        </p:txBody>
      </p:sp>
      <p:sp>
        <p:nvSpPr>
          <p:cNvPr id="4" name="Slide Number Placeholder 3"/>
          <p:cNvSpPr>
            <a:spLocks noGrp="1"/>
          </p:cNvSpPr>
          <p:nvPr>
            <p:ph type="sldNum" sz="quarter" idx="10"/>
          </p:nvPr>
        </p:nvSpPr>
        <p:spPr/>
        <p:txBody>
          <a:bodyPr/>
          <a:lstStyle/>
          <a:p>
            <a:fld id="{22B7E5F0-6CCB-8D4E-9EEB-EE2A40801C1D}" type="slidenum">
              <a:rPr lang="en-US" smtClean="0"/>
              <a:t>34</a:t>
            </a:fld>
            <a:endParaRPr lang="en-US"/>
          </a:p>
        </p:txBody>
      </p:sp>
    </p:spTree>
    <p:extLst>
      <p:ext uri="{BB962C8B-B14F-4D97-AF65-F5344CB8AC3E}">
        <p14:creationId xmlns:p14="http://schemas.microsoft.com/office/powerpoint/2010/main" val="172693711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 addition,</a:t>
            </a:r>
            <a:r>
              <a:rPr lang="en-US" baseline="0" dirty="0"/>
              <a:t> Maryland Correctional Center uses Career Coach with external links removed to help with rehabilitation upon release.</a:t>
            </a:r>
            <a:endParaRPr lang="en-US" dirty="0"/>
          </a:p>
        </p:txBody>
      </p:sp>
      <p:sp>
        <p:nvSpPr>
          <p:cNvPr id="4" name="Slide Number Placeholder 3"/>
          <p:cNvSpPr>
            <a:spLocks noGrp="1"/>
          </p:cNvSpPr>
          <p:nvPr>
            <p:ph type="sldNum" sz="quarter" idx="10"/>
          </p:nvPr>
        </p:nvSpPr>
        <p:spPr/>
        <p:txBody>
          <a:bodyPr/>
          <a:lstStyle/>
          <a:p>
            <a:fld id="{22B7E5F0-6CCB-8D4E-9EEB-EE2A40801C1D}" type="slidenum">
              <a:rPr lang="en-US" smtClean="0"/>
              <a:t>35</a:t>
            </a:fld>
            <a:endParaRPr lang="en-US"/>
          </a:p>
        </p:txBody>
      </p:sp>
    </p:spTree>
    <p:extLst>
      <p:ext uri="{BB962C8B-B14F-4D97-AF65-F5344CB8AC3E}">
        <p14:creationId xmlns:p14="http://schemas.microsoft.com/office/powerpoint/2010/main" val="141861275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2B7E5F0-6CCB-8D4E-9EEB-EE2A40801C1D}" type="slidenum">
              <a:rPr lang="en-US" smtClean="0"/>
              <a:t>37</a:t>
            </a:fld>
            <a:endParaRPr lang="en-US"/>
          </a:p>
        </p:txBody>
      </p:sp>
    </p:spTree>
    <p:extLst>
      <p:ext uri="{BB962C8B-B14F-4D97-AF65-F5344CB8AC3E}">
        <p14:creationId xmlns:p14="http://schemas.microsoft.com/office/powerpoint/2010/main" val="189609202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2B7E5F0-6CCB-8D4E-9EEB-EE2A40801C1D}" type="slidenum">
              <a:rPr lang="en-US" smtClean="0"/>
              <a:t>38</a:t>
            </a:fld>
            <a:endParaRPr lang="en-US"/>
          </a:p>
        </p:txBody>
      </p:sp>
    </p:spTree>
    <p:extLst>
      <p:ext uri="{BB962C8B-B14F-4D97-AF65-F5344CB8AC3E}">
        <p14:creationId xmlns:p14="http://schemas.microsoft.com/office/powerpoint/2010/main" val="64381563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Community College of Philadelphia; The links go directly to the relevant C.C. Occupation page.  </a:t>
            </a:r>
            <a:endParaRPr lang="en-US" dirty="0"/>
          </a:p>
        </p:txBody>
      </p:sp>
      <p:sp>
        <p:nvSpPr>
          <p:cNvPr id="4" name="Slide Number Placeholder 3"/>
          <p:cNvSpPr>
            <a:spLocks noGrp="1"/>
          </p:cNvSpPr>
          <p:nvPr>
            <p:ph type="sldNum" sz="quarter" idx="10"/>
          </p:nvPr>
        </p:nvSpPr>
        <p:spPr/>
        <p:txBody>
          <a:bodyPr/>
          <a:lstStyle/>
          <a:p>
            <a:fld id="{22B7E5F0-6CCB-8D4E-9EEB-EE2A40801C1D}" type="slidenum">
              <a:rPr lang="en-US" smtClean="0"/>
              <a:t>9</a:t>
            </a:fld>
            <a:endParaRPr lang="en-US"/>
          </a:p>
        </p:txBody>
      </p:sp>
    </p:spTree>
    <p:extLst>
      <p:ext uri="{BB962C8B-B14F-4D97-AF65-F5344CB8AC3E}">
        <p14:creationId xmlns:p14="http://schemas.microsoft.com/office/powerpoint/2010/main" val="147425150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For example, the Architecture</a:t>
            </a:r>
            <a:r>
              <a:rPr lang="en-US" baseline="0" dirty="0"/>
              <a:t> link goes directly to the associated program page within Career Coach.</a:t>
            </a:r>
            <a:r>
              <a:rPr lang="en-US" dirty="0"/>
              <a:t> </a:t>
            </a:r>
          </a:p>
        </p:txBody>
      </p:sp>
      <p:sp>
        <p:nvSpPr>
          <p:cNvPr id="4" name="Slide Number Placeholder 3"/>
          <p:cNvSpPr>
            <a:spLocks noGrp="1"/>
          </p:cNvSpPr>
          <p:nvPr>
            <p:ph type="sldNum" sz="quarter" idx="10"/>
          </p:nvPr>
        </p:nvSpPr>
        <p:spPr/>
        <p:txBody>
          <a:bodyPr/>
          <a:lstStyle/>
          <a:p>
            <a:fld id="{22B7E5F0-6CCB-8D4E-9EEB-EE2A40801C1D}" type="slidenum">
              <a:rPr lang="en-US" smtClean="0"/>
              <a:t>10</a:t>
            </a:fld>
            <a:endParaRPr lang="en-US"/>
          </a:p>
        </p:txBody>
      </p:sp>
    </p:spTree>
    <p:extLst>
      <p:ext uri="{BB962C8B-B14F-4D97-AF65-F5344CB8AC3E}">
        <p14:creationId xmlns:p14="http://schemas.microsoft.com/office/powerpoint/2010/main" val="184284621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An</a:t>
            </a:r>
            <a:r>
              <a:rPr lang="en-US" baseline="0" dirty="0"/>
              <a:t>other option for integration is the Career Coach Plugin—instead of making links for each program to Career Coach, you can put the live data directly on your site. It is proven to boost student engagement and site usage.  For example at Florida State College at Jacksonville, </a:t>
            </a:r>
            <a:r>
              <a:rPr lang="en-US" sz="1200" b="0" i="0" kern="1200" dirty="0">
                <a:solidFill>
                  <a:schemeClr val="tx1"/>
                </a:solidFill>
                <a:effectLst/>
                <a:latin typeface="+mn-lt"/>
                <a:ea typeface="+mn-ea"/>
                <a:cs typeface="+mn-cs"/>
              </a:rPr>
              <a:t>usage increased by 24% the month after implementation!</a:t>
            </a:r>
          </a:p>
          <a:p>
            <a:r>
              <a:rPr lang="en-US" baseline="0" dirty="0"/>
              <a:t> Check with with your account manager and see if this is part of your subscription. </a:t>
            </a:r>
            <a:endParaRPr lang="en-US" dirty="0"/>
          </a:p>
        </p:txBody>
      </p:sp>
      <p:sp>
        <p:nvSpPr>
          <p:cNvPr id="4" name="Slide Number Placeholder 3"/>
          <p:cNvSpPr>
            <a:spLocks noGrp="1"/>
          </p:cNvSpPr>
          <p:nvPr>
            <p:ph type="sldNum" sz="quarter" idx="10"/>
          </p:nvPr>
        </p:nvSpPr>
        <p:spPr/>
        <p:txBody>
          <a:bodyPr/>
          <a:lstStyle/>
          <a:p>
            <a:fld id="{22B7E5F0-6CCB-8D4E-9EEB-EE2A40801C1D}" type="slidenum">
              <a:rPr lang="en-US" smtClean="0"/>
              <a:t>11</a:t>
            </a:fld>
            <a:endParaRPr lang="en-US"/>
          </a:p>
        </p:txBody>
      </p:sp>
    </p:spTree>
    <p:extLst>
      <p:ext uri="{BB962C8B-B14F-4D97-AF65-F5344CB8AC3E}">
        <p14:creationId xmlns:p14="http://schemas.microsoft.com/office/powerpoint/2010/main" val="70571581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Example of</a:t>
            </a:r>
            <a:r>
              <a:rPr lang="en-US" baseline="0" dirty="0"/>
              <a:t> C.C. Occupation page for </a:t>
            </a:r>
            <a:r>
              <a:rPr lang="en-US" baseline="0" dirty="0" err="1"/>
              <a:t>Motorcyle</a:t>
            </a:r>
            <a:r>
              <a:rPr lang="en-US" baseline="0" dirty="0"/>
              <a:t> Mechanic with link to Request Information to generate leads</a:t>
            </a:r>
          </a:p>
          <a:p>
            <a:r>
              <a:rPr lang="en-US" baseline="0" dirty="0"/>
              <a:t>[https://</a:t>
            </a:r>
            <a:r>
              <a:rPr lang="en-US" baseline="0" dirty="0" err="1"/>
              <a:t>northampton.emsicareercoach.com</a:t>
            </a:r>
            <a:r>
              <a:rPr lang="en-US" baseline="0" dirty="0"/>
              <a:t>/#action=</a:t>
            </a:r>
            <a:r>
              <a:rPr lang="en-US" baseline="0" dirty="0" err="1"/>
              <a:t>loadOccupationData&amp;SearchType</a:t>
            </a:r>
            <a:r>
              <a:rPr lang="en-US" baseline="0" dirty="0"/>
              <a:t>=</a:t>
            </a:r>
            <a:r>
              <a:rPr lang="en-US" baseline="0" dirty="0" err="1"/>
              <a:t>occupation&amp;Search</a:t>
            </a:r>
            <a:r>
              <a:rPr lang="en-US" baseline="0" dirty="0"/>
              <a:t>=</a:t>
            </a:r>
            <a:r>
              <a:rPr lang="en-US" baseline="0" dirty="0" err="1"/>
              <a:t>automotive+technology&amp;Clusters</a:t>
            </a:r>
            <a:r>
              <a:rPr lang="en-US" baseline="0" dirty="0"/>
              <a:t>=&amp;</a:t>
            </a:r>
            <a:r>
              <a:rPr lang="en-US" baseline="0" dirty="0" err="1"/>
              <a:t>OccID</a:t>
            </a:r>
            <a:r>
              <a:rPr lang="en-US" baseline="0" dirty="0"/>
              <a:t>=49-3052.00]</a:t>
            </a:r>
            <a:endParaRPr lang="en-US" dirty="0"/>
          </a:p>
        </p:txBody>
      </p:sp>
      <p:sp>
        <p:nvSpPr>
          <p:cNvPr id="4" name="Slide Number Placeholder 3"/>
          <p:cNvSpPr>
            <a:spLocks noGrp="1"/>
          </p:cNvSpPr>
          <p:nvPr>
            <p:ph type="sldNum" sz="quarter" idx="10"/>
          </p:nvPr>
        </p:nvSpPr>
        <p:spPr/>
        <p:txBody>
          <a:bodyPr/>
          <a:lstStyle/>
          <a:p>
            <a:fld id="{22B7E5F0-6CCB-8D4E-9EEB-EE2A40801C1D}" type="slidenum">
              <a:rPr lang="en-US" smtClean="0"/>
              <a:t>12</a:t>
            </a:fld>
            <a:endParaRPr lang="en-US"/>
          </a:p>
        </p:txBody>
      </p:sp>
    </p:spTree>
    <p:extLst>
      <p:ext uri="{BB962C8B-B14F-4D97-AF65-F5344CB8AC3E}">
        <p14:creationId xmlns:p14="http://schemas.microsoft.com/office/powerpoint/2010/main" val="64098881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0" i="0" kern="1200" dirty="0">
                <a:solidFill>
                  <a:schemeClr val="tx1"/>
                </a:solidFill>
                <a:effectLst/>
                <a:latin typeface="+mn-lt"/>
                <a:ea typeface="+mn-ea"/>
                <a:cs typeface="+mn-cs"/>
              </a:rPr>
              <a:t>From</a:t>
            </a:r>
            <a:r>
              <a:rPr lang="en-US" sz="1200" b="0" i="0" kern="1200" baseline="0" dirty="0">
                <a:solidFill>
                  <a:schemeClr val="tx1"/>
                </a:solidFill>
                <a:effectLst/>
                <a:latin typeface="+mn-lt"/>
                <a:ea typeface="+mn-ea"/>
                <a:cs typeface="+mn-cs"/>
              </a:rPr>
              <a:t> looking across ‘successful’ Career Coach sites (a few mentioned above), three take-away messages have been made clear.</a:t>
            </a:r>
            <a:endParaRPr lang="en-US" sz="1200" b="0" i="0" kern="1200" dirty="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b="0" i="0" kern="1200" dirty="0">
                <a:solidFill>
                  <a:schemeClr val="tx1"/>
                </a:solidFill>
                <a:effectLst/>
                <a:latin typeface="+mn-lt"/>
                <a:ea typeface="+mn-ea"/>
                <a:cs typeface="+mn-cs"/>
              </a:rPr>
              <a:t>1. To get the most out of Career Coach, it’s important that you don’t hide it away. Many of our most successful users link to Career Coach prominently on their homepage.</a:t>
            </a:r>
          </a:p>
          <a:p>
            <a:pPr marL="0" marR="0" indent="0" algn="l" defTabSz="914400" rtl="0" eaLnBrk="1" fontAlgn="auto" latinLnBrk="0" hangingPunct="1">
              <a:lnSpc>
                <a:spcPct val="100000"/>
              </a:lnSpc>
              <a:spcBef>
                <a:spcPts val="0"/>
              </a:spcBef>
              <a:spcAft>
                <a:spcPts val="0"/>
              </a:spcAft>
              <a:buClrTx/>
              <a:buSzTx/>
              <a:buFontTx/>
              <a:buNone/>
              <a:tabLst/>
              <a:defRPr/>
            </a:pPr>
            <a:r>
              <a:rPr lang="en-US" sz="1200" b="0" i="0" kern="1200" dirty="0">
                <a:solidFill>
                  <a:schemeClr val="tx1"/>
                </a:solidFill>
                <a:effectLst/>
                <a:latin typeface="+mn-lt"/>
                <a:ea typeface="+mn-ea"/>
                <a:cs typeface="+mn-cs"/>
              </a:rPr>
              <a:t>2. Rather than a simple button or banner that just says ‘Click Here for Career Coach’, it can be more effective to advertise what the tool can do / why students should use it.</a:t>
            </a:r>
          </a:p>
          <a:p>
            <a:pPr marL="0" marR="0" indent="0" algn="l" defTabSz="914400" rtl="0" eaLnBrk="1" fontAlgn="auto" latinLnBrk="0" hangingPunct="1">
              <a:lnSpc>
                <a:spcPct val="100000"/>
              </a:lnSpc>
              <a:spcBef>
                <a:spcPts val="0"/>
              </a:spcBef>
              <a:spcAft>
                <a:spcPts val="0"/>
              </a:spcAft>
              <a:buClrTx/>
              <a:buSzTx/>
              <a:buFontTx/>
              <a:buNone/>
              <a:tabLst/>
              <a:defRPr/>
            </a:pPr>
            <a:r>
              <a:rPr lang="en-US" sz="1200" b="0" i="0" kern="1200" dirty="0">
                <a:solidFill>
                  <a:schemeClr val="tx1"/>
                </a:solidFill>
                <a:effectLst/>
                <a:latin typeface="+mn-lt"/>
                <a:ea typeface="+mn-ea"/>
                <a:cs typeface="+mn-cs"/>
              </a:rPr>
              <a:t>3. Embedding links to Career Coach on academic program pages will clearly demonstrate the connection between your programs and solid local careers.</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i="0"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22B7E5F0-6CCB-8D4E-9EEB-EE2A40801C1D}" type="slidenum">
              <a:rPr lang="en-US" smtClean="0"/>
              <a:t>13</a:t>
            </a:fld>
            <a:endParaRPr lang="en-US"/>
          </a:p>
        </p:txBody>
      </p:sp>
    </p:spTree>
    <p:extLst>
      <p:ext uri="{BB962C8B-B14F-4D97-AF65-F5344CB8AC3E}">
        <p14:creationId xmlns:p14="http://schemas.microsoft.com/office/powerpoint/2010/main" val="95969667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Information H.S.</a:t>
            </a:r>
            <a:r>
              <a:rPr lang="en-US" baseline="0" dirty="0"/>
              <a:t> need</a:t>
            </a:r>
            <a:endParaRPr lang="en-US" dirty="0"/>
          </a:p>
        </p:txBody>
      </p:sp>
      <p:sp>
        <p:nvSpPr>
          <p:cNvPr id="4" name="Slide Number Placeholder 3"/>
          <p:cNvSpPr>
            <a:spLocks noGrp="1"/>
          </p:cNvSpPr>
          <p:nvPr>
            <p:ph type="sldNum" sz="quarter" idx="10"/>
          </p:nvPr>
        </p:nvSpPr>
        <p:spPr/>
        <p:txBody>
          <a:bodyPr/>
          <a:lstStyle/>
          <a:p>
            <a:fld id="{22B7E5F0-6CCB-8D4E-9EEB-EE2A40801C1D}" type="slidenum">
              <a:rPr lang="en-US" smtClean="0"/>
              <a:t>14</a:t>
            </a:fld>
            <a:endParaRPr lang="en-US"/>
          </a:p>
        </p:txBody>
      </p:sp>
    </p:spTree>
    <p:extLst>
      <p:ext uri="{BB962C8B-B14F-4D97-AF65-F5344CB8AC3E}">
        <p14:creationId xmlns:p14="http://schemas.microsoft.com/office/powerpoint/2010/main" val="135489232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There are three</a:t>
            </a:r>
            <a:r>
              <a:rPr lang="en-US" baseline="0" dirty="0"/>
              <a:t> big opportunities to present Career Coach to high school students. (1) Through the college’s recruiters, (2) by providing the link to the tool to high school counselors in your service area, and (3) by bringing Career Coach to college fairs in your area.</a:t>
            </a:r>
          </a:p>
        </p:txBody>
      </p:sp>
      <p:sp>
        <p:nvSpPr>
          <p:cNvPr id="4" name="Slide Number Placeholder 3"/>
          <p:cNvSpPr>
            <a:spLocks noGrp="1"/>
          </p:cNvSpPr>
          <p:nvPr>
            <p:ph type="sldNum" sz="quarter" idx="10"/>
          </p:nvPr>
        </p:nvSpPr>
        <p:spPr/>
        <p:txBody>
          <a:bodyPr/>
          <a:lstStyle/>
          <a:p>
            <a:fld id="{22B7E5F0-6CCB-8D4E-9EEB-EE2A40801C1D}" type="slidenum">
              <a:rPr lang="en-US" smtClean="0"/>
              <a:t>15</a:t>
            </a:fld>
            <a:endParaRPr lang="en-US"/>
          </a:p>
        </p:txBody>
      </p:sp>
    </p:spTree>
    <p:extLst>
      <p:ext uri="{BB962C8B-B14F-4D97-AF65-F5344CB8AC3E}">
        <p14:creationId xmlns:p14="http://schemas.microsoft.com/office/powerpoint/2010/main" val="140241575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and Content (Whit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dirty="0"/>
              <a:t>Click to add title</a:t>
            </a:r>
          </a:p>
        </p:txBody>
      </p:sp>
      <p:sp>
        <p:nvSpPr>
          <p:cNvPr id="3" name="Content Placeholder 2"/>
          <p:cNvSpPr>
            <a:spLocks noGrp="1"/>
          </p:cNvSpPr>
          <p:nvPr>
            <p:ph idx="1" hasCustomPrompt="1"/>
          </p:nvPr>
        </p:nvSpPr>
        <p:spPr/>
        <p:txBody>
          <a:bodyPr>
            <a:normAutofit/>
          </a:bodyPr>
          <a:lstStyle>
            <a:lvl1pPr>
              <a:defRPr sz="2400"/>
            </a:lvl1pPr>
            <a:lvl2pPr>
              <a:defRPr sz="2400"/>
            </a:lvl2pPr>
            <a:lvl3pPr>
              <a:defRPr sz="2400"/>
            </a:lvl3pPr>
            <a:lvl4pPr>
              <a:defRPr sz="2400"/>
            </a:lvl4pPr>
            <a:lvl5pPr>
              <a:defRPr sz="2400"/>
            </a:lvl5pPr>
          </a:lstStyle>
          <a:p>
            <a:pPr lvl="0"/>
            <a:r>
              <a:rPr lang="en-US" dirty="0"/>
              <a:t>Click to add text</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4570267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ext Left (White)">
    <p:spTree>
      <p:nvGrpSpPr>
        <p:cNvPr id="1" name=""/>
        <p:cNvGrpSpPr/>
        <p:nvPr/>
      </p:nvGrpSpPr>
      <p:grpSpPr>
        <a:xfrm>
          <a:off x="0" y="0"/>
          <a:ext cx="0" cy="0"/>
          <a:chOff x="0" y="0"/>
          <a:chExt cx="0" cy="0"/>
        </a:xfrm>
      </p:grpSpPr>
      <p:sp>
        <p:nvSpPr>
          <p:cNvPr id="4" name="Content Placeholder 2"/>
          <p:cNvSpPr>
            <a:spLocks noGrp="1"/>
          </p:cNvSpPr>
          <p:nvPr>
            <p:ph idx="10" hasCustomPrompt="1"/>
          </p:nvPr>
        </p:nvSpPr>
        <p:spPr>
          <a:xfrm>
            <a:off x="840322" y="2400300"/>
            <a:ext cx="5120640" cy="3288118"/>
          </a:xfrm>
        </p:spPr>
        <p:txBody>
          <a:bodyPr/>
          <a:lstStyle/>
          <a:p>
            <a:pPr lvl="0"/>
            <a:r>
              <a:rPr lang="en-US" dirty="0"/>
              <a:t>Click to add text</a:t>
            </a:r>
          </a:p>
        </p:txBody>
      </p:sp>
      <p:sp>
        <p:nvSpPr>
          <p:cNvPr id="2" name="Title 1"/>
          <p:cNvSpPr>
            <a:spLocks noGrp="1"/>
          </p:cNvSpPr>
          <p:nvPr>
            <p:ph type="title" hasCustomPrompt="1"/>
          </p:nvPr>
        </p:nvSpPr>
        <p:spPr>
          <a:xfrm>
            <a:off x="838200" y="662838"/>
            <a:ext cx="5122762" cy="1144192"/>
          </a:xfrm>
        </p:spPr>
        <p:txBody>
          <a:bodyPr anchor="b"/>
          <a:lstStyle/>
          <a:p>
            <a:r>
              <a:rPr lang="en-US" dirty="0"/>
              <a:t>Click to add title</a:t>
            </a:r>
          </a:p>
        </p:txBody>
      </p:sp>
      <p:sp>
        <p:nvSpPr>
          <p:cNvPr id="5" name="Subtitle 2"/>
          <p:cNvSpPr>
            <a:spLocks noGrp="1"/>
          </p:cNvSpPr>
          <p:nvPr>
            <p:ph type="subTitle" idx="1" hasCustomPrompt="1"/>
          </p:nvPr>
        </p:nvSpPr>
        <p:spPr>
          <a:xfrm>
            <a:off x="838200" y="1807030"/>
            <a:ext cx="5122762" cy="370113"/>
          </a:xfrm>
        </p:spPr>
        <p:txBody>
          <a:bodyPr anchor="t">
            <a:noAutofit/>
          </a:bodyPr>
          <a:lstStyle>
            <a:lvl1pPr marL="0" indent="0" algn="l">
              <a:lnSpc>
                <a:spcPct val="100000"/>
              </a:lnSpc>
              <a:buNone/>
              <a:defRPr sz="1600" b="0" i="0" spc="300" baseline="0">
                <a:solidFill>
                  <a:schemeClr val="accent1"/>
                </a:solidFill>
                <a:latin typeface="Avenir Medium" charset="0"/>
                <a:ea typeface="Avenir Medium" charset="0"/>
                <a:cs typeface="Avenir Medium"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ADD SUBTITLE (ALL CAPS)</a:t>
            </a:r>
          </a:p>
        </p:txBody>
      </p:sp>
    </p:spTree>
    <p:extLst>
      <p:ext uri="{BB962C8B-B14F-4D97-AF65-F5344CB8AC3E}">
        <p14:creationId xmlns:p14="http://schemas.microsoft.com/office/powerpoint/2010/main" val="40669359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ext Right (White)">
    <p:spTree>
      <p:nvGrpSpPr>
        <p:cNvPr id="1" name=""/>
        <p:cNvGrpSpPr/>
        <p:nvPr/>
      </p:nvGrpSpPr>
      <p:grpSpPr>
        <a:xfrm>
          <a:off x="0" y="0"/>
          <a:ext cx="0" cy="0"/>
          <a:chOff x="0" y="0"/>
          <a:chExt cx="0" cy="0"/>
        </a:xfrm>
      </p:grpSpPr>
      <p:sp>
        <p:nvSpPr>
          <p:cNvPr id="5" name="Content Placeholder 2"/>
          <p:cNvSpPr>
            <a:spLocks noGrp="1"/>
          </p:cNvSpPr>
          <p:nvPr>
            <p:ph idx="11" hasCustomPrompt="1"/>
          </p:nvPr>
        </p:nvSpPr>
        <p:spPr>
          <a:xfrm>
            <a:off x="6337354" y="2400300"/>
            <a:ext cx="5120640" cy="3288118"/>
          </a:xfrm>
        </p:spPr>
        <p:txBody>
          <a:bodyPr>
            <a:normAutofit/>
          </a:bodyPr>
          <a:lstStyle>
            <a:lvl1pPr>
              <a:defRPr sz="2400"/>
            </a:lvl1pPr>
          </a:lstStyle>
          <a:p>
            <a:pPr lvl="0"/>
            <a:r>
              <a:rPr lang="en-US" dirty="0"/>
              <a:t>Click to add text</a:t>
            </a:r>
          </a:p>
        </p:txBody>
      </p:sp>
      <p:sp>
        <p:nvSpPr>
          <p:cNvPr id="7" name="Subtitle 2"/>
          <p:cNvSpPr>
            <a:spLocks noGrp="1"/>
          </p:cNvSpPr>
          <p:nvPr>
            <p:ph type="subTitle" idx="1" hasCustomPrompt="1"/>
          </p:nvPr>
        </p:nvSpPr>
        <p:spPr>
          <a:xfrm>
            <a:off x="6335232" y="1807030"/>
            <a:ext cx="5122762" cy="370113"/>
          </a:xfrm>
        </p:spPr>
        <p:txBody>
          <a:bodyPr anchor="t">
            <a:noAutofit/>
          </a:bodyPr>
          <a:lstStyle>
            <a:lvl1pPr marL="0" indent="0" algn="l">
              <a:lnSpc>
                <a:spcPct val="100000"/>
              </a:lnSpc>
              <a:buNone/>
              <a:defRPr sz="1600" b="0" i="0" spc="300" baseline="0">
                <a:solidFill>
                  <a:schemeClr val="accent1"/>
                </a:solidFill>
                <a:latin typeface="Avenir Medium" charset="0"/>
                <a:ea typeface="Avenir Medium" charset="0"/>
                <a:cs typeface="Avenir Medium"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ADD SUBTITLE (ALL CAPS)</a:t>
            </a:r>
          </a:p>
        </p:txBody>
      </p:sp>
      <p:sp>
        <p:nvSpPr>
          <p:cNvPr id="3" name="Title 2"/>
          <p:cNvSpPr>
            <a:spLocks noGrp="1"/>
          </p:cNvSpPr>
          <p:nvPr>
            <p:ph type="title" hasCustomPrompt="1"/>
          </p:nvPr>
        </p:nvSpPr>
        <p:spPr>
          <a:xfrm>
            <a:off x="6335232" y="666523"/>
            <a:ext cx="5122762" cy="1140507"/>
          </a:xfrm>
        </p:spPr>
        <p:txBody>
          <a:bodyPr anchor="b"/>
          <a:lstStyle>
            <a:lvl1pPr>
              <a:defRPr baseline="0"/>
            </a:lvl1pPr>
          </a:lstStyle>
          <a:p>
            <a:r>
              <a:rPr lang="en-US" dirty="0"/>
              <a:t>Click to add title</a:t>
            </a:r>
          </a:p>
        </p:txBody>
      </p:sp>
    </p:spTree>
    <p:extLst>
      <p:ext uri="{BB962C8B-B14F-4D97-AF65-F5344CB8AC3E}">
        <p14:creationId xmlns:p14="http://schemas.microsoft.com/office/powerpoint/2010/main" val="14995973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Contac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1731607" y="1191194"/>
            <a:ext cx="7313645" cy="1103132"/>
          </a:xfrm>
        </p:spPr>
        <p:txBody>
          <a:bodyPr anchor="ctr">
            <a:normAutofit/>
          </a:bodyPr>
          <a:lstStyle>
            <a:lvl1pPr algn="l">
              <a:defRPr sz="4800" b="1" i="0" baseline="0">
                <a:solidFill>
                  <a:schemeClr val="tx2"/>
                </a:solidFill>
                <a:latin typeface="Avenir Heavy" charset="0"/>
                <a:ea typeface="Avenir Heavy" charset="0"/>
                <a:cs typeface="Avenir Heavy" charset="0"/>
              </a:defRPr>
            </a:lvl1pPr>
          </a:lstStyle>
          <a:p>
            <a:r>
              <a:rPr lang="en-US" dirty="0"/>
              <a:t>Click to add title</a:t>
            </a:r>
          </a:p>
        </p:txBody>
      </p:sp>
      <p:sp>
        <p:nvSpPr>
          <p:cNvPr id="3" name="Subtitle 2"/>
          <p:cNvSpPr>
            <a:spLocks noGrp="1"/>
          </p:cNvSpPr>
          <p:nvPr>
            <p:ph type="subTitle" idx="1" hasCustomPrompt="1"/>
          </p:nvPr>
        </p:nvSpPr>
        <p:spPr>
          <a:xfrm>
            <a:off x="1731608" y="2390980"/>
            <a:ext cx="7313643" cy="1543886"/>
          </a:xfrm>
        </p:spPr>
        <p:txBody>
          <a:bodyPr anchor="t">
            <a:normAutofit/>
          </a:bodyPr>
          <a:lstStyle>
            <a:lvl1pPr marL="0" indent="0" algn="l">
              <a:lnSpc>
                <a:spcPct val="100000"/>
              </a:lnSpc>
              <a:spcBef>
                <a:spcPts val="400"/>
              </a:spcBef>
              <a:buNone/>
              <a:defRPr sz="2000" b="0" i="0" spc="0" baseline="0">
                <a:solidFill>
                  <a:schemeClr val="tx2"/>
                </a:solidFill>
                <a:latin typeface="+mn-lt"/>
                <a:ea typeface="Avenir Medium" charset="0"/>
                <a:cs typeface="Avenir Medium"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add text</a:t>
            </a:r>
          </a:p>
        </p:txBody>
      </p:sp>
      <p:pic>
        <p:nvPicPr>
          <p:cNvPr id="6" name="Picture 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731607" y="4211322"/>
            <a:ext cx="1828800" cy="569950"/>
          </a:xfrm>
          <a:prstGeom prst="rect">
            <a:avLst/>
          </a:prstGeom>
        </p:spPr>
      </p:pic>
    </p:spTree>
    <p:extLst>
      <p:ext uri="{BB962C8B-B14F-4D97-AF65-F5344CB8AC3E}">
        <p14:creationId xmlns:p14="http://schemas.microsoft.com/office/powerpoint/2010/main" val="113962820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Slat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solidFill>
                  <a:schemeClr val="bg1"/>
                </a:solidFill>
              </a:defRPr>
            </a:lvl1pPr>
          </a:lstStyle>
          <a:p>
            <a:r>
              <a:rPr lang="en-US" dirty="0"/>
              <a:t>Click to add title</a:t>
            </a:r>
          </a:p>
        </p:txBody>
      </p:sp>
      <p:sp>
        <p:nvSpPr>
          <p:cNvPr id="3" name="Content Placeholder 2"/>
          <p:cNvSpPr>
            <a:spLocks noGrp="1"/>
          </p:cNvSpPr>
          <p:nvPr>
            <p:ph idx="1" hasCustomPrompt="1"/>
          </p:nvPr>
        </p:nvSpPr>
        <p:spPr/>
        <p:txBody>
          <a:bodyPr>
            <a:normAutofit/>
          </a:bodyPr>
          <a:lstStyle>
            <a:lvl1pPr>
              <a:defRPr sz="2400">
                <a:solidFill>
                  <a:schemeClr val="bg1"/>
                </a:solidFill>
              </a:defRPr>
            </a:lvl1pPr>
            <a:lvl2pPr>
              <a:defRPr sz="2400">
                <a:solidFill>
                  <a:schemeClr val="bg1"/>
                </a:solidFill>
              </a:defRPr>
            </a:lvl2pPr>
            <a:lvl3pPr>
              <a:defRPr sz="2400">
                <a:solidFill>
                  <a:schemeClr val="bg1"/>
                </a:solidFill>
              </a:defRPr>
            </a:lvl3pPr>
            <a:lvl4pPr>
              <a:defRPr sz="2400">
                <a:solidFill>
                  <a:schemeClr val="bg1"/>
                </a:solidFill>
              </a:defRPr>
            </a:lvl4pPr>
            <a:lvl5pPr>
              <a:defRPr sz="2400">
                <a:solidFill>
                  <a:schemeClr val="bg1"/>
                </a:solidFill>
              </a:defRPr>
            </a:lvl5pPr>
          </a:lstStyle>
          <a:p>
            <a:pPr lvl="0"/>
            <a:r>
              <a:rPr lang="en-US" dirty="0"/>
              <a:t>Click to add text</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06133961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reserve="1">
  <p:cSld name="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2439178" y="499784"/>
            <a:ext cx="7313645" cy="1953991"/>
          </a:xfrm>
        </p:spPr>
        <p:txBody>
          <a:bodyPr anchor="b">
            <a:normAutofit/>
          </a:bodyPr>
          <a:lstStyle>
            <a:lvl1pPr algn="ctr">
              <a:defRPr sz="4800" b="1" i="0" baseline="0">
                <a:solidFill>
                  <a:schemeClr val="tx2"/>
                </a:solidFill>
                <a:latin typeface="Avenir Heavy" charset="0"/>
                <a:ea typeface="Avenir Heavy" charset="0"/>
                <a:cs typeface="Avenir Heavy" charset="0"/>
              </a:defRPr>
            </a:lvl1pPr>
          </a:lstStyle>
          <a:p>
            <a:r>
              <a:rPr lang="en-US" dirty="0"/>
              <a:t>Click to add title</a:t>
            </a:r>
          </a:p>
        </p:txBody>
      </p:sp>
      <p:sp>
        <p:nvSpPr>
          <p:cNvPr id="3" name="Subtitle 2"/>
          <p:cNvSpPr>
            <a:spLocks noGrp="1"/>
          </p:cNvSpPr>
          <p:nvPr>
            <p:ph type="subTitle" idx="1" hasCustomPrompt="1"/>
          </p:nvPr>
        </p:nvSpPr>
        <p:spPr>
          <a:xfrm>
            <a:off x="2439179" y="2541948"/>
            <a:ext cx="7313643" cy="974371"/>
          </a:xfrm>
        </p:spPr>
        <p:txBody>
          <a:bodyPr anchor="t">
            <a:normAutofit/>
          </a:bodyPr>
          <a:lstStyle>
            <a:lvl1pPr marL="0" indent="0" algn="ctr">
              <a:lnSpc>
                <a:spcPct val="100000"/>
              </a:lnSpc>
              <a:buNone/>
              <a:defRPr sz="2000" b="0" i="0" spc="300">
                <a:solidFill>
                  <a:schemeClr val="accent1"/>
                </a:solidFill>
                <a:latin typeface="Avenir Medium" charset="0"/>
                <a:ea typeface="Avenir Medium" charset="0"/>
                <a:cs typeface="Avenir Medium"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ADD SUBTITLE</a:t>
            </a:r>
          </a:p>
          <a:p>
            <a:r>
              <a:rPr lang="en-US" dirty="0"/>
              <a:t>(ALL CAPS)</a:t>
            </a:r>
          </a:p>
        </p:txBody>
      </p:sp>
      <p:pic>
        <p:nvPicPr>
          <p:cNvPr id="7" name="Picture 6"/>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181600" y="4054774"/>
            <a:ext cx="1828800" cy="400740"/>
          </a:xfrm>
          <a:prstGeom prst="rect">
            <a:avLst/>
          </a:prstGeom>
        </p:spPr>
      </p:pic>
    </p:spTree>
    <p:extLst>
      <p:ext uri="{BB962C8B-B14F-4D97-AF65-F5344CB8AC3E}">
        <p14:creationId xmlns:p14="http://schemas.microsoft.com/office/powerpoint/2010/main" val="172866548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reserve="1">
  <p:cSld name="Title Slide (Partnership)">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2439178" y="499784"/>
            <a:ext cx="7313645" cy="1953991"/>
          </a:xfrm>
        </p:spPr>
        <p:txBody>
          <a:bodyPr anchor="b">
            <a:normAutofit/>
          </a:bodyPr>
          <a:lstStyle>
            <a:lvl1pPr algn="ctr">
              <a:defRPr sz="4800" b="1" i="0" baseline="0">
                <a:solidFill>
                  <a:schemeClr val="tx2"/>
                </a:solidFill>
                <a:latin typeface="Avenir Heavy" charset="0"/>
                <a:ea typeface="Avenir Heavy" charset="0"/>
                <a:cs typeface="Avenir Heavy" charset="0"/>
              </a:defRPr>
            </a:lvl1pPr>
          </a:lstStyle>
          <a:p>
            <a:r>
              <a:rPr lang="en-US" dirty="0"/>
              <a:t>Click to add title</a:t>
            </a:r>
          </a:p>
        </p:txBody>
      </p:sp>
      <p:sp>
        <p:nvSpPr>
          <p:cNvPr id="3" name="Subtitle 2"/>
          <p:cNvSpPr>
            <a:spLocks noGrp="1"/>
          </p:cNvSpPr>
          <p:nvPr>
            <p:ph type="subTitle" idx="1" hasCustomPrompt="1"/>
          </p:nvPr>
        </p:nvSpPr>
        <p:spPr>
          <a:xfrm>
            <a:off x="2439179" y="2541948"/>
            <a:ext cx="7313643" cy="974371"/>
          </a:xfrm>
        </p:spPr>
        <p:txBody>
          <a:bodyPr anchor="t">
            <a:normAutofit/>
          </a:bodyPr>
          <a:lstStyle>
            <a:lvl1pPr marL="0" indent="0" algn="ctr">
              <a:lnSpc>
                <a:spcPct val="100000"/>
              </a:lnSpc>
              <a:buNone/>
              <a:defRPr sz="2000" b="0" i="0" spc="300">
                <a:solidFill>
                  <a:schemeClr val="accent1"/>
                </a:solidFill>
                <a:latin typeface="Avenir Medium" charset="0"/>
                <a:ea typeface="Avenir Medium" charset="0"/>
                <a:cs typeface="Avenir Medium"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ADD SUBTITLE</a:t>
            </a:r>
          </a:p>
          <a:p>
            <a:r>
              <a:rPr lang="en-US" dirty="0"/>
              <a:t>(ALL CAPS)</a:t>
            </a:r>
          </a:p>
        </p:txBody>
      </p:sp>
      <p:pic>
        <p:nvPicPr>
          <p:cNvPr id="5" name="Picture 4"/>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3800221" y="4082142"/>
            <a:ext cx="1828800" cy="400740"/>
          </a:xfrm>
          <a:prstGeom prst="rect">
            <a:avLst/>
          </a:prstGeom>
        </p:spPr>
      </p:pic>
      <p:cxnSp>
        <p:nvCxnSpPr>
          <p:cNvPr id="6" name="Straight Connector 5"/>
          <p:cNvCxnSpPr/>
          <p:nvPr userDrawn="1"/>
        </p:nvCxnSpPr>
        <p:spPr>
          <a:xfrm>
            <a:off x="6067647" y="3716110"/>
            <a:ext cx="0" cy="1095154"/>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283585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 preserve="1">
  <p:cSld name="Transition Slide (Whit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880947" y="2241176"/>
            <a:ext cx="10515600" cy="1360862"/>
          </a:xfrm>
        </p:spPr>
        <p:txBody>
          <a:bodyPr anchor="b">
            <a:normAutofit/>
          </a:bodyPr>
          <a:lstStyle>
            <a:lvl1pPr algn="l">
              <a:defRPr sz="4800" b="1" i="0" baseline="0">
                <a:solidFill>
                  <a:schemeClr val="tx2"/>
                </a:solidFill>
                <a:latin typeface="Avenir Heavy" charset="0"/>
                <a:ea typeface="Avenir Heavy" charset="0"/>
                <a:cs typeface="Avenir Heavy" charset="0"/>
              </a:defRPr>
            </a:lvl1pPr>
          </a:lstStyle>
          <a:p>
            <a:r>
              <a:rPr lang="en-US" dirty="0"/>
              <a:t>Click to add title</a:t>
            </a:r>
          </a:p>
        </p:txBody>
      </p:sp>
      <p:sp>
        <p:nvSpPr>
          <p:cNvPr id="3" name="Subtitle 2"/>
          <p:cNvSpPr>
            <a:spLocks noGrp="1"/>
          </p:cNvSpPr>
          <p:nvPr>
            <p:ph type="subTitle" idx="1" hasCustomPrompt="1"/>
          </p:nvPr>
        </p:nvSpPr>
        <p:spPr>
          <a:xfrm>
            <a:off x="880946" y="3735852"/>
            <a:ext cx="10515600" cy="1655762"/>
          </a:xfrm>
        </p:spPr>
        <p:txBody>
          <a:bodyPr/>
          <a:lstStyle>
            <a:lvl1pPr marL="0" indent="0" algn="l">
              <a:lnSpc>
                <a:spcPct val="100000"/>
              </a:lnSpc>
              <a:buNone/>
              <a:defRPr sz="2400" b="0" i="0" spc="300" baseline="0">
                <a:solidFill>
                  <a:schemeClr val="accent1"/>
                </a:solidFill>
                <a:latin typeface="Avenir Medium" charset="0"/>
                <a:ea typeface="Avenir Medium" charset="0"/>
                <a:cs typeface="Avenir Medium"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ADD SUBTITLE (ALL CAPS)</a:t>
            </a:r>
          </a:p>
        </p:txBody>
      </p:sp>
    </p:spTree>
    <p:extLst>
      <p:ext uri="{BB962C8B-B14F-4D97-AF65-F5344CB8AC3E}">
        <p14:creationId xmlns:p14="http://schemas.microsoft.com/office/powerpoint/2010/main" val="37446209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 preserve="1">
  <p:cSld name="Transition Slide (Slat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880947" y="2241176"/>
            <a:ext cx="10515600" cy="1360862"/>
          </a:xfrm>
        </p:spPr>
        <p:txBody>
          <a:bodyPr anchor="b">
            <a:normAutofit/>
          </a:bodyPr>
          <a:lstStyle>
            <a:lvl1pPr algn="l">
              <a:defRPr sz="4800" b="1" i="0" baseline="0">
                <a:solidFill>
                  <a:schemeClr val="accent1"/>
                </a:solidFill>
                <a:latin typeface="Avenir Heavy" charset="0"/>
                <a:ea typeface="Avenir Heavy" charset="0"/>
                <a:cs typeface="Avenir Heavy" charset="0"/>
              </a:defRPr>
            </a:lvl1pPr>
          </a:lstStyle>
          <a:p>
            <a:r>
              <a:rPr lang="en-US" dirty="0"/>
              <a:t>Click to add title</a:t>
            </a:r>
          </a:p>
        </p:txBody>
      </p:sp>
      <p:sp>
        <p:nvSpPr>
          <p:cNvPr id="3" name="Subtitle 2"/>
          <p:cNvSpPr>
            <a:spLocks noGrp="1"/>
          </p:cNvSpPr>
          <p:nvPr>
            <p:ph type="subTitle" idx="1" hasCustomPrompt="1"/>
          </p:nvPr>
        </p:nvSpPr>
        <p:spPr>
          <a:xfrm>
            <a:off x="880946" y="3735852"/>
            <a:ext cx="10515600" cy="1655762"/>
          </a:xfrm>
        </p:spPr>
        <p:txBody>
          <a:bodyPr/>
          <a:lstStyle>
            <a:lvl1pPr marL="0" indent="0" algn="l">
              <a:lnSpc>
                <a:spcPct val="100000"/>
              </a:lnSpc>
              <a:buNone/>
              <a:defRPr sz="2400" b="0" i="0" spc="300" baseline="0">
                <a:solidFill>
                  <a:schemeClr val="bg1"/>
                </a:solidFill>
                <a:latin typeface="Avenir Medium" charset="0"/>
                <a:ea typeface="Avenir Medium" charset="0"/>
                <a:cs typeface="Avenir Medium"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ADD SUBTITLE (ALL CAPS)</a:t>
            </a:r>
          </a:p>
        </p:txBody>
      </p:sp>
    </p:spTree>
    <p:extLst>
      <p:ext uri="{BB962C8B-B14F-4D97-AF65-F5344CB8AC3E}">
        <p14:creationId xmlns:p14="http://schemas.microsoft.com/office/powerpoint/2010/main" val="145737856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Quote (White)">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a:xfrm>
            <a:off x="933893" y="652534"/>
            <a:ext cx="5122762" cy="4514889"/>
          </a:xfrm>
        </p:spPr>
        <p:txBody>
          <a:bodyPr anchor="ctr">
            <a:normAutofit/>
          </a:bodyPr>
          <a:lstStyle>
            <a:lvl1pPr marL="0" indent="0" algn="l">
              <a:buNone/>
              <a:defRPr sz="2400" b="0" i="1" baseline="0">
                <a:latin typeface="Avenir Light Oblique" charset="0"/>
                <a:ea typeface="Avenir Light Oblique" charset="0"/>
                <a:cs typeface="Avenir Light Oblique" charset="0"/>
              </a:defRPr>
            </a:lvl1pPr>
          </a:lstStyle>
          <a:p>
            <a:pPr lvl="0"/>
            <a:r>
              <a:rPr lang="en-US" dirty="0"/>
              <a:t>”Put a quote here.”</a:t>
            </a:r>
          </a:p>
        </p:txBody>
      </p:sp>
      <p:sp>
        <p:nvSpPr>
          <p:cNvPr id="4" name="Content Placeholder 2"/>
          <p:cNvSpPr>
            <a:spLocks noGrp="1"/>
          </p:cNvSpPr>
          <p:nvPr>
            <p:ph idx="10" hasCustomPrompt="1"/>
          </p:nvPr>
        </p:nvSpPr>
        <p:spPr>
          <a:xfrm>
            <a:off x="6486387" y="652534"/>
            <a:ext cx="4614186" cy="5237022"/>
          </a:xfrm>
        </p:spPr>
        <p:txBody>
          <a:bodyPr/>
          <a:lstStyle>
            <a:lvl1pPr>
              <a:defRPr b="0" i="0">
                <a:latin typeface="Avenir Book" charset="0"/>
                <a:ea typeface="Avenir Book" charset="0"/>
                <a:cs typeface="Avenir Book" charset="0"/>
              </a:defRPr>
            </a:lvl1pPr>
          </a:lstStyle>
          <a:p>
            <a:pPr lvl="0"/>
            <a:r>
              <a:rPr lang="en-US" dirty="0"/>
              <a:t>Photo/more text</a:t>
            </a:r>
          </a:p>
        </p:txBody>
      </p:sp>
      <p:sp>
        <p:nvSpPr>
          <p:cNvPr id="5" name="Content Placeholder 2"/>
          <p:cNvSpPr>
            <a:spLocks noGrp="1"/>
          </p:cNvSpPr>
          <p:nvPr>
            <p:ph idx="11" hasCustomPrompt="1"/>
          </p:nvPr>
        </p:nvSpPr>
        <p:spPr>
          <a:xfrm>
            <a:off x="933893" y="5314740"/>
            <a:ext cx="5122762" cy="574816"/>
          </a:xfrm>
        </p:spPr>
        <p:txBody>
          <a:bodyPr>
            <a:normAutofit/>
          </a:bodyPr>
          <a:lstStyle>
            <a:lvl1pPr marL="0" indent="0">
              <a:buNone/>
              <a:defRPr sz="1400" b="0" i="0" spc="300" baseline="0">
                <a:latin typeface="Avenir Medium" charset="0"/>
                <a:ea typeface="Avenir Medium" charset="0"/>
                <a:cs typeface="Avenir Medium" charset="0"/>
              </a:defRPr>
            </a:lvl1pPr>
          </a:lstStyle>
          <a:p>
            <a:pPr lvl="0"/>
            <a:r>
              <a:rPr lang="en-US" dirty="0"/>
              <a:t>-WHOEVER SAID IT</a:t>
            </a:r>
          </a:p>
        </p:txBody>
      </p:sp>
    </p:spTree>
    <p:extLst>
      <p:ext uri="{BB962C8B-B14F-4D97-AF65-F5344CB8AC3E}">
        <p14:creationId xmlns:p14="http://schemas.microsoft.com/office/powerpoint/2010/main" val="211061514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Quote w/ Bullet (White)">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a:xfrm>
            <a:off x="933893" y="652535"/>
            <a:ext cx="5122762" cy="2636766"/>
          </a:xfrm>
        </p:spPr>
        <p:txBody>
          <a:bodyPr anchor="ctr">
            <a:normAutofit/>
          </a:bodyPr>
          <a:lstStyle>
            <a:lvl1pPr marL="0" indent="0" algn="l">
              <a:buNone/>
              <a:defRPr sz="2400" b="0" i="1" baseline="0">
                <a:latin typeface="Avenir Light Oblique" charset="0"/>
                <a:ea typeface="Avenir Light Oblique" charset="0"/>
                <a:cs typeface="Avenir Light Oblique" charset="0"/>
              </a:defRPr>
            </a:lvl1pPr>
          </a:lstStyle>
          <a:p>
            <a:pPr lvl="0"/>
            <a:r>
              <a:rPr lang="en-US" dirty="0"/>
              <a:t>”Put a quote here.”</a:t>
            </a:r>
          </a:p>
        </p:txBody>
      </p:sp>
      <p:sp>
        <p:nvSpPr>
          <p:cNvPr id="4" name="Content Placeholder 2"/>
          <p:cNvSpPr>
            <a:spLocks noGrp="1"/>
          </p:cNvSpPr>
          <p:nvPr>
            <p:ph idx="10" hasCustomPrompt="1"/>
          </p:nvPr>
        </p:nvSpPr>
        <p:spPr>
          <a:xfrm>
            <a:off x="6486387" y="652534"/>
            <a:ext cx="4614186" cy="5237022"/>
          </a:xfrm>
        </p:spPr>
        <p:txBody>
          <a:bodyPr/>
          <a:lstStyle>
            <a:lvl1pPr>
              <a:defRPr b="0" i="0">
                <a:latin typeface="Avenir Book" charset="0"/>
                <a:ea typeface="Avenir Book" charset="0"/>
                <a:cs typeface="Avenir Book" charset="0"/>
              </a:defRPr>
            </a:lvl1pPr>
          </a:lstStyle>
          <a:p>
            <a:pPr lvl="0"/>
            <a:r>
              <a:rPr lang="en-US" dirty="0"/>
              <a:t>Photo/more text</a:t>
            </a:r>
          </a:p>
        </p:txBody>
      </p:sp>
      <p:sp>
        <p:nvSpPr>
          <p:cNvPr id="5" name="Content Placeholder 2"/>
          <p:cNvSpPr>
            <a:spLocks noGrp="1"/>
          </p:cNvSpPr>
          <p:nvPr>
            <p:ph idx="11" hasCustomPrompt="1"/>
          </p:nvPr>
        </p:nvSpPr>
        <p:spPr>
          <a:xfrm>
            <a:off x="933893" y="5314740"/>
            <a:ext cx="5122762" cy="574816"/>
          </a:xfrm>
        </p:spPr>
        <p:txBody>
          <a:bodyPr>
            <a:normAutofit/>
          </a:bodyPr>
          <a:lstStyle>
            <a:lvl1pPr marL="0" indent="0">
              <a:buNone/>
              <a:defRPr sz="1400" b="0" i="0" spc="300" baseline="0">
                <a:latin typeface="Avenir Medium" charset="0"/>
                <a:ea typeface="Avenir Medium" charset="0"/>
                <a:cs typeface="Avenir Medium" charset="0"/>
              </a:defRPr>
            </a:lvl1pPr>
          </a:lstStyle>
          <a:p>
            <a:pPr lvl="0"/>
            <a:r>
              <a:rPr lang="en-US" dirty="0"/>
              <a:t>-WHOEVER SAID IT</a:t>
            </a:r>
          </a:p>
        </p:txBody>
      </p:sp>
      <p:sp>
        <p:nvSpPr>
          <p:cNvPr id="6" name="Content Placeholder 2"/>
          <p:cNvSpPr>
            <a:spLocks noGrp="1"/>
          </p:cNvSpPr>
          <p:nvPr>
            <p:ph idx="12" hasCustomPrompt="1"/>
          </p:nvPr>
        </p:nvSpPr>
        <p:spPr>
          <a:xfrm>
            <a:off x="933893" y="3289300"/>
            <a:ext cx="5122762" cy="2025439"/>
          </a:xfrm>
        </p:spPr>
        <p:txBody>
          <a:bodyPr anchor="ctr">
            <a:normAutofit/>
          </a:bodyPr>
          <a:lstStyle>
            <a:lvl1pPr marL="457200" indent="-457200" algn="l">
              <a:buFont typeface="Wingdings" charset="2"/>
              <a:buChar char="§"/>
              <a:defRPr sz="2400" b="0" i="0" baseline="0">
                <a:latin typeface="+mn-lt"/>
                <a:ea typeface="Avenir Light Oblique" charset="0"/>
                <a:cs typeface="Avenir Light Oblique" charset="0"/>
              </a:defRPr>
            </a:lvl1pPr>
          </a:lstStyle>
          <a:p>
            <a:pPr lvl="0"/>
            <a:r>
              <a:rPr lang="en-US" dirty="0"/>
              <a:t>Click to add text</a:t>
            </a:r>
          </a:p>
        </p:txBody>
      </p:sp>
    </p:spTree>
    <p:extLst>
      <p:ext uri="{BB962C8B-B14F-4D97-AF65-F5344CB8AC3E}">
        <p14:creationId xmlns:p14="http://schemas.microsoft.com/office/powerpoint/2010/main" val="145330794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Quote (Slat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a:xfrm>
            <a:off x="933893" y="652534"/>
            <a:ext cx="5122762" cy="4514889"/>
          </a:xfrm>
        </p:spPr>
        <p:txBody>
          <a:bodyPr anchor="ctr">
            <a:normAutofit/>
          </a:bodyPr>
          <a:lstStyle>
            <a:lvl1pPr marL="0" indent="0" algn="l">
              <a:buNone/>
              <a:defRPr sz="2400" b="0" i="1" baseline="0">
                <a:solidFill>
                  <a:schemeClr val="bg1"/>
                </a:solidFill>
                <a:latin typeface="Avenir Light Oblique" charset="0"/>
                <a:ea typeface="Avenir Light Oblique" charset="0"/>
                <a:cs typeface="Avenir Light Oblique" charset="0"/>
              </a:defRPr>
            </a:lvl1pPr>
          </a:lstStyle>
          <a:p>
            <a:pPr lvl="0"/>
            <a:r>
              <a:rPr lang="en-US" dirty="0"/>
              <a:t>”Put a quote here.”</a:t>
            </a:r>
          </a:p>
        </p:txBody>
      </p:sp>
      <p:sp>
        <p:nvSpPr>
          <p:cNvPr id="4" name="Content Placeholder 2"/>
          <p:cNvSpPr>
            <a:spLocks noGrp="1"/>
          </p:cNvSpPr>
          <p:nvPr>
            <p:ph idx="10" hasCustomPrompt="1"/>
          </p:nvPr>
        </p:nvSpPr>
        <p:spPr>
          <a:xfrm>
            <a:off x="6486387" y="652534"/>
            <a:ext cx="4614186" cy="5237022"/>
          </a:xfrm>
        </p:spPr>
        <p:txBody>
          <a:bodyPr/>
          <a:lstStyle>
            <a:lvl1pPr>
              <a:defRPr>
                <a:solidFill>
                  <a:schemeClr val="bg1"/>
                </a:solidFill>
              </a:defRPr>
            </a:lvl1pPr>
          </a:lstStyle>
          <a:p>
            <a:pPr lvl="0"/>
            <a:r>
              <a:rPr lang="en-US" dirty="0"/>
              <a:t>Photo/more text</a:t>
            </a:r>
          </a:p>
        </p:txBody>
      </p:sp>
      <p:sp>
        <p:nvSpPr>
          <p:cNvPr id="5" name="Content Placeholder 2"/>
          <p:cNvSpPr>
            <a:spLocks noGrp="1"/>
          </p:cNvSpPr>
          <p:nvPr>
            <p:ph idx="11" hasCustomPrompt="1"/>
          </p:nvPr>
        </p:nvSpPr>
        <p:spPr>
          <a:xfrm>
            <a:off x="933893" y="5314740"/>
            <a:ext cx="5122762" cy="574816"/>
          </a:xfrm>
        </p:spPr>
        <p:txBody>
          <a:bodyPr>
            <a:normAutofit/>
          </a:bodyPr>
          <a:lstStyle>
            <a:lvl1pPr marL="0" indent="0">
              <a:buNone/>
              <a:defRPr sz="1400" b="0" i="0" spc="300" baseline="0">
                <a:solidFill>
                  <a:schemeClr val="bg1"/>
                </a:solidFill>
                <a:latin typeface="Avenir Book" charset="0"/>
                <a:ea typeface="Avenir Book" charset="0"/>
                <a:cs typeface="Avenir Book" charset="0"/>
              </a:defRPr>
            </a:lvl1pPr>
          </a:lstStyle>
          <a:p>
            <a:pPr lvl="0"/>
            <a:r>
              <a:rPr lang="en-US" dirty="0"/>
              <a:t>-WHOEVER SAID IT</a:t>
            </a:r>
          </a:p>
        </p:txBody>
      </p:sp>
    </p:spTree>
    <p:extLst>
      <p:ext uri="{BB962C8B-B14F-4D97-AF65-F5344CB8AC3E}">
        <p14:creationId xmlns:p14="http://schemas.microsoft.com/office/powerpoint/2010/main" val="97391129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4">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684102"/>
            <a:ext cx="10515600" cy="1559367"/>
          </a:xfrm>
          <a:prstGeom prst="rect">
            <a:avLst/>
          </a:prstGeom>
        </p:spPr>
        <p:txBody>
          <a:bodyPr vert="horz" lIns="91440" tIns="45720" rIns="91440" bIns="45720" rtlCol="0" anchor="ctr">
            <a:normAutofit/>
          </a:bodyPr>
          <a:lstStyle/>
          <a:p>
            <a:endParaRPr lang="en-US" dirty="0"/>
          </a:p>
        </p:txBody>
      </p:sp>
      <p:sp>
        <p:nvSpPr>
          <p:cNvPr id="3" name="Text Placeholder 2"/>
          <p:cNvSpPr>
            <a:spLocks noGrp="1"/>
          </p:cNvSpPr>
          <p:nvPr>
            <p:ph type="body" idx="1"/>
          </p:nvPr>
        </p:nvSpPr>
        <p:spPr>
          <a:xfrm>
            <a:off x="838200" y="2243469"/>
            <a:ext cx="10515600" cy="3933493"/>
          </a:xfrm>
          <a:prstGeom prst="rect">
            <a:avLst/>
          </a:prstGeom>
        </p:spPr>
        <p:txBody>
          <a:bodyPr vert="horz" lIns="91440" tIns="45720" rIns="91440" bIns="45720" rtlCol="0">
            <a:normAutofit/>
          </a:bodyPr>
          <a:lstStyle/>
          <a:p>
            <a:pPr lvl="0"/>
            <a:r>
              <a:rPr lang="en-US" dirty="0"/>
              <a:t>Click to add text</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177444369"/>
      </p:ext>
    </p:extLst>
  </p:cSld>
  <p:clrMap bg1="lt1" tx1="dk1" bg2="lt2" tx2="dk2" accent1="accent1" accent2="accent2" accent3="accent3" accent4="accent4" accent5="accent5" accent6="accent6" hlink="hlink" folHlink="folHlink"/>
  <p:sldLayoutIdLst>
    <p:sldLayoutId id="2147483665" r:id="rId1"/>
    <p:sldLayoutId id="2147483666" r:id="rId2"/>
    <p:sldLayoutId id="2147483667" r:id="rId3"/>
    <p:sldLayoutId id="2147483677" r:id="rId4"/>
    <p:sldLayoutId id="2147483668" r:id="rId5"/>
    <p:sldLayoutId id="2147483669" r:id="rId6"/>
    <p:sldLayoutId id="2147483670" r:id="rId7"/>
    <p:sldLayoutId id="2147483678" r:id="rId8"/>
    <p:sldLayoutId id="2147483671" r:id="rId9"/>
    <p:sldLayoutId id="2147483672" r:id="rId10"/>
    <p:sldLayoutId id="2147483674" r:id="rId11"/>
    <p:sldLayoutId id="2147483676" r:id="rId12"/>
  </p:sldLayoutIdLst>
  <p:txStyles>
    <p:titleStyle>
      <a:lvl1pPr algn="l" defTabSz="914400" rtl="0" eaLnBrk="1" latinLnBrk="0" hangingPunct="1">
        <a:lnSpc>
          <a:spcPct val="90000"/>
        </a:lnSpc>
        <a:spcBef>
          <a:spcPct val="0"/>
        </a:spcBef>
        <a:buNone/>
        <a:defRPr sz="4400" b="1" i="0" kern="1200">
          <a:solidFill>
            <a:schemeClr val="tx2"/>
          </a:solidFill>
          <a:latin typeface="Avenir Heavy" charset="0"/>
          <a:ea typeface="Avenir Heavy" charset="0"/>
          <a:cs typeface="Avenir Heavy" charset="0"/>
        </a:defRPr>
      </a:lvl1pPr>
    </p:titleStyle>
    <p:bodyStyle>
      <a:lvl1pPr marL="228600" indent="-228600" algn="l" defTabSz="914400" rtl="0" eaLnBrk="1" latinLnBrk="0" hangingPunct="1">
        <a:lnSpc>
          <a:spcPct val="100000"/>
        </a:lnSpc>
        <a:spcBef>
          <a:spcPts val="1000"/>
        </a:spcBef>
        <a:buClr>
          <a:schemeClr val="accent1"/>
        </a:buClr>
        <a:buFont typeface="Wingdings" charset="2"/>
        <a:buChar char="§"/>
        <a:defRPr sz="2400" b="0" i="0" kern="1200">
          <a:solidFill>
            <a:schemeClr val="tx2"/>
          </a:solidFill>
          <a:latin typeface="Avenir Book" charset="0"/>
          <a:ea typeface="Avenir Book" charset="0"/>
          <a:cs typeface="Avenir Book" charset="0"/>
        </a:defRPr>
      </a:lvl1pPr>
      <a:lvl2pPr marL="685800" indent="-228600" algn="l" defTabSz="914400" rtl="0" eaLnBrk="1" latinLnBrk="0" hangingPunct="1">
        <a:lnSpc>
          <a:spcPct val="100000"/>
        </a:lnSpc>
        <a:spcBef>
          <a:spcPts val="500"/>
        </a:spcBef>
        <a:buClr>
          <a:schemeClr val="accent1"/>
        </a:buClr>
        <a:buFont typeface="Wingdings" charset="2"/>
        <a:buChar char="§"/>
        <a:defRPr sz="2400" b="0" i="0" kern="1200">
          <a:solidFill>
            <a:schemeClr val="tx2"/>
          </a:solidFill>
          <a:latin typeface="Avenir Book" charset="0"/>
          <a:ea typeface="Avenir Book" charset="0"/>
          <a:cs typeface="Avenir Book" charset="0"/>
        </a:defRPr>
      </a:lvl2pPr>
      <a:lvl3pPr marL="1143000" indent="-228600" algn="l" defTabSz="914400" rtl="0" eaLnBrk="1" latinLnBrk="0" hangingPunct="1">
        <a:lnSpc>
          <a:spcPct val="100000"/>
        </a:lnSpc>
        <a:spcBef>
          <a:spcPts val="500"/>
        </a:spcBef>
        <a:buClr>
          <a:schemeClr val="accent1"/>
        </a:buClr>
        <a:buFont typeface="Wingdings" charset="2"/>
        <a:buChar char="§"/>
        <a:defRPr sz="2400" b="0" i="0" kern="1200">
          <a:solidFill>
            <a:schemeClr val="tx2"/>
          </a:solidFill>
          <a:latin typeface="Avenir Book" charset="0"/>
          <a:ea typeface="Avenir Book" charset="0"/>
          <a:cs typeface="Avenir Book" charset="0"/>
        </a:defRPr>
      </a:lvl3pPr>
      <a:lvl4pPr marL="1600200" indent="-228600" algn="l" defTabSz="914400" rtl="0" eaLnBrk="1" latinLnBrk="0" hangingPunct="1">
        <a:lnSpc>
          <a:spcPct val="100000"/>
        </a:lnSpc>
        <a:spcBef>
          <a:spcPts val="500"/>
        </a:spcBef>
        <a:buClr>
          <a:schemeClr val="accent1"/>
        </a:buClr>
        <a:buFont typeface="Wingdings" charset="2"/>
        <a:buChar char="§"/>
        <a:defRPr sz="2400" b="0" i="0" kern="1200">
          <a:solidFill>
            <a:schemeClr val="tx2"/>
          </a:solidFill>
          <a:latin typeface="Avenir Book" charset="0"/>
          <a:ea typeface="Avenir Book" charset="0"/>
          <a:cs typeface="Avenir Book" charset="0"/>
        </a:defRPr>
      </a:lvl4pPr>
      <a:lvl5pPr marL="2057400" indent="-228600" algn="l" defTabSz="914400" rtl="0" eaLnBrk="1" latinLnBrk="0" hangingPunct="1">
        <a:lnSpc>
          <a:spcPct val="100000"/>
        </a:lnSpc>
        <a:spcBef>
          <a:spcPts val="500"/>
        </a:spcBef>
        <a:buClr>
          <a:schemeClr val="accent1"/>
        </a:buClr>
        <a:buFont typeface="Wingdings" charset="2"/>
        <a:buChar char="§"/>
        <a:defRPr sz="2400" b="0" i="0" kern="1200">
          <a:solidFill>
            <a:schemeClr val="tx2"/>
          </a:solidFill>
          <a:latin typeface="Avenir Book" charset="0"/>
          <a:ea typeface="Avenir Book" charset="0"/>
          <a:cs typeface="Avenir Book"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5.xml"/><Relationship Id="rId1" Type="http://schemas.openxmlformats.org/officeDocument/2006/relationships/slideLayout" Target="../slideLayouts/slideLayout1.xml"/><Relationship Id="rId4" Type="http://schemas.openxmlformats.org/officeDocument/2006/relationships/image" Target="../media/image14.png"/></Relationships>
</file>

<file path=ppt/slides/_rels/slide1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6.xml"/><Relationship Id="rId1" Type="http://schemas.openxmlformats.org/officeDocument/2006/relationships/slideLayout" Target="../slideLayouts/slideLayout1.xml"/><Relationship Id="rId4" Type="http://schemas.openxmlformats.org/officeDocument/2006/relationships/comments" Target="../comments/comment1.xml"/></Relationships>
</file>

<file path=ppt/slides/_rels/slide13.xml.rels><?xml version="1.0" encoding="UTF-8" standalone="yes"?>
<Relationships xmlns="http://schemas.openxmlformats.org/package/2006/relationships"><Relationship Id="rId3" Type="http://schemas.openxmlformats.org/officeDocument/2006/relationships/image" Target="../media/image9.tiff"/><Relationship Id="rId2" Type="http://schemas.openxmlformats.org/officeDocument/2006/relationships/notesSlide" Target="../notesSlides/notesSlide7.xml"/><Relationship Id="rId1" Type="http://schemas.openxmlformats.org/officeDocument/2006/relationships/slideLayout" Target="../slideLayouts/slideLayout2.xml"/><Relationship Id="rId5" Type="http://schemas.openxmlformats.org/officeDocument/2006/relationships/image" Target="../media/image14.png"/><Relationship Id="rId4" Type="http://schemas.openxmlformats.org/officeDocument/2006/relationships/image" Target="../media/image10.png"/></Relationships>
</file>

<file path=ppt/slides/_rels/slide14.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8.jp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21.png"/></Relationships>
</file>

<file path=ppt/slides/_rels/slide19.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1.mp4"/><Relationship Id="rId1" Type="http://schemas.microsoft.com/office/2007/relationships/media" Target="../media/media1.mp4"/><Relationship Id="rId4" Type="http://schemas.openxmlformats.org/officeDocument/2006/relationships/image" Target="../media/image26.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7.jp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4.xml"/><Relationship Id="rId1" Type="http://schemas.openxmlformats.org/officeDocument/2006/relationships/slideLayout" Target="../slideLayouts/slideLayout1.xml"/><Relationship Id="rId5" Type="http://schemas.openxmlformats.org/officeDocument/2006/relationships/image" Target="../media/image30.jpeg"/><Relationship Id="rId4" Type="http://schemas.openxmlformats.org/officeDocument/2006/relationships/image" Target="../media/image29.png"/></Relationships>
</file>

<file path=ppt/slides/_rels/slide26.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5.xml"/><Relationship Id="rId1" Type="http://schemas.openxmlformats.org/officeDocument/2006/relationships/slideLayout" Target="../slideLayouts/slideLayout1.xml"/><Relationship Id="rId5" Type="http://schemas.openxmlformats.org/officeDocument/2006/relationships/image" Target="../media/image33.png"/><Relationship Id="rId4" Type="http://schemas.openxmlformats.org/officeDocument/2006/relationships/image" Target="../media/image32.jp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3" Type="http://schemas.openxmlformats.org/officeDocument/2006/relationships/image" Target="../media/image34.gif"/><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18.xml"/><Relationship Id="rId1" Type="http://schemas.openxmlformats.org/officeDocument/2006/relationships/slideLayout" Target="../slideLayouts/slideLayout1.xml"/><Relationship Id="rId5" Type="http://schemas.openxmlformats.org/officeDocument/2006/relationships/image" Target="../media/image37.png"/><Relationship Id="rId4" Type="http://schemas.openxmlformats.org/officeDocument/2006/relationships/image" Target="../media/image36.png"/></Relationships>
</file>

<file path=ppt/slides/_rels/slide32.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20.xml"/><Relationship Id="rId1" Type="http://schemas.openxmlformats.org/officeDocument/2006/relationships/slideLayout" Target="../slideLayouts/slideLayout1.xml"/><Relationship Id="rId4" Type="http://schemas.openxmlformats.org/officeDocument/2006/relationships/image" Target="../media/image39.png"/></Relationships>
</file>

<file path=ppt/slides/_rels/slide34.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21.xml"/><Relationship Id="rId1" Type="http://schemas.openxmlformats.org/officeDocument/2006/relationships/slideLayout" Target="../slideLayouts/slideLayout2.xml"/><Relationship Id="rId4" Type="http://schemas.openxmlformats.org/officeDocument/2006/relationships/image" Target="../media/image21.png"/></Relationships>
</file>

<file path=ppt/slides/_rels/slide3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4.xml"/><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9.tiff"/><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9.tiff"/><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1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333500" y="587957"/>
            <a:ext cx="9563100" cy="1953991"/>
          </a:xfrm>
        </p:spPr>
        <p:txBody>
          <a:bodyPr/>
          <a:lstStyle/>
          <a:p>
            <a:r>
              <a:rPr lang="en-US" dirty="0"/>
              <a:t>Career Coach Advanced Training</a:t>
            </a:r>
          </a:p>
        </p:txBody>
      </p:sp>
      <p:sp>
        <p:nvSpPr>
          <p:cNvPr id="3" name="Subtitle 2"/>
          <p:cNvSpPr>
            <a:spLocks noGrp="1"/>
          </p:cNvSpPr>
          <p:nvPr>
            <p:ph type="subTitle" idx="1"/>
          </p:nvPr>
        </p:nvSpPr>
        <p:spPr/>
        <p:txBody>
          <a:bodyPr/>
          <a:lstStyle/>
          <a:p>
            <a:r>
              <a:rPr lang="en-US" dirty="0"/>
              <a:t>A CURRICULUM TO HELP YOU BECOME A CAREER COACH EXPERT</a:t>
            </a:r>
          </a:p>
        </p:txBody>
      </p:sp>
      <p:sp>
        <p:nvSpPr>
          <p:cNvPr id="4" name="Rectangle 3">
            <a:extLst>
              <a:ext uri="{FF2B5EF4-FFF2-40B4-BE49-F238E27FC236}">
                <a16:creationId xmlns:a16="http://schemas.microsoft.com/office/drawing/2014/main" id="{EA32AE17-C1A0-0142-84E4-C93375615BDB}"/>
              </a:ext>
            </a:extLst>
          </p:cNvPr>
          <p:cNvSpPr/>
          <p:nvPr/>
        </p:nvSpPr>
        <p:spPr>
          <a:xfrm>
            <a:off x="4383314" y="3701143"/>
            <a:ext cx="3744686" cy="124822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a:extLst>
              <a:ext uri="{FF2B5EF4-FFF2-40B4-BE49-F238E27FC236}">
                <a16:creationId xmlns:a16="http://schemas.microsoft.com/office/drawing/2014/main" id="{832A1FBC-0B77-3D47-8588-74223B51938E}"/>
              </a:ext>
            </a:extLst>
          </p:cNvPr>
          <p:cNvPicPr>
            <a:picLocks noChangeAspect="1"/>
          </p:cNvPicPr>
          <p:nvPr/>
        </p:nvPicPr>
        <p:blipFill>
          <a:blip r:embed="rId2"/>
          <a:stretch>
            <a:fillRect/>
          </a:stretch>
        </p:blipFill>
        <p:spPr>
          <a:xfrm>
            <a:off x="4383314" y="4138868"/>
            <a:ext cx="2734394" cy="1014129"/>
          </a:xfrm>
          <a:prstGeom prst="rect">
            <a:avLst/>
          </a:prstGeom>
        </p:spPr>
      </p:pic>
    </p:spTree>
    <p:extLst>
      <p:ext uri="{BB962C8B-B14F-4D97-AF65-F5344CB8AC3E}">
        <p14:creationId xmlns:p14="http://schemas.microsoft.com/office/powerpoint/2010/main" val="154733042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44008"/>
            <a:ext cx="10515600" cy="1559367"/>
          </a:xfrm>
        </p:spPr>
        <p:txBody>
          <a:bodyPr/>
          <a:lstStyle/>
          <a:p>
            <a:pPr algn="ctr"/>
            <a:r>
              <a:rPr lang="en-US" dirty="0"/>
              <a:t>Web Integration &amp; Lead Generation</a:t>
            </a:r>
          </a:p>
        </p:txBody>
      </p:sp>
      <p:pic>
        <p:nvPicPr>
          <p:cNvPr id="4" name="Picture 3"/>
          <p:cNvPicPr>
            <a:picLocks noChangeAspect="1"/>
          </p:cNvPicPr>
          <p:nvPr/>
        </p:nvPicPr>
        <p:blipFill>
          <a:blip r:embed="rId3"/>
          <a:stretch>
            <a:fillRect/>
          </a:stretch>
        </p:blipFill>
        <p:spPr>
          <a:xfrm>
            <a:off x="1777999" y="1197573"/>
            <a:ext cx="8636001" cy="5542603"/>
          </a:xfrm>
          <a:prstGeom prst="rect">
            <a:avLst/>
          </a:prstGeom>
        </p:spPr>
      </p:pic>
    </p:spTree>
    <p:extLst>
      <p:ext uri="{BB962C8B-B14F-4D97-AF65-F5344CB8AC3E}">
        <p14:creationId xmlns:p14="http://schemas.microsoft.com/office/powerpoint/2010/main" val="196015005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04107" y="68281"/>
            <a:ext cx="7886701" cy="954198"/>
          </a:xfrm>
        </p:spPr>
        <p:txBody>
          <a:bodyPr/>
          <a:lstStyle/>
          <a:p>
            <a:pPr algn="ctr"/>
            <a:r>
              <a:rPr lang="en-US" dirty="0"/>
              <a:t>Web Integration- Plugin</a:t>
            </a: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926799" y="899656"/>
            <a:ext cx="6224601" cy="5810121"/>
          </a:xfrm>
          <a:prstGeom prst="rect">
            <a:avLst/>
          </a:prstGeom>
        </p:spPr>
      </p:pic>
      <p:pic>
        <p:nvPicPr>
          <p:cNvPr id="5" name="Pictur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55249" y="1835279"/>
            <a:ext cx="3649677" cy="934041"/>
          </a:xfrm>
          <a:prstGeom prst="rect">
            <a:avLst/>
          </a:prstGeom>
        </p:spPr>
      </p:pic>
      <p:sp>
        <p:nvSpPr>
          <p:cNvPr id="7" name="TextBox 6"/>
          <p:cNvSpPr txBox="1"/>
          <p:nvPr/>
        </p:nvSpPr>
        <p:spPr>
          <a:xfrm>
            <a:off x="452838" y="3389074"/>
            <a:ext cx="4254500" cy="954107"/>
          </a:xfrm>
          <a:prstGeom prst="rect">
            <a:avLst/>
          </a:prstGeom>
          <a:noFill/>
        </p:spPr>
        <p:txBody>
          <a:bodyPr wrap="square" rtlCol="0">
            <a:spAutoFit/>
          </a:bodyPr>
          <a:lstStyle/>
          <a:p>
            <a:pPr algn="ctr"/>
            <a:r>
              <a:rPr lang="en-US" sz="2800" dirty="0">
                <a:solidFill>
                  <a:schemeClr val="accent1"/>
                </a:solidFill>
              </a:rPr>
              <a:t>Usage increased by 24% </a:t>
            </a:r>
            <a:r>
              <a:rPr lang="en-US" sz="2800">
                <a:solidFill>
                  <a:schemeClr val="accent1"/>
                </a:solidFill>
              </a:rPr>
              <a:t>the next month!!</a:t>
            </a:r>
          </a:p>
        </p:txBody>
      </p:sp>
    </p:spTree>
    <p:extLst>
      <p:ext uri="{BB962C8B-B14F-4D97-AF65-F5344CB8AC3E}">
        <p14:creationId xmlns:p14="http://schemas.microsoft.com/office/powerpoint/2010/main" val="43950016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2796159"/>
            <a:ext cx="3658918" cy="1559367"/>
          </a:xfrm>
        </p:spPr>
        <p:txBody>
          <a:bodyPr/>
          <a:lstStyle/>
          <a:p>
            <a:pPr algn="ctr"/>
            <a:r>
              <a:rPr lang="en-US" dirty="0"/>
              <a:t>Lead Generation</a:t>
            </a: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052618" y="208396"/>
            <a:ext cx="7212282" cy="6433490"/>
          </a:xfrm>
          <a:prstGeom prst="rect">
            <a:avLst/>
          </a:prstGeom>
        </p:spPr>
      </p:pic>
      <p:sp>
        <p:nvSpPr>
          <p:cNvPr id="4" name="Rectangle 3"/>
          <p:cNvSpPr/>
          <p:nvPr/>
        </p:nvSpPr>
        <p:spPr>
          <a:xfrm>
            <a:off x="9156700" y="5435600"/>
            <a:ext cx="2070100" cy="787400"/>
          </a:xfrm>
          <a:prstGeom prst="rect">
            <a:avLst/>
          </a:prstGeom>
          <a:noFill/>
          <a:ln w="571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853556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strVal val="#ppt_w*0.70"/>
                                          </p:val>
                                        </p:tav>
                                        <p:tav tm="100000">
                                          <p:val>
                                            <p:strVal val="#ppt_w"/>
                                          </p:val>
                                        </p:tav>
                                      </p:tavLst>
                                    </p:anim>
                                    <p:anim calcmode="lin" valueType="num">
                                      <p:cBhvr>
                                        <p:cTn id="8" dur="1000" fill="hold"/>
                                        <p:tgtEl>
                                          <p:spTgt spid="4"/>
                                        </p:tgtEl>
                                        <p:attrNameLst>
                                          <p:attrName>ppt_h</p:attrName>
                                        </p:attrNameLst>
                                      </p:cBhvr>
                                      <p:tavLst>
                                        <p:tav tm="0">
                                          <p:val>
                                            <p:strVal val="#ppt_h"/>
                                          </p:val>
                                        </p:tav>
                                        <p:tav tm="100000">
                                          <p:val>
                                            <p:strVal val="#ppt_h"/>
                                          </p:val>
                                        </p:tav>
                                      </p:tavLst>
                                    </p:anim>
                                    <p:animEffect transition="in" filter="fade">
                                      <p:cBhvr>
                                        <p:cTn id="9"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Web Integration Take-Aways</a:t>
            </a:r>
          </a:p>
        </p:txBody>
      </p:sp>
      <p:sp>
        <p:nvSpPr>
          <p:cNvPr id="3" name="Content Placeholder 2"/>
          <p:cNvSpPr>
            <a:spLocks noGrp="1"/>
          </p:cNvSpPr>
          <p:nvPr>
            <p:ph idx="1"/>
          </p:nvPr>
        </p:nvSpPr>
        <p:spPr>
          <a:xfrm>
            <a:off x="5346700" y="2408569"/>
            <a:ext cx="6502400" cy="3933493"/>
          </a:xfrm>
        </p:spPr>
        <p:txBody>
          <a:bodyPr anchor="ctr">
            <a:noAutofit/>
          </a:bodyPr>
          <a:lstStyle/>
          <a:p>
            <a:r>
              <a:rPr lang="en-US" sz="3000" dirty="0"/>
              <a:t>Add Career Coach to high-traffic areas of your website</a:t>
            </a:r>
          </a:p>
          <a:p>
            <a:endParaRPr lang="en-US" sz="3000" dirty="0"/>
          </a:p>
          <a:p>
            <a:r>
              <a:rPr lang="en-US" sz="3000" dirty="0"/>
              <a:t>Make it relevant</a:t>
            </a:r>
          </a:p>
          <a:p>
            <a:endParaRPr lang="en-US" sz="3000" dirty="0"/>
          </a:p>
          <a:p>
            <a:r>
              <a:rPr lang="en-US" sz="3000" dirty="0"/>
              <a:t>Best single way to guarantee hits: embed on Program pages</a:t>
            </a:r>
          </a:p>
          <a:p>
            <a:endParaRPr lang="en-US" sz="3000" dirty="0"/>
          </a:p>
        </p:txBody>
      </p:sp>
      <p:pic>
        <p:nvPicPr>
          <p:cNvPr id="4" name="Picture 3" descr="alg_futurestudents.tiff"/>
          <p:cNvPicPr>
            <a:picLocks noChangeAspect="1"/>
          </p:cNvPicPr>
          <p:nvPr/>
        </p:nvPicPr>
        <p:blipFill rotWithShape="1">
          <a:blip r:embed="rId3">
            <a:extLst>
              <a:ext uri="{28A0092B-C50C-407E-A947-70E740481C1C}">
                <a14:useLocalDpi xmlns:a14="http://schemas.microsoft.com/office/drawing/2010/main" val="0"/>
              </a:ext>
            </a:extLst>
          </a:blip>
          <a:srcRect l="3352" t="145" r="68733" b="81966"/>
          <a:stretch/>
        </p:blipFill>
        <p:spPr>
          <a:xfrm>
            <a:off x="1182103" y="2580123"/>
            <a:ext cx="3212098" cy="1141140"/>
          </a:xfrm>
          <a:prstGeom prst="rect">
            <a:avLst/>
          </a:prstGeom>
        </p:spPr>
      </p:pic>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57199" y="4200139"/>
            <a:ext cx="4660900" cy="613517"/>
          </a:xfrm>
          <a:prstGeom prst="rect">
            <a:avLst/>
          </a:prstGeom>
        </p:spPr>
      </p:pic>
      <p:pic>
        <p:nvPicPr>
          <p:cNvPr id="7" name="Picture 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62811" y="5292532"/>
            <a:ext cx="3649677" cy="934041"/>
          </a:xfrm>
          <a:prstGeom prst="rect">
            <a:avLst/>
          </a:prstGeom>
        </p:spPr>
      </p:pic>
    </p:spTree>
    <p:extLst>
      <p:ext uri="{BB962C8B-B14F-4D97-AF65-F5344CB8AC3E}">
        <p14:creationId xmlns:p14="http://schemas.microsoft.com/office/powerpoint/2010/main" val="166964612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t>High School Outreach</a:t>
            </a:r>
          </a:p>
        </p:txBody>
      </p:sp>
      <p:sp>
        <p:nvSpPr>
          <p:cNvPr id="3" name="Content Placeholder 2"/>
          <p:cNvSpPr>
            <a:spLocks noGrp="1"/>
          </p:cNvSpPr>
          <p:nvPr>
            <p:ph idx="1"/>
          </p:nvPr>
        </p:nvSpPr>
        <p:spPr>
          <a:xfrm>
            <a:off x="406400" y="2120325"/>
            <a:ext cx="6121400" cy="3520207"/>
          </a:xfrm>
        </p:spPr>
        <p:txBody>
          <a:bodyPr anchor="t">
            <a:normAutofit/>
          </a:bodyPr>
          <a:lstStyle/>
          <a:p>
            <a:pPr marL="0" indent="0">
              <a:buNone/>
            </a:pPr>
            <a:r>
              <a:rPr lang="en-US" sz="3200" b="1" dirty="0">
                <a:solidFill>
                  <a:schemeClr val="accent1"/>
                </a:solidFill>
              </a:rPr>
              <a:t>Students Need Access to:</a:t>
            </a:r>
          </a:p>
          <a:p>
            <a:r>
              <a:rPr lang="en-US" sz="3000" dirty="0"/>
              <a:t>Career Assessment</a:t>
            </a:r>
          </a:p>
          <a:p>
            <a:r>
              <a:rPr lang="en-US" sz="3000" dirty="0"/>
              <a:t>Wages &amp; Growth Rates for all Careers</a:t>
            </a:r>
          </a:p>
          <a:p>
            <a:r>
              <a:rPr lang="en-US" sz="3000" dirty="0"/>
              <a:t>Careers Linked to Educational Programs</a:t>
            </a: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797842" y="2218357"/>
            <a:ext cx="4729186" cy="3447288"/>
          </a:xfrm>
          <a:prstGeom prst="ellipse">
            <a:avLst/>
          </a:prstGeom>
          <a:ln>
            <a:noFill/>
          </a:ln>
          <a:effectLst>
            <a:softEdge rad="112500"/>
          </a:effectLst>
        </p:spPr>
      </p:pic>
    </p:spTree>
    <p:extLst>
      <p:ext uri="{BB962C8B-B14F-4D97-AF65-F5344CB8AC3E}">
        <p14:creationId xmlns:p14="http://schemas.microsoft.com/office/powerpoint/2010/main" val="90448116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330048"/>
            <a:ext cx="10515600" cy="1559367"/>
          </a:xfrm>
        </p:spPr>
        <p:txBody>
          <a:bodyPr/>
          <a:lstStyle/>
          <a:p>
            <a:r>
              <a:rPr lang="en-US" dirty="0"/>
              <a:t>High School Outreach</a:t>
            </a:r>
          </a:p>
        </p:txBody>
      </p:sp>
      <p:sp>
        <p:nvSpPr>
          <p:cNvPr id="3" name="Content Placeholder 2"/>
          <p:cNvSpPr>
            <a:spLocks noGrp="1"/>
          </p:cNvSpPr>
          <p:nvPr>
            <p:ph idx="1"/>
          </p:nvPr>
        </p:nvSpPr>
        <p:spPr>
          <a:xfrm>
            <a:off x="509336" y="1967016"/>
            <a:ext cx="6464300" cy="2963531"/>
          </a:xfrm>
        </p:spPr>
        <p:txBody>
          <a:bodyPr anchor="t">
            <a:normAutofit/>
          </a:bodyPr>
          <a:lstStyle/>
          <a:p>
            <a:r>
              <a:rPr lang="en-US" sz="3000" dirty="0"/>
              <a:t>High School Recruiters</a:t>
            </a:r>
          </a:p>
          <a:p>
            <a:endParaRPr lang="en-US" sz="3000" dirty="0"/>
          </a:p>
          <a:p>
            <a:r>
              <a:rPr lang="en-US" sz="3000" dirty="0"/>
              <a:t>High School Counselors &amp; Teachers</a:t>
            </a:r>
          </a:p>
          <a:p>
            <a:endParaRPr lang="en-US" sz="3000" dirty="0"/>
          </a:p>
          <a:p>
            <a:r>
              <a:rPr lang="en-US" sz="3000" dirty="0"/>
              <a:t>College Fairs</a:t>
            </a: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684879" y="674225"/>
            <a:ext cx="4809532" cy="3205410"/>
          </a:xfrm>
          <a:prstGeom prst="ellipse">
            <a:avLst/>
          </a:prstGeom>
          <a:ln>
            <a:noFill/>
          </a:ln>
          <a:effectLst>
            <a:softEdge rad="112500"/>
          </a:effectLst>
        </p:spPr>
      </p:pic>
    </p:spTree>
    <p:extLst>
      <p:ext uri="{BB962C8B-B14F-4D97-AF65-F5344CB8AC3E}">
        <p14:creationId xmlns:p14="http://schemas.microsoft.com/office/powerpoint/2010/main" val="71765755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4905" y="347218"/>
            <a:ext cx="10515600" cy="1559367"/>
          </a:xfrm>
        </p:spPr>
        <p:txBody>
          <a:bodyPr/>
          <a:lstStyle/>
          <a:p>
            <a:r>
              <a:rPr lang="en-US" dirty="0"/>
              <a:t>Community Outreach</a:t>
            </a:r>
          </a:p>
        </p:txBody>
      </p:sp>
      <p:sp>
        <p:nvSpPr>
          <p:cNvPr id="3" name="Content Placeholder 2"/>
          <p:cNvSpPr>
            <a:spLocks noGrp="1"/>
          </p:cNvSpPr>
          <p:nvPr>
            <p:ph idx="1"/>
          </p:nvPr>
        </p:nvSpPr>
        <p:spPr>
          <a:xfrm>
            <a:off x="6809205" y="1935575"/>
            <a:ext cx="4051300" cy="3387310"/>
          </a:xfrm>
        </p:spPr>
        <p:txBody>
          <a:bodyPr>
            <a:normAutofit/>
          </a:bodyPr>
          <a:lstStyle/>
          <a:p>
            <a:r>
              <a:rPr lang="en-US" sz="3000" dirty="0"/>
              <a:t>Career Fairs</a:t>
            </a:r>
          </a:p>
          <a:p>
            <a:endParaRPr lang="en-US" sz="3000" dirty="0"/>
          </a:p>
          <a:p>
            <a:r>
              <a:rPr lang="en-US" sz="3000" dirty="0"/>
              <a:t>Local Employers</a:t>
            </a:r>
          </a:p>
          <a:p>
            <a:endParaRPr lang="en-US" sz="3000" dirty="0"/>
          </a:p>
          <a:p>
            <a:r>
              <a:rPr lang="en-US" sz="3000" dirty="0"/>
              <a:t>Workforce Boards</a:t>
            </a: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38200" y="1935575"/>
            <a:ext cx="5125960" cy="3416300"/>
          </a:xfrm>
          <a:prstGeom prst="ellipse">
            <a:avLst/>
          </a:prstGeom>
          <a:ln>
            <a:noFill/>
          </a:ln>
          <a:effectLst>
            <a:softEdge rad="112500"/>
          </a:effectLst>
        </p:spPr>
      </p:pic>
    </p:spTree>
    <p:extLst>
      <p:ext uri="{BB962C8B-B14F-4D97-AF65-F5344CB8AC3E}">
        <p14:creationId xmlns:p14="http://schemas.microsoft.com/office/powerpoint/2010/main" val="191825596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455502"/>
            <a:ext cx="10515600" cy="1559367"/>
          </a:xfrm>
        </p:spPr>
        <p:txBody>
          <a:bodyPr/>
          <a:lstStyle/>
          <a:p>
            <a:r>
              <a:rPr lang="en-US" dirty="0"/>
              <a:t>St. Louis Community College</a:t>
            </a:r>
          </a:p>
        </p:txBody>
      </p:sp>
      <p:pic>
        <p:nvPicPr>
          <p:cNvPr id="6" name="Picture 5" descr="StLouisCCbus.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488566" y="1768442"/>
            <a:ext cx="7214867" cy="4953175"/>
          </a:xfrm>
          <a:prstGeom prst="rect">
            <a:avLst/>
          </a:prstGeom>
        </p:spPr>
      </p:pic>
    </p:spTree>
    <p:extLst>
      <p:ext uri="{BB962C8B-B14F-4D97-AF65-F5344CB8AC3E}">
        <p14:creationId xmlns:p14="http://schemas.microsoft.com/office/powerpoint/2010/main" val="61770910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56937" y="390249"/>
            <a:ext cx="10515600" cy="1559367"/>
          </a:xfrm>
        </p:spPr>
        <p:txBody>
          <a:bodyPr/>
          <a:lstStyle/>
          <a:p>
            <a:r>
              <a:rPr lang="en-US" dirty="0"/>
              <a:t>Outreach to Military Personnel and Veterans</a:t>
            </a: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13810" y="2394619"/>
            <a:ext cx="1981200" cy="1917700"/>
          </a:xfrm>
          <a:prstGeom prst="rect">
            <a:avLst/>
          </a:prstGeom>
        </p:spPr>
      </p:pic>
      <p:pic>
        <p:nvPicPr>
          <p:cNvPr id="7" name="Pictur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121400" y="2749411"/>
            <a:ext cx="4902200" cy="965200"/>
          </a:xfrm>
          <a:prstGeom prst="rect">
            <a:avLst/>
          </a:prstGeom>
        </p:spPr>
      </p:pic>
      <p:sp>
        <p:nvSpPr>
          <p:cNvPr id="6" name="Title 1"/>
          <p:cNvSpPr txBox="1">
            <a:spLocks/>
          </p:cNvSpPr>
          <p:nvPr/>
        </p:nvSpPr>
        <p:spPr>
          <a:xfrm>
            <a:off x="2125579" y="4312319"/>
            <a:ext cx="3683000" cy="61015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b="1" i="0" kern="1200">
                <a:solidFill>
                  <a:schemeClr val="bg1"/>
                </a:solidFill>
                <a:latin typeface="Avenir Heavy" charset="0"/>
                <a:ea typeface="Avenir Heavy" charset="0"/>
                <a:cs typeface="Avenir Heavy" charset="0"/>
              </a:defRPr>
            </a:lvl1pPr>
          </a:lstStyle>
          <a:p>
            <a:r>
              <a:rPr lang="en-US" sz="3500" dirty="0"/>
              <a:t>Ft. Bragg</a:t>
            </a:r>
          </a:p>
        </p:txBody>
      </p:sp>
      <p:sp>
        <p:nvSpPr>
          <p:cNvPr id="8" name="Title 1"/>
          <p:cNvSpPr txBox="1">
            <a:spLocks/>
          </p:cNvSpPr>
          <p:nvPr/>
        </p:nvSpPr>
        <p:spPr>
          <a:xfrm>
            <a:off x="7868652" y="3549461"/>
            <a:ext cx="3154948" cy="61015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b="1" i="0" kern="1200">
                <a:solidFill>
                  <a:schemeClr val="bg1"/>
                </a:solidFill>
                <a:latin typeface="Avenir Heavy" charset="0"/>
                <a:ea typeface="Avenir Heavy" charset="0"/>
                <a:cs typeface="Avenir Heavy" charset="0"/>
              </a:defRPr>
            </a:lvl1pPr>
          </a:lstStyle>
          <a:p>
            <a:r>
              <a:rPr lang="en-US" sz="3500" dirty="0"/>
              <a:t>Camp Lejeune</a:t>
            </a:r>
          </a:p>
        </p:txBody>
      </p:sp>
    </p:spTree>
    <p:extLst>
      <p:ext uri="{BB962C8B-B14F-4D97-AF65-F5344CB8AC3E}">
        <p14:creationId xmlns:p14="http://schemas.microsoft.com/office/powerpoint/2010/main" val="29282391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44500" y="-103298"/>
            <a:ext cx="10515600" cy="1559367"/>
          </a:xfrm>
        </p:spPr>
        <p:txBody>
          <a:bodyPr/>
          <a:lstStyle/>
          <a:p>
            <a:r>
              <a:rPr lang="en-US" dirty="0"/>
              <a:t>Marketing Campaigns</a:t>
            </a:r>
          </a:p>
        </p:txBody>
      </p:sp>
      <p:pic>
        <p:nvPicPr>
          <p:cNvPr id="4" name="Picture 3" descr="Screen Shot 2015-05-18 at 2.29.33 PM.png"/>
          <p:cNvPicPr>
            <a:picLocks noChangeAspect="1"/>
          </p:cNvPicPr>
          <p:nvPr/>
        </p:nvPicPr>
        <p:blipFill rotWithShape="1">
          <a:blip r:embed="rId3">
            <a:extLst>
              <a:ext uri="{28A0092B-C50C-407E-A947-70E740481C1C}">
                <a14:useLocalDpi xmlns:a14="http://schemas.microsoft.com/office/drawing/2010/main" val="0"/>
              </a:ext>
            </a:extLst>
          </a:blip>
          <a:srcRect t="822" b="1"/>
          <a:stretch/>
        </p:blipFill>
        <p:spPr>
          <a:xfrm>
            <a:off x="1048829" y="1155031"/>
            <a:ext cx="7261249" cy="3834505"/>
          </a:xfrm>
          <a:prstGeom prst="rect">
            <a:avLst/>
          </a:prstGeom>
          <a:ln>
            <a:noFill/>
          </a:ln>
          <a:effectLst>
            <a:softEdge rad="112500"/>
          </a:effectLst>
        </p:spPr>
      </p:pic>
    </p:spTree>
    <p:extLst>
      <p:ext uri="{BB962C8B-B14F-4D97-AF65-F5344CB8AC3E}">
        <p14:creationId xmlns:p14="http://schemas.microsoft.com/office/powerpoint/2010/main" val="138348825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Content Placeholder 2"/>
          <p:cNvSpPr>
            <a:spLocks noGrp="1"/>
          </p:cNvSpPr>
          <p:nvPr>
            <p:ph idx="1"/>
          </p:nvPr>
        </p:nvSpPr>
        <p:spPr>
          <a:xfrm>
            <a:off x="1045411" y="347174"/>
            <a:ext cx="10083800" cy="4373562"/>
          </a:xfrm>
        </p:spPr>
        <p:txBody>
          <a:bodyPr>
            <a:noAutofit/>
          </a:bodyPr>
          <a:lstStyle/>
          <a:p>
            <a:pPr marL="0" indent="0">
              <a:lnSpc>
                <a:spcPct val="150000"/>
              </a:lnSpc>
              <a:buNone/>
            </a:pPr>
            <a:r>
              <a:rPr lang="en-US" sz="3200" dirty="0"/>
              <a:t>Who is Emsi?</a:t>
            </a:r>
          </a:p>
          <a:p>
            <a:pPr marL="0" indent="0">
              <a:lnSpc>
                <a:spcPct val="150000"/>
              </a:lnSpc>
              <a:buNone/>
            </a:pPr>
            <a:r>
              <a:rPr lang="en-US" sz="3200" dirty="0"/>
              <a:t>Module 1: Why Career Coach?</a:t>
            </a:r>
          </a:p>
          <a:p>
            <a:pPr marL="0" indent="0">
              <a:lnSpc>
                <a:spcPct val="150000"/>
              </a:lnSpc>
              <a:buNone/>
            </a:pPr>
            <a:r>
              <a:rPr lang="en-US" sz="3200" dirty="0"/>
              <a:t>Module 2: Data Boot Camp</a:t>
            </a:r>
          </a:p>
          <a:p>
            <a:pPr marL="0" indent="0">
              <a:lnSpc>
                <a:spcPct val="150000"/>
              </a:lnSpc>
              <a:buNone/>
            </a:pPr>
            <a:r>
              <a:rPr lang="en-US" sz="3200" dirty="0"/>
              <a:t>Module 3: Using Career Coach</a:t>
            </a:r>
          </a:p>
          <a:p>
            <a:pPr marL="0" indent="0">
              <a:lnSpc>
                <a:spcPct val="150000"/>
              </a:lnSpc>
              <a:buNone/>
            </a:pPr>
            <a:r>
              <a:rPr lang="en-US" sz="3200" dirty="0"/>
              <a:t>Module 4: Employer Portal</a:t>
            </a:r>
          </a:p>
          <a:p>
            <a:pPr marL="0" indent="0">
              <a:lnSpc>
                <a:spcPct val="150000"/>
              </a:lnSpc>
              <a:buNone/>
            </a:pPr>
            <a:r>
              <a:rPr lang="en-US" sz="3200" dirty="0"/>
              <a:t>Bonus Module</a:t>
            </a:r>
          </a:p>
          <a:p>
            <a:pPr marL="0" indent="0">
              <a:lnSpc>
                <a:spcPct val="150000"/>
              </a:lnSpc>
              <a:buNone/>
            </a:pPr>
            <a:r>
              <a:rPr lang="en-US" sz="3200" dirty="0"/>
              <a:t>Knowledge Checks</a:t>
            </a:r>
          </a:p>
        </p:txBody>
      </p:sp>
      <p:grpSp>
        <p:nvGrpSpPr>
          <p:cNvPr id="14" name="Group 13"/>
          <p:cNvGrpSpPr/>
          <p:nvPr/>
        </p:nvGrpSpPr>
        <p:grpSpPr>
          <a:xfrm>
            <a:off x="3909489" y="583021"/>
            <a:ext cx="330200" cy="296531"/>
            <a:chOff x="3111500" y="2243469"/>
            <a:chExt cx="330200" cy="296531"/>
          </a:xfrm>
        </p:grpSpPr>
        <p:cxnSp>
          <p:nvCxnSpPr>
            <p:cNvPr id="15" name="Straight Connector 14"/>
            <p:cNvCxnSpPr/>
            <p:nvPr/>
          </p:nvCxnSpPr>
          <p:spPr>
            <a:xfrm>
              <a:off x="3111500" y="2413000"/>
              <a:ext cx="88900" cy="127000"/>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flipV="1">
              <a:off x="3200400" y="2243469"/>
              <a:ext cx="241300" cy="296531"/>
            </a:xfrm>
            <a:prstGeom prst="line">
              <a:avLst/>
            </a:prstGeom>
            <a:ln w="28575"/>
          </p:spPr>
          <p:style>
            <a:lnRef idx="1">
              <a:schemeClr val="accent1"/>
            </a:lnRef>
            <a:fillRef idx="0">
              <a:schemeClr val="accent1"/>
            </a:fillRef>
            <a:effectRef idx="0">
              <a:schemeClr val="accent1"/>
            </a:effectRef>
            <a:fontRef idx="minor">
              <a:schemeClr val="tx1"/>
            </a:fontRef>
          </p:style>
        </p:cxnSp>
      </p:grpSp>
      <p:sp>
        <p:nvSpPr>
          <p:cNvPr id="17" name="Title 1"/>
          <p:cNvSpPr>
            <a:spLocks noGrp="1"/>
          </p:cNvSpPr>
          <p:nvPr>
            <p:ph type="title"/>
          </p:nvPr>
        </p:nvSpPr>
        <p:spPr>
          <a:xfrm>
            <a:off x="7188198" y="2425700"/>
            <a:ext cx="4470400" cy="1876867"/>
          </a:xfrm>
        </p:spPr>
        <p:txBody>
          <a:bodyPr anchor="ctr">
            <a:normAutofit/>
          </a:bodyPr>
          <a:lstStyle/>
          <a:p>
            <a:pPr algn="ctr"/>
            <a:r>
              <a:rPr lang="en-US" sz="5400" dirty="0"/>
              <a:t>Advanced Training</a:t>
            </a:r>
          </a:p>
        </p:txBody>
      </p:sp>
      <p:sp>
        <p:nvSpPr>
          <p:cNvPr id="18" name="TextBox 17"/>
          <p:cNvSpPr txBox="1"/>
          <p:nvPr/>
        </p:nvSpPr>
        <p:spPr>
          <a:xfrm>
            <a:off x="7556498" y="4302567"/>
            <a:ext cx="3733800" cy="523220"/>
          </a:xfrm>
          <a:prstGeom prst="rect">
            <a:avLst/>
          </a:prstGeom>
          <a:noFill/>
        </p:spPr>
        <p:txBody>
          <a:bodyPr wrap="square" rtlCol="0">
            <a:spAutoFit/>
          </a:bodyPr>
          <a:lstStyle/>
          <a:p>
            <a:pPr algn="ctr"/>
            <a:r>
              <a:rPr lang="en-US" sz="2800" dirty="0">
                <a:solidFill>
                  <a:schemeClr val="accent1"/>
                </a:solidFill>
              </a:rPr>
              <a:t>CHECKPOINTS</a:t>
            </a:r>
          </a:p>
        </p:txBody>
      </p:sp>
      <p:grpSp>
        <p:nvGrpSpPr>
          <p:cNvPr id="19" name="Group 18"/>
          <p:cNvGrpSpPr/>
          <p:nvPr/>
        </p:nvGrpSpPr>
        <p:grpSpPr>
          <a:xfrm>
            <a:off x="7023098" y="1517226"/>
            <a:ext cx="330200" cy="296531"/>
            <a:chOff x="3111500" y="2243469"/>
            <a:chExt cx="330200" cy="296531"/>
          </a:xfrm>
        </p:grpSpPr>
        <p:cxnSp>
          <p:nvCxnSpPr>
            <p:cNvPr id="20" name="Straight Connector 19"/>
            <p:cNvCxnSpPr/>
            <p:nvPr/>
          </p:nvCxnSpPr>
          <p:spPr>
            <a:xfrm>
              <a:off x="3111500" y="2413000"/>
              <a:ext cx="88900" cy="127000"/>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a:xfrm flipV="1">
              <a:off x="3200400" y="2243469"/>
              <a:ext cx="241300" cy="296531"/>
            </a:xfrm>
            <a:prstGeom prst="line">
              <a:avLst/>
            </a:prstGeom>
            <a:ln w="28575"/>
          </p:spPr>
          <p:style>
            <a:lnRef idx="1">
              <a:schemeClr val="accent1"/>
            </a:lnRef>
            <a:fillRef idx="0">
              <a:schemeClr val="accent1"/>
            </a:fillRef>
            <a:effectRef idx="0">
              <a:schemeClr val="accent1"/>
            </a:effectRef>
            <a:fontRef idx="minor">
              <a:schemeClr val="tx1"/>
            </a:fontRef>
          </p:style>
        </p:cxnSp>
      </p:grpSp>
      <p:grpSp>
        <p:nvGrpSpPr>
          <p:cNvPr id="22" name="Group 21"/>
          <p:cNvGrpSpPr/>
          <p:nvPr/>
        </p:nvGrpSpPr>
        <p:grpSpPr>
          <a:xfrm>
            <a:off x="6493711" y="2385689"/>
            <a:ext cx="330200" cy="296531"/>
            <a:chOff x="3111500" y="2243469"/>
            <a:chExt cx="330200" cy="296531"/>
          </a:xfrm>
        </p:grpSpPr>
        <p:cxnSp>
          <p:nvCxnSpPr>
            <p:cNvPr id="23" name="Straight Connector 22"/>
            <p:cNvCxnSpPr/>
            <p:nvPr/>
          </p:nvCxnSpPr>
          <p:spPr>
            <a:xfrm>
              <a:off x="3111500" y="2413000"/>
              <a:ext cx="88900" cy="127000"/>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p:nvCxnSpPr>
          <p:spPr>
            <a:xfrm flipV="1">
              <a:off x="3200400" y="2243469"/>
              <a:ext cx="241300" cy="296531"/>
            </a:xfrm>
            <a:prstGeom prst="line">
              <a:avLst/>
            </a:prstGeom>
            <a:ln w="28575"/>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9551325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55600" y="0"/>
            <a:ext cx="10515600" cy="1559367"/>
          </a:xfrm>
        </p:spPr>
        <p:txBody>
          <a:bodyPr/>
          <a:lstStyle/>
          <a:p>
            <a:r>
              <a:rPr lang="en-US" dirty="0"/>
              <a:t>Marketing Campaigns</a:t>
            </a:r>
          </a:p>
        </p:txBody>
      </p:sp>
      <p:pic>
        <p:nvPicPr>
          <p:cNvPr id="5" name="Picture 4" descr="Screen Shot 2015-05-18 at 2.33.37 P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62100" y="2013911"/>
            <a:ext cx="9144000" cy="2776920"/>
          </a:xfrm>
          <a:prstGeom prst="rect">
            <a:avLst/>
          </a:prstGeom>
          <a:ln>
            <a:noFill/>
          </a:ln>
          <a:effectLst>
            <a:softEdge rad="112500"/>
          </a:effectLst>
        </p:spPr>
      </p:pic>
    </p:spTree>
    <p:extLst>
      <p:ext uri="{BB962C8B-B14F-4D97-AF65-F5344CB8AC3E}">
        <p14:creationId xmlns:p14="http://schemas.microsoft.com/office/powerpoint/2010/main" val="202673560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68300" y="-141398"/>
            <a:ext cx="10515600" cy="1559367"/>
          </a:xfrm>
        </p:spPr>
        <p:txBody>
          <a:bodyPr/>
          <a:lstStyle/>
          <a:p>
            <a:r>
              <a:rPr lang="en-US" dirty="0"/>
              <a:t>Marketing Campaigns</a:t>
            </a:r>
          </a:p>
        </p:txBody>
      </p:sp>
      <p:pic>
        <p:nvPicPr>
          <p:cNvPr id="4" name="Picture 3" descr="Screen Shot 2015-05-18 at 2.31.56 PM.png"/>
          <p:cNvPicPr>
            <a:picLocks noChangeAspect="1"/>
          </p:cNvPicPr>
          <p:nvPr/>
        </p:nvPicPr>
        <p:blipFill rotWithShape="1">
          <a:blip r:embed="rId2">
            <a:extLst>
              <a:ext uri="{28A0092B-C50C-407E-A947-70E740481C1C}">
                <a14:useLocalDpi xmlns:a14="http://schemas.microsoft.com/office/drawing/2010/main" val="0"/>
              </a:ext>
            </a:extLst>
          </a:blip>
          <a:srcRect r="4494"/>
          <a:stretch/>
        </p:blipFill>
        <p:spPr>
          <a:xfrm>
            <a:off x="2318457" y="1417969"/>
            <a:ext cx="7181407" cy="4320005"/>
          </a:xfrm>
          <a:prstGeom prst="rect">
            <a:avLst/>
          </a:prstGeom>
          <a:ln>
            <a:noFill/>
          </a:ln>
          <a:effectLst>
            <a:softEdge rad="112500"/>
          </a:effectLst>
        </p:spPr>
      </p:pic>
      <p:pic>
        <p:nvPicPr>
          <p:cNvPr id="5" name="Picture 4">
            <a:extLst>
              <a:ext uri="{FF2B5EF4-FFF2-40B4-BE49-F238E27FC236}">
                <a16:creationId xmlns:a16="http://schemas.microsoft.com/office/drawing/2014/main" id="{99DA3B79-940A-C443-83E7-B8B611BA8A00}"/>
              </a:ext>
            </a:extLst>
          </p:cNvPr>
          <p:cNvPicPr>
            <a:picLocks noChangeAspect="1"/>
          </p:cNvPicPr>
          <p:nvPr/>
        </p:nvPicPr>
        <p:blipFill rotWithShape="1">
          <a:blip r:embed="rId3"/>
          <a:srcRect t="15398" b="10284"/>
          <a:stretch/>
        </p:blipFill>
        <p:spPr>
          <a:xfrm>
            <a:off x="5135797" y="2832957"/>
            <a:ext cx="1546726" cy="1149496"/>
          </a:xfrm>
          <a:prstGeom prst="rect">
            <a:avLst/>
          </a:prstGeom>
          <a:ln>
            <a:noFill/>
          </a:ln>
          <a:effectLst>
            <a:softEdge rad="112500"/>
          </a:effectLst>
        </p:spPr>
      </p:pic>
    </p:spTree>
    <p:extLst>
      <p:ext uri="{BB962C8B-B14F-4D97-AF65-F5344CB8AC3E}">
        <p14:creationId xmlns:p14="http://schemas.microsoft.com/office/powerpoint/2010/main" val="188662497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620602"/>
            <a:ext cx="10515600" cy="1559367"/>
          </a:xfrm>
        </p:spPr>
        <p:txBody>
          <a:bodyPr/>
          <a:lstStyle/>
          <a:p>
            <a:r>
              <a:rPr lang="en-US" dirty="0"/>
              <a:t>Marketing Campaigns: Valencia Video</a:t>
            </a:r>
          </a:p>
        </p:txBody>
      </p:sp>
      <p:pic>
        <p:nvPicPr>
          <p:cNvPr id="5" name="Valencia College 2014 Campaign 15 - CareerCoach.mp4">
            <a:hlinkClick r:id="" action="ppaction://media"/>
          </p:cNvPr>
          <p:cNvPicPr>
            <a:picLocks noGrp="1" noChangeAspect="1"/>
          </p:cNvPicPr>
          <p:nvPr>
            <p:ph idx="1"/>
            <a:videoFile r:link="rId2"/>
            <p:extLst>
              <p:ext uri="{DAA4B4D4-6D71-4841-9C94-3DE7FCFB9230}">
                <p14:media xmlns:p14="http://schemas.microsoft.com/office/powerpoint/2010/main" r:embed="rId1"/>
              </p:ext>
            </p:extLst>
          </p:nvPr>
        </p:nvPicPr>
        <p:blipFill>
          <a:blip r:embed="rId4"/>
          <a:stretch>
            <a:fillRect/>
          </a:stretch>
        </p:blipFill>
        <p:spPr>
          <a:xfrm>
            <a:off x="1937449" y="1824368"/>
            <a:ext cx="8317101" cy="4678031"/>
          </a:xfrm>
        </p:spPr>
      </p:pic>
    </p:spTree>
    <p:extLst>
      <p:ext uri="{BB962C8B-B14F-4D97-AF65-F5344CB8AC3E}">
        <p14:creationId xmlns:p14="http://schemas.microsoft.com/office/powerpoint/2010/main" val="795027691"/>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5"/>
                                        </p:tgtEl>
                                      </p:cBhvr>
                                    </p:cmd>
                                  </p:childTnLst>
                                </p:cTn>
                              </p:par>
                            </p:childTnLst>
                          </p:cTn>
                        </p:par>
                      </p:childTnLst>
                    </p:cTn>
                  </p:par>
                </p:childTnLst>
              </p:cTn>
              <p:nextCondLst>
                <p:cond evt="onClick" delay="0">
                  <p:tgtEl>
                    <p:spTgt spid="5"/>
                  </p:tgtEl>
                </p:cond>
              </p:nextCondLst>
            </p:seq>
            <p:video>
              <p:cMediaNode vol="80000">
                <p:cTn id="7" fill="hold" display="0">
                  <p:stCondLst>
                    <p:cond delay="indefinite"/>
                  </p:stCondLst>
                </p:cTn>
                <p:tgtEl>
                  <p:spTgt spid="5"/>
                </p:tgtEl>
              </p:cMediaNode>
            </p:video>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a:xfrm>
            <a:off x="7031453" y="2491586"/>
            <a:ext cx="4775201" cy="1336174"/>
          </a:xfrm>
        </p:spPr>
        <p:txBody>
          <a:bodyPr anchor="ctr">
            <a:normAutofit/>
          </a:bodyPr>
          <a:lstStyle/>
          <a:p>
            <a:pPr algn="ctr"/>
            <a:r>
              <a:rPr lang="en-US" dirty="0"/>
              <a:t>Using Career Coach</a:t>
            </a:r>
          </a:p>
        </p:txBody>
      </p:sp>
      <p:sp>
        <p:nvSpPr>
          <p:cNvPr id="8" name="TextBox 7"/>
          <p:cNvSpPr txBox="1"/>
          <p:nvPr/>
        </p:nvSpPr>
        <p:spPr>
          <a:xfrm>
            <a:off x="7265096" y="3751560"/>
            <a:ext cx="4346531" cy="523220"/>
          </a:xfrm>
          <a:prstGeom prst="rect">
            <a:avLst/>
          </a:prstGeom>
          <a:noFill/>
        </p:spPr>
        <p:txBody>
          <a:bodyPr wrap="square" rtlCol="0">
            <a:spAutoFit/>
          </a:bodyPr>
          <a:lstStyle/>
          <a:p>
            <a:pPr algn="ctr"/>
            <a:r>
              <a:rPr lang="en-US" sz="2800" dirty="0">
                <a:solidFill>
                  <a:schemeClr val="accent1"/>
                </a:solidFill>
              </a:rPr>
              <a:t>MODULE CHECKPOINTS</a:t>
            </a:r>
          </a:p>
        </p:txBody>
      </p:sp>
      <p:sp>
        <p:nvSpPr>
          <p:cNvPr id="9" name="Content Placeholder 2"/>
          <p:cNvSpPr txBox="1">
            <a:spLocks/>
          </p:cNvSpPr>
          <p:nvPr/>
        </p:nvSpPr>
        <p:spPr>
          <a:xfrm>
            <a:off x="800101" y="1558521"/>
            <a:ext cx="6663154" cy="3960806"/>
          </a:xfrm>
          <a:prstGeom prst="rect">
            <a:avLst/>
          </a:prstGeom>
        </p:spPr>
        <p:txBody>
          <a:bodyPr vert="horz" lIns="91440" tIns="45720" rIns="91440" bIns="45720" rtlCol="0" anchor="ctr">
            <a:noAutofit/>
          </a:bodyPr>
          <a:lstStyle>
            <a:lvl1pPr marL="228600" indent="-228600" algn="l" defTabSz="914400" rtl="0" eaLnBrk="1" latinLnBrk="0" hangingPunct="1">
              <a:lnSpc>
                <a:spcPct val="100000"/>
              </a:lnSpc>
              <a:spcBef>
                <a:spcPts val="1000"/>
              </a:spcBef>
              <a:buClr>
                <a:schemeClr val="accent1"/>
              </a:buClr>
              <a:buFont typeface="Wingdings" charset="2"/>
              <a:buChar char="§"/>
              <a:defRPr sz="2400" b="0" i="0" kern="1200">
                <a:solidFill>
                  <a:schemeClr val="bg1"/>
                </a:solidFill>
                <a:latin typeface="Avenir Book" charset="0"/>
                <a:ea typeface="Avenir Book" charset="0"/>
                <a:cs typeface="Avenir Book" charset="0"/>
              </a:defRPr>
            </a:lvl1pPr>
            <a:lvl2pPr marL="685800" indent="-228600" algn="l" defTabSz="914400" rtl="0" eaLnBrk="1" latinLnBrk="0" hangingPunct="1">
              <a:lnSpc>
                <a:spcPct val="100000"/>
              </a:lnSpc>
              <a:spcBef>
                <a:spcPts val="500"/>
              </a:spcBef>
              <a:buClr>
                <a:schemeClr val="accent1"/>
              </a:buClr>
              <a:buFont typeface="Wingdings" charset="2"/>
              <a:buChar char="§"/>
              <a:defRPr sz="2400" b="0" i="0" kern="1200">
                <a:solidFill>
                  <a:schemeClr val="bg1"/>
                </a:solidFill>
                <a:latin typeface="Avenir Book" charset="0"/>
                <a:ea typeface="Avenir Book" charset="0"/>
                <a:cs typeface="Avenir Book" charset="0"/>
              </a:defRPr>
            </a:lvl2pPr>
            <a:lvl3pPr marL="1143000" indent="-228600" algn="l" defTabSz="914400" rtl="0" eaLnBrk="1" latinLnBrk="0" hangingPunct="1">
              <a:lnSpc>
                <a:spcPct val="100000"/>
              </a:lnSpc>
              <a:spcBef>
                <a:spcPts val="500"/>
              </a:spcBef>
              <a:buClr>
                <a:schemeClr val="accent1"/>
              </a:buClr>
              <a:buFont typeface="Wingdings" charset="2"/>
              <a:buChar char="§"/>
              <a:defRPr sz="2400" b="0" i="0" kern="1200">
                <a:solidFill>
                  <a:schemeClr val="bg1"/>
                </a:solidFill>
                <a:latin typeface="Avenir Book" charset="0"/>
                <a:ea typeface="Avenir Book" charset="0"/>
                <a:cs typeface="Avenir Book" charset="0"/>
              </a:defRPr>
            </a:lvl3pPr>
            <a:lvl4pPr marL="1600200" indent="-228600" algn="l" defTabSz="914400" rtl="0" eaLnBrk="1" latinLnBrk="0" hangingPunct="1">
              <a:lnSpc>
                <a:spcPct val="100000"/>
              </a:lnSpc>
              <a:spcBef>
                <a:spcPts val="500"/>
              </a:spcBef>
              <a:buClr>
                <a:schemeClr val="accent1"/>
              </a:buClr>
              <a:buFont typeface="Wingdings" charset="2"/>
              <a:buChar char="§"/>
              <a:defRPr sz="2400" b="0" i="0" kern="1200">
                <a:solidFill>
                  <a:schemeClr val="bg1"/>
                </a:solidFill>
                <a:latin typeface="Avenir Book" charset="0"/>
                <a:ea typeface="Avenir Book" charset="0"/>
                <a:cs typeface="Avenir Book" charset="0"/>
              </a:defRPr>
            </a:lvl4pPr>
            <a:lvl5pPr marL="2057400" indent="-228600" algn="l" defTabSz="914400" rtl="0" eaLnBrk="1" latinLnBrk="0" hangingPunct="1">
              <a:lnSpc>
                <a:spcPct val="100000"/>
              </a:lnSpc>
              <a:spcBef>
                <a:spcPts val="500"/>
              </a:spcBef>
              <a:buClr>
                <a:schemeClr val="accent1"/>
              </a:buClr>
              <a:buFont typeface="Wingdings" charset="2"/>
              <a:buChar char="§"/>
              <a:defRPr sz="2400" b="0" i="0" kern="1200">
                <a:solidFill>
                  <a:schemeClr val="bg1"/>
                </a:solidFill>
                <a:latin typeface="Avenir Book" charset="0"/>
                <a:ea typeface="Avenir Book" charset="0"/>
                <a:cs typeface="Avenir Book"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514350" indent="-514350">
              <a:lnSpc>
                <a:spcPct val="150000"/>
              </a:lnSpc>
              <a:buFont typeface="+mj-lt"/>
              <a:buAutoNum type="romanUcPeriod"/>
            </a:pPr>
            <a:r>
              <a:rPr lang="en-US" sz="3200" dirty="0"/>
              <a:t>Areas of Focus:</a:t>
            </a:r>
          </a:p>
          <a:p>
            <a:pPr marL="971550" lvl="1" indent="-514350">
              <a:lnSpc>
                <a:spcPct val="150000"/>
              </a:lnSpc>
              <a:buFont typeface="+mj-lt"/>
              <a:buAutoNum type="romanUcPeriod"/>
            </a:pPr>
            <a:r>
              <a:rPr lang="en-US" sz="3200" dirty="0"/>
              <a:t>Enrollment</a:t>
            </a:r>
          </a:p>
          <a:p>
            <a:pPr marL="971550" lvl="1" indent="-514350">
              <a:lnSpc>
                <a:spcPct val="150000"/>
              </a:lnSpc>
              <a:buFont typeface="+mj-lt"/>
              <a:buAutoNum type="romanUcPeriod"/>
            </a:pPr>
            <a:r>
              <a:rPr lang="en-US" sz="3200" dirty="0"/>
              <a:t>Retention</a:t>
            </a:r>
          </a:p>
          <a:p>
            <a:pPr marL="971550" lvl="1" indent="-514350">
              <a:lnSpc>
                <a:spcPct val="150000"/>
              </a:lnSpc>
              <a:buFont typeface="+mj-lt"/>
              <a:buAutoNum type="romanUcPeriod"/>
            </a:pPr>
            <a:r>
              <a:rPr lang="en-US" sz="3200" dirty="0"/>
              <a:t>Completion &amp; Future Success</a:t>
            </a:r>
          </a:p>
        </p:txBody>
      </p:sp>
      <p:grpSp>
        <p:nvGrpSpPr>
          <p:cNvPr id="10" name="Group 9"/>
          <p:cNvGrpSpPr/>
          <p:nvPr/>
        </p:nvGrpSpPr>
        <p:grpSpPr>
          <a:xfrm>
            <a:off x="3966578" y="2973307"/>
            <a:ext cx="330200" cy="296531"/>
            <a:chOff x="3111500" y="2243469"/>
            <a:chExt cx="330200" cy="296531"/>
          </a:xfrm>
        </p:grpSpPr>
        <p:cxnSp>
          <p:nvCxnSpPr>
            <p:cNvPr id="11" name="Straight Connector 10"/>
            <p:cNvCxnSpPr/>
            <p:nvPr/>
          </p:nvCxnSpPr>
          <p:spPr>
            <a:xfrm>
              <a:off x="3111500" y="2413000"/>
              <a:ext cx="88900" cy="127000"/>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flipV="1">
              <a:off x="3200400" y="2243469"/>
              <a:ext cx="241300" cy="296531"/>
            </a:xfrm>
            <a:prstGeom prst="line">
              <a:avLst/>
            </a:prstGeom>
            <a:ln w="28575"/>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3906589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Retention: Keeping Students</a:t>
            </a:r>
          </a:p>
        </p:txBody>
      </p:sp>
      <p:sp>
        <p:nvSpPr>
          <p:cNvPr id="3" name="Content Placeholder 2"/>
          <p:cNvSpPr>
            <a:spLocks noGrp="1"/>
          </p:cNvSpPr>
          <p:nvPr>
            <p:ph idx="1"/>
          </p:nvPr>
        </p:nvSpPr>
        <p:spPr>
          <a:xfrm>
            <a:off x="609600" y="2393376"/>
            <a:ext cx="6070600" cy="3268331"/>
          </a:xfrm>
        </p:spPr>
        <p:txBody>
          <a:bodyPr>
            <a:noAutofit/>
          </a:bodyPr>
          <a:lstStyle/>
          <a:p>
            <a:pPr>
              <a:lnSpc>
                <a:spcPct val="150000"/>
              </a:lnSpc>
            </a:pPr>
            <a:r>
              <a:rPr lang="en-US" sz="3000" dirty="0"/>
              <a:t>Onboarding</a:t>
            </a:r>
            <a:r>
              <a:rPr lang="en-US" sz="3000"/>
              <a:t>: Start College Right</a:t>
            </a:r>
            <a:endParaRPr lang="en-US" sz="3000" dirty="0"/>
          </a:p>
          <a:p>
            <a:pPr>
              <a:lnSpc>
                <a:spcPct val="150000"/>
              </a:lnSpc>
            </a:pPr>
            <a:r>
              <a:rPr lang="en-US" sz="3000" dirty="0"/>
              <a:t>First Year Experience Courses</a:t>
            </a:r>
          </a:p>
          <a:p>
            <a:pPr>
              <a:lnSpc>
                <a:spcPct val="150000"/>
              </a:lnSpc>
            </a:pPr>
            <a:r>
              <a:rPr lang="en-US" sz="3000" dirty="0"/>
              <a:t>Academic Advising &amp; Career Counseling</a:t>
            </a: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769100" y="2111485"/>
            <a:ext cx="4843779" cy="3832115"/>
          </a:xfrm>
          <a:prstGeom prst="rect">
            <a:avLst/>
          </a:prstGeom>
        </p:spPr>
      </p:pic>
    </p:spTree>
    <p:extLst>
      <p:ext uri="{BB962C8B-B14F-4D97-AF65-F5344CB8AC3E}">
        <p14:creationId xmlns:p14="http://schemas.microsoft.com/office/powerpoint/2010/main" val="104609887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40553" y="299789"/>
            <a:ext cx="10515600" cy="1559367"/>
          </a:xfrm>
        </p:spPr>
        <p:txBody>
          <a:bodyPr/>
          <a:lstStyle/>
          <a:p>
            <a:r>
              <a:rPr lang="en-US" dirty="0"/>
              <a:t>Onboarding: Assessment Test</a:t>
            </a: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053468" y="2395869"/>
            <a:ext cx="3702685" cy="1511300"/>
          </a:xfrm>
          <a:prstGeom prst="rect">
            <a:avLst/>
          </a:prstGeom>
        </p:spPr>
      </p:pic>
      <p:pic>
        <p:nvPicPr>
          <p:cNvPr id="6" name="Picture 5">
            <a:extLst>
              <a:ext uri="{FF2B5EF4-FFF2-40B4-BE49-F238E27FC236}">
                <a16:creationId xmlns:a16="http://schemas.microsoft.com/office/drawing/2014/main" id="{F75E2CA4-FCE1-A947-825D-D3871619E8CB}"/>
              </a:ext>
            </a:extLst>
          </p:cNvPr>
          <p:cNvPicPr>
            <a:picLocks noChangeAspect="1"/>
          </p:cNvPicPr>
          <p:nvPr/>
        </p:nvPicPr>
        <p:blipFill>
          <a:blip r:embed="rId4"/>
          <a:stretch>
            <a:fillRect/>
          </a:stretch>
        </p:blipFill>
        <p:spPr>
          <a:xfrm>
            <a:off x="1138031" y="2243469"/>
            <a:ext cx="2971800" cy="1663700"/>
          </a:xfrm>
          <a:prstGeom prst="rect">
            <a:avLst/>
          </a:prstGeom>
        </p:spPr>
      </p:pic>
      <p:pic>
        <p:nvPicPr>
          <p:cNvPr id="8" name="Picture 7">
            <a:extLst>
              <a:ext uri="{FF2B5EF4-FFF2-40B4-BE49-F238E27FC236}">
                <a16:creationId xmlns:a16="http://schemas.microsoft.com/office/drawing/2014/main" id="{2A975129-46CB-D343-9E4D-BFBE154C1F1F}"/>
              </a:ext>
            </a:extLst>
          </p:cNvPr>
          <p:cNvPicPr>
            <a:picLocks noChangeAspect="1"/>
          </p:cNvPicPr>
          <p:nvPr/>
        </p:nvPicPr>
        <p:blipFill>
          <a:blip r:embed="rId5"/>
          <a:stretch>
            <a:fillRect/>
          </a:stretch>
        </p:blipFill>
        <p:spPr>
          <a:xfrm>
            <a:off x="3907735" y="3629991"/>
            <a:ext cx="3048000" cy="2540000"/>
          </a:xfrm>
          <a:prstGeom prst="rect">
            <a:avLst/>
          </a:prstGeom>
        </p:spPr>
      </p:pic>
    </p:spTree>
    <p:extLst>
      <p:ext uri="{BB962C8B-B14F-4D97-AF65-F5344CB8AC3E}">
        <p14:creationId xmlns:p14="http://schemas.microsoft.com/office/powerpoint/2010/main" val="8661885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2900" y="72525"/>
            <a:ext cx="10515600" cy="1559367"/>
          </a:xfrm>
        </p:spPr>
        <p:txBody>
          <a:bodyPr/>
          <a:lstStyle/>
          <a:p>
            <a:r>
              <a:rPr lang="en-US" dirty="0"/>
              <a:t>First Year Experience Courses</a:t>
            </a: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583754" y="1686126"/>
            <a:ext cx="3073400" cy="889000"/>
          </a:xfrm>
          <a:prstGeom prst="rect">
            <a:avLst/>
          </a:prstGeom>
        </p:spPr>
      </p:pic>
      <p:pic>
        <p:nvPicPr>
          <p:cNvPr id="5" name="Picture 4" descr="sjrstatelogo.jp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86500" y="3052835"/>
            <a:ext cx="4572000" cy="1097280"/>
          </a:xfrm>
          <a:prstGeom prst="rect">
            <a:avLst/>
          </a:prstGeom>
          <a:ln>
            <a:noFill/>
          </a:ln>
          <a:effectLst/>
        </p:spPr>
      </p:pic>
      <p:pic>
        <p:nvPicPr>
          <p:cNvPr id="6" name="Picture 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037654" y="4819663"/>
            <a:ext cx="4165600" cy="977900"/>
          </a:xfrm>
          <a:prstGeom prst="rect">
            <a:avLst/>
          </a:prstGeom>
        </p:spPr>
      </p:pic>
      <p:sp>
        <p:nvSpPr>
          <p:cNvPr id="8" name="TextBox 7"/>
          <p:cNvSpPr txBox="1"/>
          <p:nvPr/>
        </p:nvSpPr>
        <p:spPr>
          <a:xfrm>
            <a:off x="444500" y="1774646"/>
            <a:ext cx="6324600" cy="3785652"/>
          </a:xfrm>
          <a:prstGeom prst="rect">
            <a:avLst/>
          </a:prstGeom>
          <a:noFill/>
        </p:spPr>
        <p:txBody>
          <a:bodyPr wrap="square" rtlCol="0">
            <a:spAutoFit/>
          </a:bodyPr>
          <a:lstStyle/>
          <a:p>
            <a:pPr marL="457200" indent="-457200">
              <a:buClr>
                <a:schemeClr val="accent1"/>
              </a:buClr>
              <a:buFont typeface="Wingdings" charset="2"/>
              <a:buChar char="§"/>
            </a:pPr>
            <a:r>
              <a:rPr lang="en-US" sz="3000" b="1" dirty="0">
                <a:solidFill>
                  <a:schemeClr val="tx2"/>
                </a:solidFill>
                <a:latin typeface="Avenir Book" charset="0"/>
                <a:ea typeface="Avenir Book" charset="0"/>
                <a:cs typeface="Avenir Book" charset="0"/>
              </a:rPr>
              <a:t>Faculty and staff can also bring Career Coach into their classrooms with activities and assignments</a:t>
            </a:r>
          </a:p>
          <a:p>
            <a:pPr marL="457200" indent="-457200">
              <a:buClr>
                <a:schemeClr val="accent1"/>
              </a:buClr>
              <a:buFont typeface="Wingdings" charset="2"/>
              <a:buChar char="§"/>
            </a:pPr>
            <a:endParaRPr lang="en-US" sz="3000" b="1" dirty="0">
              <a:solidFill>
                <a:schemeClr val="tx2"/>
              </a:solidFill>
              <a:latin typeface="Avenir Book" charset="0"/>
              <a:ea typeface="Avenir Book" charset="0"/>
              <a:cs typeface="Avenir Book" charset="0"/>
            </a:endParaRPr>
          </a:p>
          <a:p>
            <a:pPr marL="457200" indent="-457200">
              <a:buClr>
                <a:schemeClr val="accent1"/>
              </a:buClr>
              <a:buFont typeface="Wingdings" charset="2"/>
              <a:buChar char="§"/>
            </a:pPr>
            <a:r>
              <a:rPr lang="en-US" sz="3000" b="1" dirty="0">
                <a:solidFill>
                  <a:schemeClr val="tx2"/>
                </a:solidFill>
                <a:latin typeface="Avenir Book" charset="0"/>
                <a:ea typeface="Avenir Book" charset="0"/>
                <a:cs typeface="Avenir Book" charset="0"/>
              </a:rPr>
              <a:t>Emsi has sample activities/assignments available. Just ask!</a:t>
            </a:r>
          </a:p>
        </p:txBody>
      </p:sp>
    </p:spTree>
    <p:extLst>
      <p:ext uri="{BB962C8B-B14F-4D97-AF65-F5344CB8AC3E}">
        <p14:creationId xmlns:p14="http://schemas.microsoft.com/office/powerpoint/2010/main" val="11496583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728546" y="2076076"/>
            <a:ext cx="10930053" cy="1360862"/>
          </a:xfrm>
        </p:spPr>
        <p:txBody>
          <a:bodyPr>
            <a:normAutofit/>
          </a:bodyPr>
          <a:lstStyle/>
          <a:p>
            <a:r>
              <a:rPr lang="en-US" sz="4400" dirty="0"/>
              <a:t>Academic Advising &amp; Career Counseling</a:t>
            </a:r>
          </a:p>
        </p:txBody>
      </p:sp>
      <p:sp>
        <p:nvSpPr>
          <p:cNvPr id="4" name="Subtitle 3"/>
          <p:cNvSpPr>
            <a:spLocks noGrp="1"/>
          </p:cNvSpPr>
          <p:nvPr>
            <p:ph type="subTitle" idx="1"/>
          </p:nvPr>
        </p:nvSpPr>
        <p:spPr>
          <a:xfrm>
            <a:off x="728545" y="3570752"/>
            <a:ext cx="10930054" cy="1655762"/>
          </a:xfrm>
        </p:spPr>
        <p:txBody>
          <a:bodyPr/>
          <a:lstStyle/>
          <a:p>
            <a:r>
              <a:rPr lang="en-US" dirty="0"/>
              <a:t>GIVING STUDENTS A CAREER VISION &amp;</a:t>
            </a:r>
          </a:p>
          <a:p>
            <a:r>
              <a:rPr lang="en-US" dirty="0"/>
              <a:t>ENCOURAGING PERSEVERANCE IN THEIR STUDIES</a:t>
            </a:r>
          </a:p>
        </p:txBody>
      </p:sp>
    </p:spTree>
    <p:extLst>
      <p:ext uri="{BB962C8B-B14F-4D97-AF65-F5344CB8AC3E}">
        <p14:creationId xmlns:p14="http://schemas.microsoft.com/office/powerpoint/2010/main" val="124255017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933892" y="652534"/>
            <a:ext cx="5695507" cy="4514889"/>
          </a:xfrm>
        </p:spPr>
        <p:txBody>
          <a:bodyPr>
            <a:noAutofit/>
          </a:bodyPr>
          <a:lstStyle/>
          <a:p>
            <a:r>
              <a:rPr lang="en-US" sz="3200" dirty="0"/>
              <a:t>“</a:t>
            </a:r>
            <a:r>
              <a:rPr lang="is-IS" sz="3200" dirty="0"/>
              <a:t>…[W]e use Career Coach to help guide the conversation so that [students] know the things they need to be looking at. So it’s wonderful.”</a:t>
            </a:r>
            <a:endParaRPr lang="en-US" sz="3200" dirty="0"/>
          </a:p>
        </p:txBody>
      </p:sp>
      <p:sp>
        <p:nvSpPr>
          <p:cNvPr id="4" name="Content Placeholder 3"/>
          <p:cNvSpPr>
            <a:spLocks noGrp="1"/>
          </p:cNvSpPr>
          <p:nvPr>
            <p:ph idx="10"/>
          </p:nvPr>
        </p:nvSpPr>
        <p:spPr>
          <a:xfrm>
            <a:off x="2100084" y="4245597"/>
            <a:ext cx="4274212" cy="1465605"/>
          </a:xfrm>
          <a:ln>
            <a:solidFill>
              <a:schemeClr val="accent1"/>
            </a:solidFill>
          </a:ln>
        </p:spPr>
        <p:txBody>
          <a:bodyPr anchor="ctr">
            <a:noAutofit/>
          </a:bodyPr>
          <a:lstStyle/>
          <a:p>
            <a:pPr marL="0" indent="0" algn="just">
              <a:buNone/>
            </a:pPr>
            <a:r>
              <a:rPr lang="en-US" sz="2000" i="1" dirty="0"/>
              <a:t>-Paola </a:t>
            </a:r>
            <a:r>
              <a:rPr lang="en-US" sz="2000" i="1" dirty="0" err="1"/>
              <a:t>Documet</a:t>
            </a:r>
            <a:r>
              <a:rPr lang="en-US" sz="2000" i="1" dirty="0"/>
              <a:t>, Director</a:t>
            </a:r>
          </a:p>
          <a:p>
            <a:pPr marL="0" indent="0" algn="just">
              <a:buNone/>
            </a:pPr>
            <a:r>
              <a:rPr lang="en-US" sz="2000" dirty="0"/>
              <a:t>ADVISEMENT &amp; CAREER SERVICES</a:t>
            </a:r>
          </a:p>
          <a:p>
            <a:pPr marL="0" indent="0" algn="just">
              <a:buNone/>
            </a:pPr>
            <a:r>
              <a:rPr lang="en-US" sz="2000" dirty="0"/>
              <a:t>MIAMI-DADE COLLEGE</a:t>
            </a:r>
          </a:p>
        </p:txBody>
      </p:sp>
      <p:sp>
        <p:nvSpPr>
          <p:cNvPr id="5" name="Title 1"/>
          <p:cNvSpPr txBox="1">
            <a:spLocks/>
          </p:cNvSpPr>
          <p:nvPr/>
        </p:nvSpPr>
        <p:spPr>
          <a:xfrm>
            <a:off x="558800" y="430102"/>
            <a:ext cx="11099800" cy="1559367"/>
          </a:xfrm>
          <a:prstGeom prst="rect">
            <a:avLst/>
          </a:prstGeom>
        </p:spPr>
        <p:txBody>
          <a:bodyPr/>
          <a:lstStyle>
            <a:lvl1pPr algn="l" defTabSz="914400" rtl="0" eaLnBrk="1" latinLnBrk="0" hangingPunct="1">
              <a:lnSpc>
                <a:spcPct val="90000"/>
              </a:lnSpc>
              <a:spcBef>
                <a:spcPct val="0"/>
              </a:spcBef>
              <a:buNone/>
              <a:defRPr sz="4400" b="1" i="0" kern="1200">
                <a:solidFill>
                  <a:schemeClr val="tx2"/>
                </a:solidFill>
                <a:latin typeface="Avenir Heavy" charset="0"/>
                <a:ea typeface="Avenir Heavy" charset="0"/>
                <a:cs typeface="Avenir Heavy" charset="0"/>
              </a:defRPr>
            </a:lvl1pPr>
          </a:lstStyle>
          <a:p>
            <a:r>
              <a:rPr lang="en-US">
                <a:solidFill>
                  <a:schemeClr val="accent1"/>
                </a:solidFill>
              </a:rPr>
              <a:t>Academic Advising &amp; Career Counseling</a:t>
            </a:r>
            <a:endParaRPr lang="en-US" dirty="0">
              <a:solidFill>
                <a:schemeClr val="accent1"/>
              </a:solidFill>
            </a:endParaRP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643737" y="2438400"/>
            <a:ext cx="2540000" cy="2540000"/>
          </a:xfrm>
          <a:prstGeom prst="rect">
            <a:avLst/>
          </a:prstGeom>
          <a:ln>
            <a:noFill/>
          </a:ln>
          <a:effectLst/>
        </p:spPr>
      </p:pic>
    </p:spTree>
    <p:extLst>
      <p:ext uri="{BB962C8B-B14F-4D97-AF65-F5344CB8AC3E}">
        <p14:creationId xmlns:p14="http://schemas.microsoft.com/office/powerpoint/2010/main" val="56456449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Typical Conversation at Miami Dade College</a:t>
            </a:r>
          </a:p>
        </p:txBody>
      </p:sp>
      <p:sp>
        <p:nvSpPr>
          <p:cNvPr id="4" name="TextBox 3"/>
          <p:cNvSpPr txBox="1"/>
          <p:nvPr/>
        </p:nvSpPr>
        <p:spPr>
          <a:xfrm>
            <a:off x="977900" y="2527300"/>
            <a:ext cx="7493000" cy="523220"/>
          </a:xfrm>
          <a:prstGeom prst="rect">
            <a:avLst/>
          </a:prstGeom>
          <a:noFill/>
        </p:spPr>
        <p:txBody>
          <a:bodyPr wrap="square" rtlCol="0">
            <a:spAutoFit/>
          </a:bodyPr>
          <a:lstStyle/>
          <a:p>
            <a:r>
              <a:rPr lang="en-US" sz="2800" i="1" dirty="0">
                <a:solidFill>
                  <a:schemeClr val="accent1"/>
                </a:solidFill>
              </a:rPr>
              <a:t>“I want to be </a:t>
            </a:r>
            <a:r>
              <a:rPr lang="en-US" sz="2800" i="1">
                <a:solidFill>
                  <a:schemeClr val="accent1"/>
                </a:solidFill>
              </a:rPr>
              <a:t>a singer/mechanic/astronaut.”</a:t>
            </a:r>
          </a:p>
        </p:txBody>
      </p:sp>
      <p:sp>
        <p:nvSpPr>
          <p:cNvPr id="5" name="TextBox 4"/>
          <p:cNvSpPr txBox="1"/>
          <p:nvPr/>
        </p:nvSpPr>
        <p:spPr>
          <a:xfrm>
            <a:off x="977900" y="4329847"/>
            <a:ext cx="6553200" cy="523220"/>
          </a:xfrm>
          <a:prstGeom prst="rect">
            <a:avLst/>
          </a:prstGeom>
          <a:noFill/>
        </p:spPr>
        <p:txBody>
          <a:bodyPr wrap="square" rtlCol="0">
            <a:spAutoFit/>
          </a:bodyPr>
          <a:lstStyle/>
          <a:p>
            <a:r>
              <a:rPr lang="en-US" sz="2800" i="1" dirty="0">
                <a:solidFill>
                  <a:schemeClr val="accent1"/>
                </a:solidFill>
              </a:rPr>
              <a:t>“No...”</a:t>
            </a:r>
          </a:p>
        </p:txBody>
      </p:sp>
      <p:sp>
        <p:nvSpPr>
          <p:cNvPr id="6" name="TextBox 5"/>
          <p:cNvSpPr txBox="1"/>
          <p:nvPr/>
        </p:nvSpPr>
        <p:spPr>
          <a:xfrm>
            <a:off x="4749800" y="3308350"/>
            <a:ext cx="7150100" cy="954107"/>
          </a:xfrm>
          <a:prstGeom prst="rect">
            <a:avLst/>
          </a:prstGeom>
          <a:noFill/>
        </p:spPr>
        <p:txBody>
          <a:bodyPr wrap="square" rtlCol="0">
            <a:spAutoFit/>
          </a:bodyPr>
          <a:lstStyle/>
          <a:p>
            <a:r>
              <a:rPr lang="en-US" sz="2800" i="1" dirty="0">
                <a:solidFill>
                  <a:schemeClr val="tx2"/>
                </a:solidFill>
              </a:rPr>
              <a:t>“Have you thought about what that means in terms of income &amp; </a:t>
            </a:r>
            <a:r>
              <a:rPr lang="en-US" sz="2800" i="1">
                <a:solidFill>
                  <a:schemeClr val="tx2"/>
                </a:solidFill>
              </a:rPr>
              <a:t>job prospects?”</a:t>
            </a:r>
            <a:endParaRPr lang="en-US" sz="2800" i="1" dirty="0">
              <a:solidFill>
                <a:schemeClr val="tx2"/>
              </a:solidFill>
            </a:endParaRPr>
          </a:p>
        </p:txBody>
      </p:sp>
      <p:sp>
        <p:nvSpPr>
          <p:cNvPr id="7" name="TextBox 6"/>
          <p:cNvSpPr txBox="1"/>
          <p:nvPr/>
        </p:nvSpPr>
        <p:spPr>
          <a:xfrm>
            <a:off x="4749800" y="4990247"/>
            <a:ext cx="7150100" cy="954107"/>
          </a:xfrm>
          <a:prstGeom prst="rect">
            <a:avLst/>
          </a:prstGeom>
          <a:noFill/>
        </p:spPr>
        <p:txBody>
          <a:bodyPr wrap="square" rtlCol="0">
            <a:spAutoFit/>
          </a:bodyPr>
          <a:lstStyle/>
          <a:p>
            <a:r>
              <a:rPr lang="en-US" sz="2800" i="1" dirty="0">
                <a:solidFill>
                  <a:schemeClr val="tx2"/>
                </a:solidFill>
              </a:rPr>
              <a:t>“Great!  Let’s take a look at that information in Career Coach.”</a:t>
            </a:r>
          </a:p>
        </p:txBody>
      </p:sp>
    </p:spTree>
    <p:extLst>
      <p:ext uri="{BB962C8B-B14F-4D97-AF65-F5344CB8AC3E}">
        <p14:creationId xmlns:p14="http://schemas.microsoft.com/office/powerpoint/2010/main" val="4839773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1+#ppt_w/2"/>
                                          </p:val>
                                        </p:tav>
                                        <p:tav tm="100000">
                                          <p:val>
                                            <p:strVal val="#ppt_x"/>
                                          </p:val>
                                        </p:tav>
                                      </p:tavLst>
                                    </p:anim>
                                    <p:anim calcmode="lin" valueType="num">
                                      <p:cBhvr additive="base">
                                        <p:cTn id="14" dur="500" fill="hold"/>
                                        <p:tgtEl>
                                          <p:spTgt spid="6"/>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0-#ppt_w/2"/>
                                          </p:val>
                                        </p:tav>
                                        <p:tav tm="100000">
                                          <p:val>
                                            <p:strVal val="#ppt_x"/>
                                          </p:val>
                                        </p:tav>
                                      </p:tavLst>
                                    </p:anim>
                                    <p:anim calcmode="lin" valueType="num">
                                      <p:cBhvr additive="base">
                                        <p:cTn id="20" dur="50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2"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additive="base">
                                        <p:cTn id="25" dur="500" fill="hold"/>
                                        <p:tgtEl>
                                          <p:spTgt spid="7"/>
                                        </p:tgtEl>
                                        <p:attrNameLst>
                                          <p:attrName>ppt_x</p:attrName>
                                        </p:attrNameLst>
                                      </p:cBhvr>
                                      <p:tavLst>
                                        <p:tav tm="0">
                                          <p:val>
                                            <p:strVal val="1+#ppt_w/2"/>
                                          </p:val>
                                        </p:tav>
                                        <p:tav tm="100000">
                                          <p:val>
                                            <p:strVal val="#ppt_x"/>
                                          </p:val>
                                        </p:tav>
                                      </p:tavLst>
                                    </p:anim>
                                    <p:anim calcmode="lin" valueType="num">
                                      <p:cBhvr additive="base">
                                        <p:cTn id="26" dur="5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a:t>Module 3: Using Career Coach</a:t>
            </a:r>
          </a:p>
        </p:txBody>
      </p:sp>
      <p:sp>
        <p:nvSpPr>
          <p:cNvPr id="3" name="Subtitle 2"/>
          <p:cNvSpPr>
            <a:spLocks noGrp="1"/>
          </p:cNvSpPr>
          <p:nvPr>
            <p:ph type="subTitle" idx="1"/>
          </p:nvPr>
        </p:nvSpPr>
        <p:spPr/>
        <p:txBody>
          <a:bodyPr/>
          <a:lstStyle/>
          <a:p>
            <a:r>
              <a:rPr lang="en-US" dirty="0"/>
              <a:t>BEST PRACTICES &amp; CASE STUDIES</a:t>
            </a:r>
          </a:p>
        </p:txBody>
      </p:sp>
    </p:spTree>
    <p:extLst>
      <p:ext uri="{BB962C8B-B14F-4D97-AF65-F5344CB8AC3E}">
        <p14:creationId xmlns:p14="http://schemas.microsoft.com/office/powerpoint/2010/main" val="1036876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a:xfrm>
            <a:off x="7031453" y="2491586"/>
            <a:ext cx="4775201" cy="1336174"/>
          </a:xfrm>
        </p:spPr>
        <p:txBody>
          <a:bodyPr anchor="ctr">
            <a:normAutofit/>
          </a:bodyPr>
          <a:lstStyle/>
          <a:p>
            <a:pPr algn="ctr"/>
            <a:r>
              <a:rPr lang="en-US" dirty="0"/>
              <a:t>Using Career Coach</a:t>
            </a:r>
          </a:p>
        </p:txBody>
      </p:sp>
      <p:sp>
        <p:nvSpPr>
          <p:cNvPr id="9" name="Content Placeholder 2"/>
          <p:cNvSpPr txBox="1">
            <a:spLocks/>
          </p:cNvSpPr>
          <p:nvPr/>
        </p:nvSpPr>
        <p:spPr>
          <a:xfrm>
            <a:off x="800101" y="1558521"/>
            <a:ext cx="6663154" cy="3960806"/>
          </a:xfrm>
          <a:prstGeom prst="rect">
            <a:avLst/>
          </a:prstGeom>
        </p:spPr>
        <p:txBody>
          <a:bodyPr vert="horz" lIns="91440" tIns="45720" rIns="91440" bIns="45720" rtlCol="0" anchor="ctr">
            <a:noAutofit/>
          </a:bodyPr>
          <a:lstStyle>
            <a:lvl1pPr marL="228600" indent="-228600" algn="l" defTabSz="914400" rtl="0" eaLnBrk="1" latinLnBrk="0" hangingPunct="1">
              <a:lnSpc>
                <a:spcPct val="100000"/>
              </a:lnSpc>
              <a:spcBef>
                <a:spcPts val="1000"/>
              </a:spcBef>
              <a:buClr>
                <a:schemeClr val="accent1"/>
              </a:buClr>
              <a:buFont typeface="Wingdings" charset="2"/>
              <a:buChar char="§"/>
              <a:defRPr sz="2400" b="0" i="0" kern="1200">
                <a:solidFill>
                  <a:schemeClr val="bg1"/>
                </a:solidFill>
                <a:latin typeface="Avenir Book" charset="0"/>
                <a:ea typeface="Avenir Book" charset="0"/>
                <a:cs typeface="Avenir Book" charset="0"/>
              </a:defRPr>
            </a:lvl1pPr>
            <a:lvl2pPr marL="685800" indent="-228600" algn="l" defTabSz="914400" rtl="0" eaLnBrk="1" latinLnBrk="0" hangingPunct="1">
              <a:lnSpc>
                <a:spcPct val="100000"/>
              </a:lnSpc>
              <a:spcBef>
                <a:spcPts val="500"/>
              </a:spcBef>
              <a:buClr>
                <a:schemeClr val="accent1"/>
              </a:buClr>
              <a:buFont typeface="Wingdings" charset="2"/>
              <a:buChar char="§"/>
              <a:defRPr sz="2400" b="0" i="0" kern="1200">
                <a:solidFill>
                  <a:schemeClr val="bg1"/>
                </a:solidFill>
                <a:latin typeface="Avenir Book" charset="0"/>
                <a:ea typeface="Avenir Book" charset="0"/>
                <a:cs typeface="Avenir Book" charset="0"/>
              </a:defRPr>
            </a:lvl2pPr>
            <a:lvl3pPr marL="1143000" indent="-228600" algn="l" defTabSz="914400" rtl="0" eaLnBrk="1" latinLnBrk="0" hangingPunct="1">
              <a:lnSpc>
                <a:spcPct val="100000"/>
              </a:lnSpc>
              <a:spcBef>
                <a:spcPts val="500"/>
              </a:spcBef>
              <a:buClr>
                <a:schemeClr val="accent1"/>
              </a:buClr>
              <a:buFont typeface="Wingdings" charset="2"/>
              <a:buChar char="§"/>
              <a:defRPr sz="2400" b="0" i="0" kern="1200">
                <a:solidFill>
                  <a:schemeClr val="bg1"/>
                </a:solidFill>
                <a:latin typeface="Avenir Book" charset="0"/>
                <a:ea typeface="Avenir Book" charset="0"/>
                <a:cs typeface="Avenir Book" charset="0"/>
              </a:defRPr>
            </a:lvl3pPr>
            <a:lvl4pPr marL="1600200" indent="-228600" algn="l" defTabSz="914400" rtl="0" eaLnBrk="1" latinLnBrk="0" hangingPunct="1">
              <a:lnSpc>
                <a:spcPct val="100000"/>
              </a:lnSpc>
              <a:spcBef>
                <a:spcPts val="500"/>
              </a:spcBef>
              <a:buClr>
                <a:schemeClr val="accent1"/>
              </a:buClr>
              <a:buFont typeface="Wingdings" charset="2"/>
              <a:buChar char="§"/>
              <a:defRPr sz="2400" b="0" i="0" kern="1200">
                <a:solidFill>
                  <a:schemeClr val="bg1"/>
                </a:solidFill>
                <a:latin typeface="Avenir Book" charset="0"/>
                <a:ea typeface="Avenir Book" charset="0"/>
                <a:cs typeface="Avenir Book" charset="0"/>
              </a:defRPr>
            </a:lvl4pPr>
            <a:lvl5pPr marL="2057400" indent="-228600" algn="l" defTabSz="914400" rtl="0" eaLnBrk="1" latinLnBrk="0" hangingPunct="1">
              <a:lnSpc>
                <a:spcPct val="100000"/>
              </a:lnSpc>
              <a:spcBef>
                <a:spcPts val="500"/>
              </a:spcBef>
              <a:buClr>
                <a:schemeClr val="accent1"/>
              </a:buClr>
              <a:buFont typeface="Wingdings" charset="2"/>
              <a:buChar char="§"/>
              <a:defRPr sz="2400" b="0" i="0" kern="1200">
                <a:solidFill>
                  <a:schemeClr val="bg1"/>
                </a:solidFill>
                <a:latin typeface="Avenir Book" charset="0"/>
                <a:ea typeface="Avenir Book" charset="0"/>
                <a:cs typeface="Avenir Book"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514350" indent="-514350">
              <a:lnSpc>
                <a:spcPct val="150000"/>
              </a:lnSpc>
              <a:buFont typeface="+mj-lt"/>
              <a:buAutoNum type="romanUcPeriod"/>
            </a:pPr>
            <a:r>
              <a:rPr lang="en-US" sz="3200" dirty="0"/>
              <a:t>Areas of Focus:</a:t>
            </a:r>
          </a:p>
          <a:p>
            <a:pPr marL="971550" lvl="1" indent="-514350">
              <a:lnSpc>
                <a:spcPct val="150000"/>
              </a:lnSpc>
              <a:buFont typeface="+mj-lt"/>
              <a:buAutoNum type="romanUcPeriod"/>
            </a:pPr>
            <a:r>
              <a:rPr lang="en-US" sz="3200" dirty="0"/>
              <a:t>Enrollment</a:t>
            </a:r>
          </a:p>
          <a:p>
            <a:pPr marL="971550" lvl="1" indent="-514350">
              <a:lnSpc>
                <a:spcPct val="150000"/>
              </a:lnSpc>
              <a:buFont typeface="+mj-lt"/>
              <a:buAutoNum type="romanUcPeriod"/>
            </a:pPr>
            <a:r>
              <a:rPr lang="en-US" sz="3200" dirty="0"/>
              <a:t>Retention</a:t>
            </a:r>
          </a:p>
          <a:p>
            <a:pPr marL="971550" lvl="1" indent="-514350">
              <a:lnSpc>
                <a:spcPct val="150000"/>
              </a:lnSpc>
              <a:buFont typeface="+mj-lt"/>
              <a:buAutoNum type="romanUcPeriod"/>
            </a:pPr>
            <a:r>
              <a:rPr lang="en-US" sz="3200" dirty="0"/>
              <a:t>Completion &amp; Future Success</a:t>
            </a:r>
          </a:p>
        </p:txBody>
      </p:sp>
      <p:grpSp>
        <p:nvGrpSpPr>
          <p:cNvPr id="10" name="Group 9"/>
          <p:cNvGrpSpPr/>
          <p:nvPr/>
        </p:nvGrpSpPr>
        <p:grpSpPr>
          <a:xfrm>
            <a:off x="3966578" y="2973307"/>
            <a:ext cx="330200" cy="296531"/>
            <a:chOff x="3111500" y="2243469"/>
            <a:chExt cx="330200" cy="296531"/>
          </a:xfrm>
        </p:grpSpPr>
        <p:cxnSp>
          <p:nvCxnSpPr>
            <p:cNvPr id="11" name="Straight Connector 10"/>
            <p:cNvCxnSpPr/>
            <p:nvPr/>
          </p:nvCxnSpPr>
          <p:spPr>
            <a:xfrm>
              <a:off x="3111500" y="2413000"/>
              <a:ext cx="88900" cy="127000"/>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flipV="1">
              <a:off x="3200400" y="2243469"/>
              <a:ext cx="241300" cy="296531"/>
            </a:xfrm>
            <a:prstGeom prst="line">
              <a:avLst/>
            </a:prstGeom>
            <a:ln w="28575"/>
          </p:spPr>
          <p:style>
            <a:lnRef idx="1">
              <a:schemeClr val="accent1"/>
            </a:lnRef>
            <a:fillRef idx="0">
              <a:schemeClr val="accent1"/>
            </a:fillRef>
            <a:effectRef idx="0">
              <a:schemeClr val="accent1"/>
            </a:effectRef>
            <a:fontRef idx="minor">
              <a:schemeClr val="tx1"/>
            </a:fontRef>
          </p:style>
        </p:cxnSp>
      </p:grpSp>
      <p:grpSp>
        <p:nvGrpSpPr>
          <p:cNvPr id="13" name="Group 12"/>
          <p:cNvGrpSpPr/>
          <p:nvPr/>
        </p:nvGrpSpPr>
        <p:grpSpPr>
          <a:xfrm>
            <a:off x="3966578" y="3827760"/>
            <a:ext cx="330200" cy="296531"/>
            <a:chOff x="3111500" y="2243469"/>
            <a:chExt cx="330200" cy="296531"/>
          </a:xfrm>
        </p:grpSpPr>
        <p:cxnSp>
          <p:nvCxnSpPr>
            <p:cNvPr id="14" name="Straight Connector 13"/>
            <p:cNvCxnSpPr/>
            <p:nvPr/>
          </p:nvCxnSpPr>
          <p:spPr>
            <a:xfrm>
              <a:off x="3111500" y="2413000"/>
              <a:ext cx="88900" cy="127000"/>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flipV="1">
              <a:off x="3200400" y="2243469"/>
              <a:ext cx="241300" cy="296531"/>
            </a:xfrm>
            <a:prstGeom prst="line">
              <a:avLst/>
            </a:prstGeom>
            <a:ln w="28575"/>
          </p:spPr>
          <p:style>
            <a:lnRef idx="1">
              <a:schemeClr val="accent1"/>
            </a:lnRef>
            <a:fillRef idx="0">
              <a:schemeClr val="accent1"/>
            </a:fillRef>
            <a:effectRef idx="0">
              <a:schemeClr val="accent1"/>
            </a:effectRef>
            <a:fontRef idx="minor">
              <a:schemeClr val="tx1"/>
            </a:fontRef>
          </p:style>
        </p:cxnSp>
      </p:grpSp>
      <p:sp>
        <p:nvSpPr>
          <p:cNvPr id="16" name="Title 1">
            <a:extLst>
              <a:ext uri="{FF2B5EF4-FFF2-40B4-BE49-F238E27FC236}">
                <a16:creationId xmlns:a16="http://schemas.microsoft.com/office/drawing/2014/main" id="{36072806-D384-F747-8D0B-136B1B299CC8}"/>
              </a:ext>
            </a:extLst>
          </p:cNvPr>
          <p:cNvSpPr txBox="1">
            <a:spLocks/>
          </p:cNvSpPr>
          <p:nvPr/>
        </p:nvSpPr>
        <p:spPr>
          <a:xfrm>
            <a:off x="7031453" y="2491586"/>
            <a:ext cx="4775201" cy="1336174"/>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b="1" i="0" kern="1200">
                <a:solidFill>
                  <a:schemeClr val="bg1"/>
                </a:solidFill>
                <a:latin typeface="Avenir Heavy" charset="0"/>
                <a:ea typeface="Avenir Heavy" charset="0"/>
                <a:cs typeface="Avenir Heavy" charset="0"/>
              </a:defRPr>
            </a:lvl1pPr>
          </a:lstStyle>
          <a:p>
            <a:pPr algn="ctr"/>
            <a:r>
              <a:rPr lang="en-US" dirty="0"/>
              <a:t>Using Career Coach</a:t>
            </a:r>
          </a:p>
        </p:txBody>
      </p:sp>
      <p:sp>
        <p:nvSpPr>
          <p:cNvPr id="17" name="TextBox 16">
            <a:extLst>
              <a:ext uri="{FF2B5EF4-FFF2-40B4-BE49-F238E27FC236}">
                <a16:creationId xmlns:a16="http://schemas.microsoft.com/office/drawing/2014/main" id="{4BE89AA1-D7E3-3D49-AC3F-3AEDBEB03433}"/>
              </a:ext>
            </a:extLst>
          </p:cNvPr>
          <p:cNvSpPr txBox="1"/>
          <p:nvPr/>
        </p:nvSpPr>
        <p:spPr>
          <a:xfrm>
            <a:off x="7245787" y="3827760"/>
            <a:ext cx="4346531" cy="523220"/>
          </a:xfrm>
          <a:prstGeom prst="rect">
            <a:avLst/>
          </a:prstGeom>
          <a:noFill/>
        </p:spPr>
        <p:txBody>
          <a:bodyPr wrap="square" rtlCol="0">
            <a:spAutoFit/>
          </a:bodyPr>
          <a:lstStyle/>
          <a:p>
            <a:pPr algn="ctr"/>
            <a:r>
              <a:rPr lang="en-US" sz="2800" dirty="0">
                <a:solidFill>
                  <a:schemeClr val="accent1"/>
                </a:solidFill>
              </a:rPr>
              <a:t>MODULE CHECKPOINTS</a:t>
            </a:r>
          </a:p>
        </p:txBody>
      </p:sp>
    </p:spTree>
    <p:extLst>
      <p:ext uri="{BB962C8B-B14F-4D97-AF65-F5344CB8AC3E}">
        <p14:creationId xmlns:p14="http://schemas.microsoft.com/office/powerpoint/2010/main" val="13834714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68300" y="0"/>
            <a:ext cx="10515600" cy="1559367"/>
          </a:xfrm>
        </p:spPr>
        <p:txBody>
          <a:bodyPr/>
          <a:lstStyle/>
          <a:p>
            <a:r>
              <a:rPr lang="en-US" dirty="0"/>
              <a:t>Completion &amp; Future Success</a:t>
            </a:r>
          </a:p>
        </p:txBody>
      </p:sp>
      <p:sp>
        <p:nvSpPr>
          <p:cNvPr id="3" name="Content Placeholder 2"/>
          <p:cNvSpPr>
            <a:spLocks noGrp="1"/>
          </p:cNvSpPr>
          <p:nvPr>
            <p:ph idx="1"/>
          </p:nvPr>
        </p:nvSpPr>
        <p:spPr>
          <a:xfrm>
            <a:off x="921522" y="1849769"/>
            <a:ext cx="6375400" cy="4119231"/>
          </a:xfrm>
        </p:spPr>
        <p:txBody>
          <a:bodyPr>
            <a:normAutofit/>
          </a:bodyPr>
          <a:lstStyle/>
          <a:p>
            <a:r>
              <a:rPr lang="en-US" sz="3200" b="1" dirty="0">
                <a:solidFill>
                  <a:schemeClr val="accent1"/>
                </a:solidFill>
              </a:rPr>
              <a:t>Connect with local employers and businesses</a:t>
            </a:r>
          </a:p>
          <a:p>
            <a:endParaRPr lang="en-US" sz="3200" b="1" dirty="0">
              <a:solidFill>
                <a:schemeClr val="accent1"/>
              </a:solidFill>
            </a:endParaRPr>
          </a:p>
          <a:p>
            <a:r>
              <a:rPr lang="en-US" sz="3200" b="1" dirty="0">
                <a:solidFill>
                  <a:schemeClr val="accent1"/>
                </a:solidFill>
              </a:rPr>
              <a:t>Help graduating students:</a:t>
            </a:r>
          </a:p>
          <a:p>
            <a:pPr lvl="1"/>
            <a:r>
              <a:rPr lang="en-US" sz="3000" dirty="0"/>
              <a:t>Find jobs in their field</a:t>
            </a:r>
          </a:p>
          <a:p>
            <a:pPr lvl="1"/>
            <a:r>
              <a:rPr lang="en-US" sz="3000" dirty="0"/>
              <a:t>Set realistic wage expectations</a:t>
            </a:r>
          </a:p>
          <a:p>
            <a:pPr lvl="1"/>
            <a:r>
              <a:rPr lang="en-US" sz="3000" dirty="0"/>
              <a:t>Build a winning resume</a:t>
            </a: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692341" y="2957434"/>
            <a:ext cx="1191559" cy="1378064"/>
          </a:xfrm>
          <a:prstGeom prst="rect">
            <a:avLst/>
          </a:prstGeom>
        </p:spPr>
      </p:pic>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801099" y="1525711"/>
            <a:ext cx="2705101" cy="1062931"/>
          </a:xfrm>
          <a:prstGeom prst="rect">
            <a:avLst/>
          </a:prstGeom>
        </p:spPr>
      </p:pic>
      <p:pic>
        <p:nvPicPr>
          <p:cNvPr id="7" name="Picture 6" descr="CCS_Logo_Large1.png"/>
          <p:cNvPicPr>
            <a:picLocks noChangeAspect="1"/>
          </p:cNvPicPr>
          <p:nvPr/>
        </p:nvPicPr>
        <p:blipFill rotWithShape="1">
          <a:blip r:embed="rId5">
            <a:extLst>
              <a:ext uri="{28A0092B-C50C-407E-A947-70E740481C1C}">
                <a14:useLocalDpi xmlns:a14="http://schemas.microsoft.com/office/drawing/2010/main" val="0"/>
              </a:ext>
            </a:extLst>
          </a:blip>
          <a:srcRect r="906" b="43422"/>
          <a:stretch/>
        </p:blipFill>
        <p:spPr>
          <a:xfrm>
            <a:off x="8325621" y="4704290"/>
            <a:ext cx="3345679" cy="629921"/>
          </a:xfrm>
          <a:prstGeom prst="rect">
            <a:avLst/>
          </a:prstGeom>
          <a:noFill/>
          <a:ln>
            <a:noFill/>
          </a:ln>
        </p:spPr>
      </p:pic>
    </p:spTree>
    <p:extLst>
      <p:ext uri="{BB962C8B-B14F-4D97-AF65-F5344CB8AC3E}">
        <p14:creationId xmlns:p14="http://schemas.microsoft.com/office/powerpoint/2010/main" val="173520154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31800" y="99902"/>
            <a:ext cx="10515600" cy="1559367"/>
          </a:xfrm>
        </p:spPr>
        <p:txBody>
          <a:bodyPr/>
          <a:lstStyle/>
          <a:p>
            <a:r>
              <a:rPr lang="en-US" dirty="0"/>
              <a:t>Transfer Services </a:t>
            </a:r>
          </a:p>
        </p:txBody>
      </p:sp>
      <p:sp>
        <p:nvSpPr>
          <p:cNvPr id="3" name="Content Placeholder 2"/>
          <p:cNvSpPr>
            <a:spLocks noGrp="1"/>
          </p:cNvSpPr>
          <p:nvPr>
            <p:ph idx="1"/>
          </p:nvPr>
        </p:nvSpPr>
        <p:spPr>
          <a:xfrm>
            <a:off x="830262" y="2472069"/>
            <a:ext cx="5941599" cy="2603514"/>
          </a:xfrm>
        </p:spPr>
        <p:txBody>
          <a:bodyPr>
            <a:noAutofit/>
          </a:bodyPr>
          <a:lstStyle/>
          <a:p>
            <a:pPr marL="0" indent="0">
              <a:buNone/>
            </a:pPr>
            <a:r>
              <a:rPr lang="en-US" sz="3000" b="1" dirty="0">
                <a:solidFill>
                  <a:schemeClr val="accent2"/>
                </a:solidFill>
              </a:rPr>
              <a:t>Maryland’s largest college uses Career Coach to help students move smoothly from transfer programs into four-year colleges &amp; universities</a:t>
            </a: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771861" y="2875722"/>
            <a:ext cx="4008020" cy="811751"/>
          </a:xfrm>
          <a:prstGeom prst="rect">
            <a:avLst/>
          </a:prstGeom>
        </p:spPr>
      </p:pic>
    </p:spTree>
    <p:extLst>
      <p:ext uri="{BB962C8B-B14F-4D97-AF65-F5344CB8AC3E}">
        <p14:creationId xmlns:p14="http://schemas.microsoft.com/office/powerpoint/2010/main" val="127235991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95299" y="106354"/>
            <a:ext cx="10515600" cy="1559367"/>
          </a:xfrm>
        </p:spPr>
        <p:txBody>
          <a:bodyPr/>
          <a:lstStyle/>
          <a:p>
            <a:r>
              <a:rPr lang="en-US" dirty="0"/>
              <a:t>Transfer Programs</a:t>
            </a: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40212" y="1827778"/>
            <a:ext cx="4635870" cy="938911"/>
          </a:xfrm>
          <a:prstGeom prst="rect">
            <a:avLst/>
          </a:prstGeom>
        </p:spPr>
      </p:pic>
      <p:sp>
        <p:nvSpPr>
          <p:cNvPr id="4" name="TextBox 3"/>
          <p:cNvSpPr txBox="1"/>
          <p:nvPr/>
        </p:nvSpPr>
        <p:spPr>
          <a:xfrm>
            <a:off x="6756400" y="2243469"/>
            <a:ext cx="5181600" cy="954107"/>
          </a:xfrm>
          <a:prstGeom prst="rect">
            <a:avLst/>
          </a:prstGeom>
          <a:noFill/>
        </p:spPr>
        <p:txBody>
          <a:bodyPr wrap="square" rtlCol="0">
            <a:spAutoFit/>
          </a:bodyPr>
          <a:lstStyle/>
          <a:p>
            <a:pPr algn="ctr"/>
            <a:r>
              <a:rPr lang="en-US" sz="2800" dirty="0">
                <a:solidFill>
                  <a:schemeClr val="tx2"/>
                </a:solidFill>
              </a:rPr>
              <a:t>Architectural Technology A.A.S (Transfer)</a:t>
            </a:r>
          </a:p>
        </p:txBody>
      </p:sp>
      <p:sp>
        <p:nvSpPr>
          <p:cNvPr id="6" name="TextBox 5"/>
          <p:cNvSpPr txBox="1"/>
          <p:nvPr/>
        </p:nvSpPr>
        <p:spPr>
          <a:xfrm>
            <a:off x="7778750" y="4638403"/>
            <a:ext cx="2876550" cy="523220"/>
          </a:xfrm>
          <a:prstGeom prst="rect">
            <a:avLst/>
          </a:prstGeom>
          <a:noFill/>
        </p:spPr>
        <p:txBody>
          <a:bodyPr wrap="square" rtlCol="0">
            <a:spAutoFit/>
          </a:bodyPr>
          <a:lstStyle/>
          <a:p>
            <a:r>
              <a:rPr lang="en-US" sz="2800" dirty="0">
                <a:solidFill>
                  <a:schemeClr val="tx2"/>
                </a:solidFill>
              </a:rPr>
              <a:t>B.A. Architecture</a:t>
            </a:r>
          </a:p>
        </p:txBody>
      </p:sp>
      <p:pic>
        <p:nvPicPr>
          <p:cNvPr id="7" name="Picture 6" descr="logo-headerRt.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40212" y="4007112"/>
            <a:ext cx="4161091" cy="1212588"/>
          </a:xfrm>
          <a:prstGeom prst="rect">
            <a:avLst/>
          </a:prstGeom>
        </p:spPr>
      </p:pic>
      <p:sp>
        <p:nvSpPr>
          <p:cNvPr id="13" name="Down Arrow 12"/>
          <p:cNvSpPr/>
          <p:nvPr/>
        </p:nvSpPr>
        <p:spPr>
          <a:xfrm>
            <a:off x="9017000" y="3406826"/>
            <a:ext cx="660400" cy="1022327"/>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004553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Completion &amp; Future Successes:</a:t>
            </a:r>
            <a:br>
              <a:rPr lang="en-US" dirty="0"/>
            </a:br>
            <a:r>
              <a:rPr lang="en-US" dirty="0"/>
              <a:t>Military</a:t>
            </a: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798418" y="3075884"/>
            <a:ext cx="1981200" cy="1917700"/>
          </a:xfrm>
          <a:prstGeom prst="rect">
            <a:avLst/>
          </a:prstGeom>
        </p:spPr>
      </p:pic>
      <p:pic>
        <p:nvPicPr>
          <p:cNvPr id="7" name="Pictur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115339" y="3552134"/>
            <a:ext cx="4902200" cy="965200"/>
          </a:xfrm>
          <a:prstGeom prst="rect">
            <a:avLst/>
          </a:prstGeom>
        </p:spPr>
      </p:pic>
    </p:spTree>
    <p:extLst>
      <p:ext uri="{BB962C8B-B14F-4D97-AF65-F5344CB8AC3E}">
        <p14:creationId xmlns:p14="http://schemas.microsoft.com/office/powerpoint/2010/main" val="118813767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Completion &amp; Future Successes:</a:t>
            </a:r>
            <a:br>
              <a:rPr lang="en-US" dirty="0"/>
            </a:br>
            <a:r>
              <a:rPr lang="en-US" dirty="0"/>
              <a:t>Other Uses</a:t>
            </a:r>
          </a:p>
        </p:txBody>
      </p:sp>
      <p:sp>
        <p:nvSpPr>
          <p:cNvPr id="3" name="Content Placeholder 2"/>
          <p:cNvSpPr>
            <a:spLocks noGrp="1"/>
          </p:cNvSpPr>
          <p:nvPr>
            <p:ph idx="1"/>
          </p:nvPr>
        </p:nvSpPr>
        <p:spPr>
          <a:xfrm>
            <a:off x="838200" y="2861634"/>
            <a:ext cx="5588000" cy="2247900"/>
          </a:xfrm>
        </p:spPr>
        <p:txBody>
          <a:bodyPr/>
          <a:lstStyle/>
          <a:p>
            <a:r>
              <a:rPr lang="en-US" dirty="0"/>
              <a:t>Used in Maryland Correctional Centers to help inmates transition back to employment.</a:t>
            </a:r>
          </a:p>
        </p:txBody>
      </p:sp>
      <p:pic>
        <p:nvPicPr>
          <p:cNvPr id="7" name="Picture 6">
            <a:extLst>
              <a:ext uri="{FF2B5EF4-FFF2-40B4-BE49-F238E27FC236}">
                <a16:creationId xmlns:a16="http://schemas.microsoft.com/office/drawing/2014/main" id="{A055BEED-CFEA-A047-9BDB-6920DB0D6B98}"/>
              </a:ext>
            </a:extLst>
          </p:cNvPr>
          <p:cNvPicPr>
            <a:picLocks noChangeAspect="1"/>
          </p:cNvPicPr>
          <p:nvPr/>
        </p:nvPicPr>
        <p:blipFill>
          <a:blip r:embed="rId3">
            <a:duotone>
              <a:schemeClr val="bg2">
                <a:shade val="45000"/>
                <a:satMod val="135000"/>
              </a:schemeClr>
              <a:prstClr val="white"/>
            </a:duotone>
          </a:blip>
          <a:stretch>
            <a:fillRect/>
          </a:stretch>
        </p:blipFill>
        <p:spPr>
          <a:xfrm>
            <a:off x="6898459" y="2971455"/>
            <a:ext cx="3386518" cy="1255988"/>
          </a:xfrm>
          <a:prstGeom prst="rect">
            <a:avLst/>
          </a:prstGeom>
        </p:spPr>
      </p:pic>
    </p:spTree>
    <p:extLst>
      <p:ext uri="{BB962C8B-B14F-4D97-AF65-F5344CB8AC3E}">
        <p14:creationId xmlns:p14="http://schemas.microsoft.com/office/powerpoint/2010/main" val="189687709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a:xfrm>
            <a:off x="7031453" y="2491586"/>
            <a:ext cx="4775201" cy="1336174"/>
          </a:xfrm>
        </p:spPr>
        <p:txBody>
          <a:bodyPr anchor="ctr">
            <a:normAutofit/>
          </a:bodyPr>
          <a:lstStyle/>
          <a:p>
            <a:pPr algn="ctr"/>
            <a:r>
              <a:rPr lang="en-US" dirty="0"/>
              <a:t>Using Career Coach</a:t>
            </a:r>
          </a:p>
        </p:txBody>
      </p:sp>
      <p:sp>
        <p:nvSpPr>
          <p:cNvPr id="8" name="TextBox 7"/>
          <p:cNvSpPr txBox="1"/>
          <p:nvPr/>
        </p:nvSpPr>
        <p:spPr>
          <a:xfrm>
            <a:off x="7272753" y="3751560"/>
            <a:ext cx="4296395" cy="523220"/>
          </a:xfrm>
          <a:prstGeom prst="rect">
            <a:avLst/>
          </a:prstGeom>
          <a:noFill/>
        </p:spPr>
        <p:txBody>
          <a:bodyPr wrap="square" rtlCol="0">
            <a:spAutoFit/>
          </a:bodyPr>
          <a:lstStyle/>
          <a:p>
            <a:pPr algn="ctr"/>
            <a:r>
              <a:rPr lang="en-US" sz="2800" dirty="0">
                <a:solidFill>
                  <a:schemeClr val="accent1"/>
                </a:solidFill>
              </a:rPr>
              <a:t>MODULE CHECKPOINTS</a:t>
            </a:r>
          </a:p>
        </p:txBody>
      </p:sp>
      <p:sp>
        <p:nvSpPr>
          <p:cNvPr id="9" name="Content Placeholder 2"/>
          <p:cNvSpPr txBox="1">
            <a:spLocks/>
          </p:cNvSpPr>
          <p:nvPr/>
        </p:nvSpPr>
        <p:spPr>
          <a:xfrm>
            <a:off x="800101" y="1558521"/>
            <a:ext cx="6663154" cy="3960806"/>
          </a:xfrm>
          <a:prstGeom prst="rect">
            <a:avLst/>
          </a:prstGeom>
        </p:spPr>
        <p:txBody>
          <a:bodyPr vert="horz" lIns="91440" tIns="45720" rIns="91440" bIns="45720" rtlCol="0" anchor="ctr">
            <a:noAutofit/>
          </a:bodyPr>
          <a:lstStyle>
            <a:lvl1pPr marL="228600" indent="-228600" algn="l" defTabSz="914400" rtl="0" eaLnBrk="1" latinLnBrk="0" hangingPunct="1">
              <a:lnSpc>
                <a:spcPct val="100000"/>
              </a:lnSpc>
              <a:spcBef>
                <a:spcPts val="1000"/>
              </a:spcBef>
              <a:buClr>
                <a:schemeClr val="accent1"/>
              </a:buClr>
              <a:buFont typeface="Wingdings" charset="2"/>
              <a:buChar char="§"/>
              <a:defRPr sz="2400" b="0" i="0" kern="1200">
                <a:solidFill>
                  <a:schemeClr val="bg1"/>
                </a:solidFill>
                <a:latin typeface="Avenir Book" charset="0"/>
                <a:ea typeface="Avenir Book" charset="0"/>
                <a:cs typeface="Avenir Book" charset="0"/>
              </a:defRPr>
            </a:lvl1pPr>
            <a:lvl2pPr marL="685800" indent="-228600" algn="l" defTabSz="914400" rtl="0" eaLnBrk="1" latinLnBrk="0" hangingPunct="1">
              <a:lnSpc>
                <a:spcPct val="100000"/>
              </a:lnSpc>
              <a:spcBef>
                <a:spcPts val="500"/>
              </a:spcBef>
              <a:buClr>
                <a:schemeClr val="accent1"/>
              </a:buClr>
              <a:buFont typeface="Wingdings" charset="2"/>
              <a:buChar char="§"/>
              <a:defRPr sz="2400" b="0" i="0" kern="1200">
                <a:solidFill>
                  <a:schemeClr val="bg1"/>
                </a:solidFill>
                <a:latin typeface="Avenir Book" charset="0"/>
                <a:ea typeface="Avenir Book" charset="0"/>
                <a:cs typeface="Avenir Book" charset="0"/>
              </a:defRPr>
            </a:lvl2pPr>
            <a:lvl3pPr marL="1143000" indent="-228600" algn="l" defTabSz="914400" rtl="0" eaLnBrk="1" latinLnBrk="0" hangingPunct="1">
              <a:lnSpc>
                <a:spcPct val="100000"/>
              </a:lnSpc>
              <a:spcBef>
                <a:spcPts val="500"/>
              </a:spcBef>
              <a:buClr>
                <a:schemeClr val="accent1"/>
              </a:buClr>
              <a:buFont typeface="Wingdings" charset="2"/>
              <a:buChar char="§"/>
              <a:defRPr sz="2400" b="0" i="0" kern="1200">
                <a:solidFill>
                  <a:schemeClr val="bg1"/>
                </a:solidFill>
                <a:latin typeface="Avenir Book" charset="0"/>
                <a:ea typeface="Avenir Book" charset="0"/>
                <a:cs typeface="Avenir Book" charset="0"/>
              </a:defRPr>
            </a:lvl3pPr>
            <a:lvl4pPr marL="1600200" indent="-228600" algn="l" defTabSz="914400" rtl="0" eaLnBrk="1" latinLnBrk="0" hangingPunct="1">
              <a:lnSpc>
                <a:spcPct val="100000"/>
              </a:lnSpc>
              <a:spcBef>
                <a:spcPts val="500"/>
              </a:spcBef>
              <a:buClr>
                <a:schemeClr val="accent1"/>
              </a:buClr>
              <a:buFont typeface="Wingdings" charset="2"/>
              <a:buChar char="§"/>
              <a:defRPr sz="2400" b="0" i="0" kern="1200">
                <a:solidFill>
                  <a:schemeClr val="bg1"/>
                </a:solidFill>
                <a:latin typeface="Avenir Book" charset="0"/>
                <a:ea typeface="Avenir Book" charset="0"/>
                <a:cs typeface="Avenir Book" charset="0"/>
              </a:defRPr>
            </a:lvl4pPr>
            <a:lvl5pPr marL="2057400" indent="-228600" algn="l" defTabSz="914400" rtl="0" eaLnBrk="1" latinLnBrk="0" hangingPunct="1">
              <a:lnSpc>
                <a:spcPct val="100000"/>
              </a:lnSpc>
              <a:spcBef>
                <a:spcPts val="500"/>
              </a:spcBef>
              <a:buClr>
                <a:schemeClr val="accent1"/>
              </a:buClr>
              <a:buFont typeface="Wingdings" charset="2"/>
              <a:buChar char="§"/>
              <a:defRPr sz="2400" b="0" i="0" kern="1200">
                <a:solidFill>
                  <a:schemeClr val="bg1"/>
                </a:solidFill>
                <a:latin typeface="Avenir Book" charset="0"/>
                <a:ea typeface="Avenir Book" charset="0"/>
                <a:cs typeface="Avenir Book"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514350" indent="-514350">
              <a:lnSpc>
                <a:spcPct val="150000"/>
              </a:lnSpc>
              <a:buFont typeface="+mj-lt"/>
              <a:buAutoNum type="romanUcPeriod"/>
            </a:pPr>
            <a:r>
              <a:rPr lang="en-US" sz="3200" dirty="0"/>
              <a:t>Areas of Focus:</a:t>
            </a:r>
          </a:p>
          <a:p>
            <a:pPr marL="971550" lvl="1" indent="-514350">
              <a:lnSpc>
                <a:spcPct val="150000"/>
              </a:lnSpc>
              <a:buFont typeface="+mj-lt"/>
              <a:buAutoNum type="romanUcPeriod"/>
            </a:pPr>
            <a:r>
              <a:rPr lang="en-US" sz="3200" dirty="0"/>
              <a:t>Enrollment</a:t>
            </a:r>
          </a:p>
          <a:p>
            <a:pPr marL="971550" lvl="1" indent="-514350">
              <a:lnSpc>
                <a:spcPct val="150000"/>
              </a:lnSpc>
              <a:buFont typeface="+mj-lt"/>
              <a:buAutoNum type="romanUcPeriod"/>
            </a:pPr>
            <a:r>
              <a:rPr lang="en-US" sz="3200" dirty="0"/>
              <a:t>Retention</a:t>
            </a:r>
          </a:p>
          <a:p>
            <a:pPr marL="971550" lvl="1" indent="-514350">
              <a:lnSpc>
                <a:spcPct val="150000"/>
              </a:lnSpc>
              <a:buFont typeface="+mj-lt"/>
              <a:buAutoNum type="romanUcPeriod"/>
            </a:pPr>
            <a:r>
              <a:rPr lang="en-US" sz="3200" dirty="0"/>
              <a:t>Completion &amp; Future Success</a:t>
            </a:r>
          </a:p>
        </p:txBody>
      </p:sp>
      <p:grpSp>
        <p:nvGrpSpPr>
          <p:cNvPr id="10" name="Group 9"/>
          <p:cNvGrpSpPr/>
          <p:nvPr/>
        </p:nvGrpSpPr>
        <p:grpSpPr>
          <a:xfrm>
            <a:off x="3966578" y="2973307"/>
            <a:ext cx="330200" cy="296531"/>
            <a:chOff x="3111500" y="2243469"/>
            <a:chExt cx="330200" cy="296531"/>
          </a:xfrm>
        </p:grpSpPr>
        <p:cxnSp>
          <p:nvCxnSpPr>
            <p:cNvPr id="11" name="Straight Connector 10"/>
            <p:cNvCxnSpPr/>
            <p:nvPr/>
          </p:nvCxnSpPr>
          <p:spPr>
            <a:xfrm>
              <a:off x="3111500" y="2413000"/>
              <a:ext cx="88900" cy="127000"/>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flipV="1">
              <a:off x="3200400" y="2243469"/>
              <a:ext cx="241300" cy="296531"/>
            </a:xfrm>
            <a:prstGeom prst="line">
              <a:avLst/>
            </a:prstGeom>
            <a:ln w="28575"/>
          </p:spPr>
          <p:style>
            <a:lnRef idx="1">
              <a:schemeClr val="accent1"/>
            </a:lnRef>
            <a:fillRef idx="0">
              <a:schemeClr val="accent1"/>
            </a:fillRef>
            <a:effectRef idx="0">
              <a:schemeClr val="accent1"/>
            </a:effectRef>
            <a:fontRef idx="minor">
              <a:schemeClr val="tx1"/>
            </a:fontRef>
          </p:style>
        </p:cxnSp>
      </p:grpSp>
      <p:grpSp>
        <p:nvGrpSpPr>
          <p:cNvPr id="13" name="Group 12"/>
          <p:cNvGrpSpPr/>
          <p:nvPr/>
        </p:nvGrpSpPr>
        <p:grpSpPr>
          <a:xfrm>
            <a:off x="3966578" y="3789660"/>
            <a:ext cx="330200" cy="296531"/>
            <a:chOff x="3111500" y="2243469"/>
            <a:chExt cx="330200" cy="296531"/>
          </a:xfrm>
        </p:grpSpPr>
        <p:cxnSp>
          <p:nvCxnSpPr>
            <p:cNvPr id="14" name="Straight Connector 13"/>
            <p:cNvCxnSpPr/>
            <p:nvPr/>
          </p:nvCxnSpPr>
          <p:spPr>
            <a:xfrm>
              <a:off x="3111500" y="2413000"/>
              <a:ext cx="88900" cy="127000"/>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flipV="1">
              <a:off x="3200400" y="2243469"/>
              <a:ext cx="241300" cy="296531"/>
            </a:xfrm>
            <a:prstGeom prst="line">
              <a:avLst/>
            </a:prstGeom>
            <a:ln w="28575"/>
          </p:spPr>
          <p:style>
            <a:lnRef idx="1">
              <a:schemeClr val="accent1"/>
            </a:lnRef>
            <a:fillRef idx="0">
              <a:schemeClr val="accent1"/>
            </a:fillRef>
            <a:effectRef idx="0">
              <a:schemeClr val="accent1"/>
            </a:effectRef>
            <a:fontRef idx="minor">
              <a:schemeClr val="tx1"/>
            </a:fontRef>
          </p:style>
        </p:cxnSp>
      </p:grpSp>
      <p:grpSp>
        <p:nvGrpSpPr>
          <p:cNvPr id="16" name="Group 15"/>
          <p:cNvGrpSpPr/>
          <p:nvPr/>
        </p:nvGrpSpPr>
        <p:grpSpPr>
          <a:xfrm>
            <a:off x="7463255" y="4525278"/>
            <a:ext cx="330200" cy="296531"/>
            <a:chOff x="3111500" y="2243469"/>
            <a:chExt cx="330200" cy="296531"/>
          </a:xfrm>
        </p:grpSpPr>
        <p:cxnSp>
          <p:nvCxnSpPr>
            <p:cNvPr id="17" name="Straight Connector 16"/>
            <p:cNvCxnSpPr/>
            <p:nvPr/>
          </p:nvCxnSpPr>
          <p:spPr>
            <a:xfrm>
              <a:off x="3111500" y="2413000"/>
              <a:ext cx="88900" cy="127000"/>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flipV="1">
              <a:off x="3200400" y="2243469"/>
              <a:ext cx="241300" cy="296531"/>
            </a:xfrm>
            <a:prstGeom prst="line">
              <a:avLst/>
            </a:prstGeom>
            <a:ln w="28575"/>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2727958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2"/>
          <p:cNvSpPr>
            <a:spLocks noGrp="1"/>
          </p:cNvSpPr>
          <p:nvPr>
            <p:ph idx="1"/>
          </p:nvPr>
        </p:nvSpPr>
        <p:spPr>
          <a:xfrm>
            <a:off x="863368" y="452225"/>
            <a:ext cx="10083800" cy="4373562"/>
          </a:xfrm>
        </p:spPr>
        <p:txBody>
          <a:bodyPr>
            <a:noAutofit/>
          </a:bodyPr>
          <a:lstStyle/>
          <a:p>
            <a:pPr marL="0" indent="0">
              <a:lnSpc>
                <a:spcPct val="150000"/>
              </a:lnSpc>
              <a:buNone/>
            </a:pPr>
            <a:r>
              <a:rPr lang="en-US" sz="3200" dirty="0"/>
              <a:t>Who is Emsi?</a:t>
            </a:r>
          </a:p>
          <a:p>
            <a:pPr marL="0" indent="0">
              <a:lnSpc>
                <a:spcPct val="150000"/>
              </a:lnSpc>
              <a:buNone/>
            </a:pPr>
            <a:r>
              <a:rPr lang="en-US" sz="3200" dirty="0"/>
              <a:t>Module 1: Why Career Coach?</a:t>
            </a:r>
          </a:p>
          <a:p>
            <a:pPr marL="0" indent="0">
              <a:lnSpc>
                <a:spcPct val="150000"/>
              </a:lnSpc>
              <a:buNone/>
            </a:pPr>
            <a:r>
              <a:rPr lang="en-US" sz="3200" dirty="0"/>
              <a:t>Module 2: Data Boot Camp</a:t>
            </a:r>
          </a:p>
          <a:p>
            <a:pPr marL="0" indent="0">
              <a:lnSpc>
                <a:spcPct val="150000"/>
              </a:lnSpc>
              <a:buNone/>
            </a:pPr>
            <a:r>
              <a:rPr lang="en-US" sz="3200" dirty="0"/>
              <a:t>Module 3: Using Career Coach</a:t>
            </a:r>
          </a:p>
          <a:p>
            <a:pPr marL="0" indent="0">
              <a:lnSpc>
                <a:spcPct val="150000"/>
              </a:lnSpc>
              <a:buNone/>
            </a:pPr>
            <a:r>
              <a:rPr lang="en-US" sz="3200" dirty="0"/>
              <a:t>Module 4: Employer Portal</a:t>
            </a:r>
          </a:p>
          <a:p>
            <a:pPr marL="0" indent="0">
              <a:lnSpc>
                <a:spcPct val="150000"/>
              </a:lnSpc>
              <a:buNone/>
            </a:pPr>
            <a:r>
              <a:rPr lang="en-US" sz="3200" dirty="0"/>
              <a:t>Bonus Module</a:t>
            </a:r>
          </a:p>
          <a:p>
            <a:pPr marL="0" indent="0">
              <a:lnSpc>
                <a:spcPct val="150000"/>
              </a:lnSpc>
              <a:buNone/>
            </a:pPr>
            <a:r>
              <a:rPr lang="en-US" sz="3200" dirty="0"/>
              <a:t>Knowledge Checks</a:t>
            </a:r>
          </a:p>
        </p:txBody>
      </p:sp>
      <p:grpSp>
        <p:nvGrpSpPr>
          <p:cNvPr id="8" name="Group 7"/>
          <p:cNvGrpSpPr/>
          <p:nvPr/>
        </p:nvGrpSpPr>
        <p:grpSpPr>
          <a:xfrm>
            <a:off x="3819165" y="690608"/>
            <a:ext cx="330200" cy="296531"/>
            <a:chOff x="3111500" y="2243469"/>
            <a:chExt cx="330200" cy="296531"/>
          </a:xfrm>
        </p:grpSpPr>
        <p:cxnSp>
          <p:nvCxnSpPr>
            <p:cNvPr id="9" name="Straight Connector 8"/>
            <p:cNvCxnSpPr/>
            <p:nvPr/>
          </p:nvCxnSpPr>
          <p:spPr>
            <a:xfrm>
              <a:off x="3111500" y="2413000"/>
              <a:ext cx="88900" cy="127000"/>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flipV="1">
              <a:off x="3200400" y="2243469"/>
              <a:ext cx="241300" cy="296531"/>
            </a:xfrm>
            <a:prstGeom prst="line">
              <a:avLst/>
            </a:prstGeom>
            <a:ln w="28575"/>
          </p:spPr>
          <p:style>
            <a:lnRef idx="1">
              <a:schemeClr val="accent1"/>
            </a:lnRef>
            <a:fillRef idx="0">
              <a:schemeClr val="accent1"/>
            </a:fillRef>
            <a:effectRef idx="0">
              <a:schemeClr val="accent1"/>
            </a:effectRef>
            <a:fontRef idx="minor">
              <a:schemeClr val="tx1"/>
            </a:fontRef>
          </p:style>
        </p:cxnSp>
      </p:grpSp>
      <p:sp>
        <p:nvSpPr>
          <p:cNvPr id="11" name="Title 1"/>
          <p:cNvSpPr>
            <a:spLocks noGrp="1"/>
          </p:cNvSpPr>
          <p:nvPr>
            <p:ph type="title"/>
          </p:nvPr>
        </p:nvSpPr>
        <p:spPr>
          <a:xfrm>
            <a:off x="7188198" y="2425700"/>
            <a:ext cx="4470400" cy="1876867"/>
          </a:xfrm>
        </p:spPr>
        <p:txBody>
          <a:bodyPr anchor="ctr">
            <a:normAutofit/>
          </a:bodyPr>
          <a:lstStyle/>
          <a:p>
            <a:pPr algn="ctr"/>
            <a:r>
              <a:rPr lang="en-US" sz="5400" dirty="0"/>
              <a:t>Advanced Training</a:t>
            </a:r>
          </a:p>
        </p:txBody>
      </p:sp>
      <p:sp>
        <p:nvSpPr>
          <p:cNvPr id="12" name="TextBox 11"/>
          <p:cNvSpPr txBox="1"/>
          <p:nvPr/>
        </p:nvSpPr>
        <p:spPr>
          <a:xfrm>
            <a:off x="7556498" y="4302567"/>
            <a:ext cx="3733800" cy="523220"/>
          </a:xfrm>
          <a:prstGeom prst="rect">
            <a:avLst/>
          </a:prstGeom>
          <a:noFill/>
        </p:spPr>
        <p:txBody>
          <a:bodyPr wrap="square" rtlCol="0">
            <a:spAutoFit/>
          </a:bodyPr>
          <a:lstStyle/>
          <a:p>
            <a:pPr algn="ctr"/>
            <a:r>
              <a:rPr lang="en-US" sz="2800" dirty="0">
                <a:solidFill>
                  <a:schemeClr val="accent1"/>
                </a:solidFill>
              </a:rPr>
              <a:t>CHECKPOINTS</a:t>
            </a:r>
          </a:p>
        </p:txBody>
      </p:sp>
      <p:grpSp>
        <p:nvGrpSpPr>
          <p:cNvPr id="13" name="Group 12"/>
          <p:cNvGrpSpPr/>
          <p:nvPr/>
        </p:nvGrpSpPr>
        <p:grpSpPr>
          <a:xfrm>
            <a:off x="6946898" y="1551231"/>
            <a:ext cx="330200" cy="296531"/>
            <a:chOff x="3111500" y="2243469"/>
            <a:chExt cx="330200" cy="296531"/>
          </a:xfrm>
        </p:grpSpPr>
        <p:cxnSp>
          <p:nvCxnSpPr>
            <p:cNvPr id="14" name="Straight Connector 13"/>
            <p:cNvCxnSpPr/>
            <p:nvPr/>
          </p:nvCxnSpPr>
          <p:spPr>
            <a:xfrm>
              <a:off x="3111500" y="2413000"/>
              <a:ext cx="88900" cy="127000"/>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flipV="1">
              <a:off x="3200400" y="2243469"/>
              <a:ext cx="241300" cy="296531"/>
            </a:xfrm>
            <a:prstGeom prst="line">
              <a:avLst/>
            </a:prstGeom>
            <a:ln w="28575"/>
          </p:spPr>
          <p:style>
            <a:lnRef idx="1">
              <a:schemeClr val="accent1"/>
            </a:lnRef>
            <a:fillRef idx="0">
              <a:schemeClr val="accent1"/>
            </a:fillRef>
            <a:effectRef idx="0">
              <a:schemeClr val="accent1"/>
            </a:effectRef>
            <a:fontRef idx="minor">
              <a:schemeClr val="tx1"/>
            </a:fontRef>
          </p:style>
        </p:cxnSp>
      </p:grpSp>
      <p:grpSp>
        <p:nvGrpSpPr>
          <p:cNvPr id="16" name="Group 15"/>
          <p:cNvGrpSpPr/>
          <p:nvPr/>
        </p:nvGrpSpPr>
        <p:grpSpPr>
          <a:xfrm>
            <a:off x="6476768" y="2490740"/>
            <a:ext cx="330200" cy="296531"/>
            <a:chOff x="3111500" y="2243469"/>
            <a:chExt cx="330200" cy="296531"/>
          </a:xfrm>
        </p:grpSpPr>
        <p:cxnSp>
          <p:nvCxnSpPr>
            <p:cNvPr id="17" name="Straight Connector 16"/>
            <p:cNvCxnSpPr/>
            <p:nvPr/>
          </p:nvCxnSpPr>
          <p:spPr>
            <a:xfrm>
              <a:off x="3111500" y="2413000"/>
              <a:ext cx="88900" cy="127000"/>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flipV="1">
              <a:off x="3200400" y="2243469"/>
              <a:ext cx="241300" cy="296531"/>
            </a:xfrm>
            <a:prstGeom prst="line">
              <a:avLst/>
            </a:prstGeom>
            <a:ln w="28575"/>
          </p:spPr>
          <p:style>
            <a:lnRef idx="1">
              <a:schemeClr val="accent1"/>
            </a:lnRef>
            <a:fillRef idx="0">
              <a:schemeClr val="accent1"/>
            </a:fillRef>
            <a:effectRef idx="0">
              <a:schemeClr val="accent1"/>
            </a:effectRef>
            <a:fontRef idx="minor">
              <a:schemeClr val="tx1"/>
            </a:fontRef>
          </p:style>
        </p:cxnSp>
      </p:grpSp>
      <p:grpSp>
        <p:nvGrpSpPr>
          <p:cNvPr id="19" name="Group 18"/>
          <p:cNvGrpSpPr/>
          <p:nvPr/>
        </p:nvGrpSpPr>
        <p:grpSpPr>
          <a:xfrm>
            <a:off x="6970363" y="3364133"/>
            <a:ext cx="330200" cy="296531"/>
            <a:chOff x="3111500" y="2243469"/>
            <a:chExt cx="330200" cy="296531"/>
          </a:xfrm>
        </p:grpSpPr>
        <p:cxnSp>
          <p:nvCxnSpPr>
            <p:cNvPr id="20" name="Straight Connector 19"/>
            <p:cNvCxnSpPr/>
            <p:nvPr/>
          </p:nvCxnSpPr>
          <p:spPr>
            <a:xfrm>
              <a:off x="3111500" y="2413000"/>
              <a:ext cx="88900" cy="127000"/>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a:xfrm flipV="1">
              <a:off x="3200400" y="2243469"/>
              <a:ext cx="241300" cy="296531"/>
            </a:xfrm>
            <a:prstGeom prst="line">
              <a:avLst/>
            </a:prstGeom>
            <a:ln w="28575"/>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1083361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23139" y="567397"/>
            <a:ext cx="10515600" cy="1360862"/>
          </a:xfrm>
        </p:spPr>
        <p:txBody>
          <a:bodyPr/>
          <a:lstStyle/>
          <a:p>
            <a:r>
              <a:rPr lang="en-US" dirty="0"/>
              <a:t>Thank You</a:t>
            </a:r>
          </a:p>
        </p:txBody>
      </p:sp>
      <p:sp>
        <p:nvSpPr>
          <p:cNvPr id="9" name="Subtitle 8">
            <a:extLst>
              <a:ext uri="{FF2B5EF4-FFF2-40B4-BE49-F238E27FC236}">
                <a16:creationId xmlns:a16="http://schemas.microsoft.com/office/drawing/2014/main" id="{F17A6843-C135-7E41-B45F-892D0F76A7CD}"/>
              </a:ext>
            </a:extLst>
          </p:cNvPr>
          <p:cNvSpPr>
            <a:spLocks noGrp="1"/>
          </p:cNvSpPr>
          <p:nvPr>
            <p:ph type="subTitle" idx="1"/>
          </p:nvPr>
        </p:nvSpPr>
        <p:spPr>
          <a:xfrm>
            <a:off x="914400" y="1899168"/>
            <a:ext cx="10515600" cy="1655762"/>
          </a:xfrm>
        </p:spPr>
        <p:txBody>
          <a:bodyPr/>
          <a:lstStyle/>
          <a:p>
            <a:r>
              <a:rPr lang="en-US" dirty="0"/>
              <a:t>Presenter Info</a:t>
            </a:r>
          </a:p>
          <a:p>
            <a:r>
              <a:rPr lang="en-US" dirty="0">
                <a:solidFill>
                  <a:schemeClr val="accent2"/>
                </a:solidFill>
              </a:rPr>
              <a:t>Alys Lease(</a:t>
            </a:r>
            <a:r>
              <a:rPr lang="en-US" dirty="0" err="1">
                <a:solidFill>
                  <a:schemeClr val="accent2"/>
                </a:solidFill>
              </a:rPr>
              <a:t>alys.Nafsinger@economicmodeling.com</a:t>
            </a:r>
            <a:r>
              <a:rPr lang="en-US" dirty="0">
                <a:solidFill>
                  <a:schemeClr val="accent2"/>
                </a:solidFill>
              </a:rPr>
              <a:t>)</a:t>
            </a:r>
          </a:p>
          <a:p>
            <a:r>
              <a:rPr lang="en-US" dirty="0">
                <a:solidFill>
                  <a:schemeClr val="accent2"/>
                </a:solidFill>
              </a:rPr>
              <a:t>Moses Bratrud(</a:t>
            </a:r>
            <a:r>
              <a:rPr lang="en-US" dirty="0" err="1">
                <a:solidFill>
                  <a:schemeClr val="accent2"/>
                </a:solidFill>
              </a:rPr>
              <a:t>moses.Bratrud@economicmodeling.com</a:t>
            </a:r>
            <a:r>
              <a:rPr lang="en-US" dirty="0">
                <a:solidFill>
                  <a:schemeClr val="accent2"/>
                </a:solidFill>
              </a:rPr>
              <a:t>)</a:t>
            </a:r>
          </a:p>
          <a:p>
            <a:endParaRPr lang="en-US" dirty="0"/>
          </a:p>
        </p:txBody>
      </p:sp>
      <p:sp>
        <p:nvSpPr>
          <p:cNvPr id="8" name="Rectangle 7">
            <a:extLst>
              <a:ext uri="{FF2B5EF4-FFF2-40B4-BE49-F238E27FC236}">
                <a16:creationId xmlns:a16="http://schemas.microsoft.com/office/drawing/2014/main" id="{947EDD6F-3513-1248-93BA-E6EAC2E28464}"/>
              </a:ext>
            </a:extLst>
          </p:cNvPr>
          <p:cNvSpPr/>
          <p:nvPr/>
        </p:nvSpPr>
        <p:spPr>
          <a:xfrm>
            <a:off x="914400" y="3816626"/>
            <a:ext cx="3074504" cy="136497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41B3BF43-70C7-D44D-BAB0-D38F2B0E2BAB}"/>
              </a:ext>
            </a:extLst>
          </p:cNvPr>
          <p:cNvPicPr>
            <a:picLocks noChangeAspect="1"/>
          </p:cNvPicPr>
          <p:nvPr/>
        </p:nvPicPr>
        <p:blipFill>
          <a:blip r:embed="rId3"/>
          <a:stretch>
            <a:fillRect/>
          </a:stretch>
        </p:blipFill>
        <p:spPr>
          <a:xfrm>
            <a:off x="4176291" y="3872572"/>
            <a:ext cx="2734394" cy="1014129"/>
          </a:xfrm>
          <a:prstGeom prst="rect">
            <a:avLst/>
          </a:prstGeom>
        </p:spPr>
      </p:pic>
    </p:spTree>
    <p:extLst>
      <p:ext uri="{BB962C8B-B14F-4D97-AF65-F5344CB8AC3E}">
        <p14:creationId xmlns:p14="http://schemas.microsoft.com/office/powerpoint/2010/main" val="154654816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880947" y="1684421"/>
            <a:ext cx="10515600" cy="1917617"/>
          </a:xfrm>
        </p:spPr>
        <p:txBody>
          <a:bodyPr/>
          <a:lstStyle/>
          <a:p>
            <a:r>
              <a:rPr lang="en-US" dirty="0"/>
              <a:t>How are Colleges using Career Coach Successfully?</a:t>
            </a:r>
          </a:p>
        </p:txBody>
      </p:sp>
      <p:sp>
        <p:nvSpPr>
          <p:cNvPr id="3" name="Subtitle 2"/>
          <p:cNvSpPr>
            <a:spLocks noGrp="1"/>
          </p:cNvSpPr>
          <p:nvPr>
            <p:ph type="subTitle" idx="1"/>
          </p:nvPr>
        </p:nvSpPr>
        <p:spPr/>
        <p:txBody>
          <a:bodyPr/>
          <a:lstStyle/>
          <a:p>
            <a:r>
              <a:rPr lang="en-US" dirty="0"/>
              <a:t>HOW CAN YOU REPLICATE THAT SUCCESS?</a:t>
            </a:r>
          </a:p>
        </p:txBody>
      </p:sp>
    </p:spTree>
    <p:extLst>
      <p:ext uri="{BB962C8B-B14F-4D97-AF65-F5344CB8AC3E}">
        <p14:creationId xmlns:p14="http://schemas.microsoft.com/office/powerpoint/2010/main" val="90184692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00101" y="222347"/>
            <a:ext cx="8356598" cy="1336174"/>
          </a:xfrm>
        </p:spPr>
        <p:txBody>
          <a:bodyPr anchor="ctr">
            <a:normAutofit/>
          </a:bodyPr>
          <a:lstStyle/>
          <a:p>
            <a:r>
              <a:rPr lang="en-US" dirty="0"/>
              <a:t>Using Career Coach</a:t>
            </a:r>
          </a:p>
        </p:txBody>
      </p:sp>
      <p:sp>
        <p:nvSpPr>
          <p:cNvPr id="4" name="TextBox 3"/>
          <p:cNvSpPr txBox="1"/>
          <p:nvPr/>
        </p:nvSpPr>
        <p:spPr>
          <a:xfrm>
            <a:off x="630654" y="1198860"/>
            <a:ext cx="3733800" cy="523220"/>
          </a:xfrm>
          <a:prstGeom prst="rect">
            <a:avLst/>
          </a:prstGeom>
          <a:noFill/>
        </p:spPr>
        <p:txBody>
          <a:bodyPr wrap="square" rtlCol="0">
            <a:spAutoFit/>
          </a:bodyPr>
          <a:lstStyle/>
          <a:p>
            <a:pPr algn="ctr"/>
            <a:r>
              <a:rPr lang="en-US" sz="2800" dirty="0">
                <a:solidFill>
                  <a:schemeClr val="accent1"/>
                </a:solidFill>
              </a:rPr>
              <a:t>MODULE OUTLINE</a:t>
            </a:r>
          </a:p>
        </p:txBody>
      </p:sp>
      <p:sp>
        <p:nvSpPr>
          <p:cNvPr id="6" name="Content Placeholder 2"/>
          <p:cNvSpPr txBox="1">
            <a:spLocks/>
          </p:cNvSpPr>
          <p:nvPr/>
        </p:nvSpPr>
        <p:spPr>
          <a:xfrm>
            <a:off x="800101" y="1952221"/>
            <a:ext cx="10439399" cy="3960806"/>
          </a:xfrm>
          <a:prstGeom prst="rect">
            <a:avLst/>
          </a:prstGeom>
        </p:spPr>
        <p:txBody>
          <a:bodyPr vert="horz" lIns="91440" tIns="45720" rIns="91440" bIns="45720" rtlCol="0" anchor="ctr">
            <a:noAutofit/>
          </a:bodyPr>
          <a:lstStyle>
            <a:lvl1pPr marL="228600" indent="-228600" algn="l" defTabSz="914400" rtl="0" eaLnBrk="1" latinLnBrk="0" hangingPunct="1">
              <a:lnSpc>
                <a:spcPct val="100000"/>
              </a:lnSpc>
              <a:spcBef>
                <a:spcPts val="1000"/>
              </a:spcBef>
              <a:buClr>
                <a:schemeClr val="accent1"/>
              </a:buClr>
              <a:buFont typeface="Wingdings" charset="2"/>
              <a:buChar char="§"/>
              <a:defRPr sz="2400" b="0" i="0" kern="1200">
                <a:solidFill>
                  <a:schemeClr val="bg1"/>
                </a:solidFill>
                <a:latin typeface="Avenir Book" charset="0"/>
                <a:ea typeface="Avenir Book" charset="0"/>
                <a:cs typeface="Avenir Book" charset="0"/>
              </a:defRPr>
            </a:lvl1pPr>
            <a:lvl2pPr marL="685800" indent="-228600" algn="l" defTabSz="914400" rtl="0" eaLnBrk="1" latinLnBrk="0" hangingPunct="1">
              <a:lnSpc>
                <a:spcPct val="100000"/>
              </a:lnSpc>
              <a:spcBef>
                <a:spcPts val="500"/>
              </a:spcBef>
              <a:buClr>
                <a:schemeClr val="accent1"/>
              </a:buClr>
              <a:buFont typeface="Wingdings" charset="2"/>
              <a:buChar char="§"/>
              <a:defRPr sz="2400" b="0" i="0" kern="1200">
                <a:solidFill>
                  <a:schemeClr val="bg1"/>
                </a:solidFill>
                <a:latin typeface="Avenir Book" charset="0"/>
                <a:ea typeface="Avenir Book" charset="0"/>
                <a:cs typeface="Avenir Book" charset="0"/>
              </a:defRPr>
            </a:lvl2pPr>
            <a:lvl3pPr marL="1143000" indent="-228600" algn="l" defTabSz="914400" rtl="0" eaLnBrk="1" latinLnBrk="0" hangingPunct="1">
              <a:lnSpc>
                <a:spcPct val="100000"/>
              </a:lnSpc>
              <a:spcBef>
                <a:spcPts val="500"/>
              </a:spcBef>
              <a:buClr>
                <a:schemeClr val="accent1"/>
              </a:buClr>
              <a:buFont typeface="Wingdings" charset="2"/>
              <a:buChar char="§"/>
              <a:defRPr sz="2400" b="0" i="0" kern="1200">
                <a:solidFill>
                  <a:schemeClr val="bg1"/>
                </a:solidFill>
                <a:latin typeface="Avenir Book" charset="0"/>
                <a:ea typeface="Avenir Book" charset="0"/>
                <a:cs typeface="Avenir Book" charset="0"/>
              </a:defRPr>
            </a:lvl3pPr>
            <a:lvl4pPr marL="1600200" indent="-228600" algn="l" defTabSz="914400" rtl="0" eaLnBrk="1" latinLnBrk="0" hangingPunct="1">
              <a:lnSpc>
                <a:spcPct val="100000"/>
              </a:lnSpc>
              <a:spcBef>
                <a:spcPts val="500"/>
              </a:spcBef>
              <a:buClr>
                <a:schemeClr val="accent1"/>
              </a:buClr>
              <a:buFont typeface="Wingdings" charset="2"/>
              <a:buChar char="§"/>
              <a:defRPr sz="2400" b="0" i="0" kern="1200">
                <a:solidFill>
                  <a:schemeClr val="bg1"/>
                </a:solidFill>
                <a:latin typeface="Avenir Book" charset="0"/>
                <a:ea typeface="Avenir Book" charset="0"/>
                <a:cs typeface="Avenir Book" charset="0"/>
              </a:defRPr>
            </a:lvl4pPr>
            <a:lvl5pPr marL="2057400" indent="-228600" algn="l" defTabSz="914400" rtl="0" eaLnBrk="1" latinLnBrk="0" hangingPunct="1">
              <a:lnSpc>
                <a:spcPct val="100000"/>
              </a:lnSpc>
              <a:spcBef>
                <a:spcPts val="500"/>
              </a:spcBef>
              <a:buClr>
                <a:schemeClr val="accent1"/>
              </a:buClr>
              <a:buFont typeface="Wingdings" charset="2"/>
              <a:buChar char="§"/>
              <a:defRPr sz="2400" b="0" i="0" kern="1200">
                <a:solidFill>
                  <a:schemeClr val="bg1"/>
                </a:solidFill>
                <a:latin typeface="Avenir Book" charset="0"/>
                <a:ea typeface="Avenir Book" charset="0"/>
                <a:cs typeface="Avenir Book"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514350" indent="-514350">
              <a:lnSpc>
                <a:spcPct val="150000"/>
              </a:lnSpc>
              <a:buFont typeface="+mj-lt"/>
              <a:buAutoNum type="romanUcPeriod"/>
            </a:pPr>
            <a:r>
              <a:rPr lang="en-US" sz="3200" dirty="0"/>
              <a:t>Areas of Focus:</a:t>
            </a:r>
          </a:p>
          <a:p>
            <a:pPr marL="971550" lvl="1" indent="-514350">
              <a:lnSpc>
                <a:spcPct val="150000"/>
              </a:lnSpc>
              <a:buFont typeface="+mj-lt"/>
              <a:buAutoNum type="romanUcPeriod"/>
            </a:pPr>
            <a:r>
              <a:rPr lang="en-US" sz="3200" dirty="0"/>
              <a:t>Enrollment: Getting Students</a:t>
            </a:r>
          </a:p>
          <a:p>
            <a:pPr marL="971550" lvl="1" indent="-514350">
              <a:lnSpc>
                <a:spcPct val="150000"/>
              </a:lnSpc>
              <a:buFont typeface="+mj-lt"/>
              <a:buAutoNum type="romanUcPeriod"/>
            </a:pPr>
            <a:r>
              <a:rPr lang="en-US" sz="3200" dirty="0"/>
              <a:t>Retention: Keeping Students</a:t>
            </a:r>
          </a:p>
          <a:p>
            <a:pPr marL="971550" lvl="1" indent="-514350">
              <a:lnSpc>
                <a:spcPct val="150000"/>
              </a:lnSpc>
              <a:buFont typeface="+mj-lt"/>
              <a:buAutoNum type="romanUcPeriod"/>
            </a:pPr>
            <a:r>
              <a:rPr lang="en-US" sz="3200" dirty="0"/>
              <a:t>Completion &amp; Future Success: Getting Students Out of College and into the Workforce</a:t>
            </a:r>
          </a:p>
        </p:txBody>
      </p:sp>
    </p:spTree>
    <p:extLst>
      <p:ext uri="{BB962C8B-B14F-4D97-AF65-F5344CB8AC3E}">
        <p14:creationId xmlns:p14="http://schemas.microsoft.com/office/powerpoint/2010/main" val="213623799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96900" y="366602"/>
            <a:ext cx="10515600" cy="1559367"/>
          </a:xfrm>
        </p:spPr>
        <p:txBody>
          <a:bodyPr/>
          <a:lstStyle/>
          <a:p>
            <a:r>
              <a:rPr lang="en-US" dirty="0"/>
              <a:t>Enrollment</a:t>
            </a:r>
          </a:p>
        </p:txBody>
      </p:sp>
      <p:sp>
        <p:nvSpPr>
          <p:cNvPr id="3" name="Content Placeholder 2"/>
          <p:cNvSpPr>
            <a:spLocks noGrp="1"/>
          </p:cNvSpPr>
          <p:nvPr>
            <p:ph idx="1"/>
          </p:nvPr>
        </p:nvSpPr>
        <p:spPr>
          <a:xfrm>
            <a:off x="6819900" y="1546809"/>
            <a:ext cx="5207000" cy="4476499"/>
          </a:xfrm>
        </p:spPr>
        <p:txBody>
          <a:bodyPr numCol="1">
            <a:noAutofit/>
          </a:bodyPr>
          <a:lstStyle/>
          <a:p>
            <a:pPr>
              <a:lnSpc>
                <a:spcPct val="150000"/>
              </a:lnSpc>
            </a:pPr>
            <a:r>
              <a:rPr lang="en-US" sz="2800" dirty="0"/>
              <a:t>Web Integration</a:t>
            </a:r>
          </a:p>
          <a:p>
            <a:pPr>
              <a:lnSpc>
                <a:spcPct val="150000"/>
              </a:lnSpc>
            </a:pPr>
            <a:r>
              <a:rPr lang="en-US" sz="2800" dirty="0"/>
              <a:t>Lead Generation</a:t>
            </a:r>
          </a:p>
          <a:p>
            <a:pPr>
              <a:lnSpc>
                <a:spcPct val="150000"/>
              </a:lnSpc>
            </a:pPr>
            <a:r>
              <a:rPr lang="en-US" sz="2800" dirty="0"/>
              <a:t>High School Outreach</a:t>
            </a:r>
          </a:p>
          <a:p>
            <a:pPr>
              <a:lnSpc>
                <a:spcPct val="150000"/>
              </a:lnSpc>
            </a:pPr>
            <a:r>
              <a:rPr lang="en-US" sz="2800" dirty="0"/>
              <a:t>Community Outreach</a:t>
            </a:r>
          </a:p>
          <a:p>
            <a:pPr>
              <a:lnSpc>
                <a:spcPct val="150000"/>
              </a:lnSpc>
            </a:pPr>
            <a:r>
              <a:rPr lang="en-US" sz="2800" dirty="0"/>
              <a:t>Outreach to Military/Veterans</a:t>
            </a:r>
          </a:p>
          <a:p>
            <a:pPr>
              <a:lnSpc>
                <a:spcPct val="150000"/>
              </a:lnSpc>
            </a:pPr>
            <a:r>
              <a:rPr lang="en-US" sz="2800" dirty="0"/>
              <a:t>Marketing Campaigns</a:t>
            </a:r>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74700" y="2193086"/>
            <a:ext cx="5308747" cy="3538122"/>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Tree>
    <p:extLst>
      <p:ext uri="{BB962C8B-B14F-4D97-AF65-F5344CB8AC3E}">
        <p14:creationId xmlns:p14="http://schemas.microsoft.com/office/powerpoint/2010/main" val="9507146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grpId="0" nodeType="afterEffect">
                                  <p:stCondLst>
                                    <p:cond delay="500"/>
                                  </p:stCondLst>
                                  <p:childTnLst>
                                    <p:set>
                                      <p:cBhvr>
                                        <p:cTn id="9" dur="1" fill="hold">
                                          <p:stCondLst>
                                            <p:cond delay="0"/>
                                          </p:stCondLst>
                                        </p:cTn>
                                        <p:tgtEl>
                                          <p:spTgt spid="3">
                                            <p:txEl>
                                              <p:pRg st="1" end="1"/>
                                            </p:txEl>
                                          </p:spTgt>
                                        </p:tgtEl>
                                        <p:attrNameLst>
                                          <p:attrName>style.visibility</p:attrName>
                                        </p:attrNameLst>
                                      </p:cBhvr>
                                      <p:to>
                                        <p:strVal val="visible"/>
                                      </p:to>
                                    </p:set>
                                  </p:childTnLst>
                                </p:cTn>
                              </p:par>
                            </p:childTnLst>
                          </p:cTn>
                        </p:par>
                        <p:par>
                          <p:cTn id="10" fill="hold">
                            <p:stCondLst>
                              <p:cond delay="500"/>
                            </p:stCondLst>
                            <p:childTnLst>
                              <p:par>
                                <p:cTn id="11" presetID="1" presetClass="entr" presetSubtype="0" fill="hold" grpId="0" nodeType="afterEffect">
                                  <p:stCondLst>
                                    <p:cond delay="500"/>
                                  </p:stCondLst>
                                  <p:childTnLst>
                                    <p:set>
                                      <p:cBhvr>
                                        <p:cTn id="12" dur="1" fill="hold">
                                          <p:stCondLst>
                                            <p:cond delay="0"/>
                                          </p:stCondLst>
                                        </p:cTn>
                                        <p:tgtEl>
                                          <p:spTgt spid="3">
                                            <p:txEl>
                                              <p:pRg st="2" end="2"/>
                                            </p:txEl>
                                          </p:spTgt>
                                        </p:tgtEl>
                                        <p:attrNameLst>
                                          <p:attrName>style.visibility</p:attrName>
                                        </p:attrNameLst>
                                      </p:cBhvr>
                                      <p:to>
                                        <p:strVal val="visible"/>
                                      </p:to>
                                    </p:set>
                                  </p:childTnLst>
                                </p:cTn>
                              </p:par>
                            </p:childTnLst>
                          </p:cTn>
                        </p:par>
                        <p:par>
                          <p:cTn id="13" fill="hold">
                            <p:stCondLst>
                              <p:cond delay="1000"/>
                            </p:stCondLst>
                            <p:childTnLst>
                              <p:par>
                                <p:cTn id="14" presetID="1" presetClass="entr" presetSubtype="0" fill="hold" grpId="0" nodeType="afterEffect">
                                  <p:stCondLst>
                                    <p:cond delay="500"/>
                                  </p:stCondLst>
                                  <p:childTnLst>
                                    <p:set>
                                      <p:cBhvr>
                                        <p:cTn id="15"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grpId="0" nodeType="clickEffect">
                                  <p:stCondLst>
                                    <p:cond delay="500"/>
                                  </p:stCondLst>
                                  <p:childTnLst>
                                    <p:set>
                                      <p:cBhvr>
                                        <p:cTn id="19" dur="1" fill="hold">
                                          <p:stCondLst>
                                            <p:cond delay="0"/>
                                          </p:stCondLst>
                                        </p:cTn>
                                        <p:tgtEl>
                                          <p:spTgt spid="3">
                                            <p:txEl>
                                              <p:pRg st="4" end="4"/>
                                            </p:txEl>
                                          </p:spTgt>
                                        </p:tgtEl>
                                        <p:attrNameLst>
                                          <p:attrName>style.visibility</p:attrName>
                                        </p:attrNameLst>
                                      </p:cBhvr>
                                      <p:to>
                                        <p:strVal val="visible"/>
                                      </p:to>
                                    </p:set>
                                  </p:childTnLst>
                                </p:cTn>
                              </p:par>
                            </p:childTnLst>
                          </p:cTn>
                        </p:par>
                        <p:par>
                          <p:cTn id="20" fill="hold">
                            <p:stCondLst>
                              <p:cond delay="500"/>
                            </p:stCondLst>
                            <p:childTnLst>
                              <p:par>
                                <p:cTn id="21" presetID="1" presetClass="entr" presetSubtype="0" fill="hold" grpId="0" nodeType="afterEffect">
                                  <p:stCondLst>
                                    <p:cond delay="50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0"/>
            <a:ext cx="10515600" cy="1559367"/>
          </a:xfrm>
        </p:spPr>
        <p:txBody>
          <a:bodyPr/>
          <a:lstStyle/>
          <a:p>
            <a:pPr algn="ctr"/>
            <a:r>
              <a:rPr lang="en-US" dirty="0"/>
              <a:t>Web Integration &amp; Lead Generation</a:t>
            </a:r>
          </a:p>
        </p:txBody>
      </p:sp>
      <p:pic>
        <p:nvPicPr>
          <p:cNvPr id="4" name="Picture 3" descr="alg_futurestudents.tiff"/>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28527" y="1463511"/>
            <a:ext cx="8734946" cy="4842531"/>
          </a:xfrm>
          <a:prstGeom prst="rect">
            <a:avLst/>
          </a:prstGeom>
        </p:spPr>
      </p:pic>
    </p:spTree>
    <p:extLst>
      <p:ext uri="{BB962C8B-B14F-4D97-AF65-F5344CB8AC3E}">
        <p14:creationId xmlns:p14="http://schemas.microsoft.com/office/powerpoint/2010/main" val="109897148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Algonquin College in Ottawa, Ontario</a:t>
            </a:r>
          </a:p>
        </p:txBody>
      </p:sp>
      <p:sp>
        <p:nvSpPr>
          <p:cNvPr id="3" name="Content Placeholder 2"/>
          <p:cNvSpPr>
            <a:spLocks noGrp="1"/>
          </p:cNvSpPr>
          <p:nvPr>
            <p:ph idx="1"/>
          </p:nvPr>
        </p:nvSpPr>
        <p:spPr>
          <a:xfrm>
            <a:off x="838200" y="2260601"/>
            <a:ext cx="10515600" cy="4239208"/>
          </a:xfrm>
        </p:spPr>
        <p:txBody>
          <a:bodyPr/>
          <a:lstStyle/>
          <a:p>
            <a:pPr marL="0" indent="0">
              <a:buNone/>
            </a:pPr>
            <a:r>
              <a:rPr lang="en-US" sz="3200" b="1" dirty="0">
                <a:solidFill>
                  <a:schemeClr val="accent1"/>
                </a:solidFill>
              </a:rPr>
              <a:t>Used Google Analytics to Determine:</a:t>
            </a:r>
            <a:endParaRPr lang="en-US" sz="2800" b="1" dirty="0">
              <a:solidFill>
                <a:schemeClr val="accent1"/>
              </a:solidFill>
            </a:endParaRPr>
          </a:p>
          <a:p>
            <a:pPr>
              <a:lnSpc>
                <a:spcPct val="200000"/>
              </a:lnSpc>
            </a:pPr>
            <a:r>
              <a:rPr lang="en-US" sz="2800" dirty="0"/>
              <a:t>80% of CC users are new leads</a:t>
            </a:r>
          </a:p>
          <a:p>
            <a:pPr>
              <a:lnSpc>
                <a:spcPct val="200000"/>
              </a:lnSpc>
            </a:pPr>
            <a:r>
              <a:rPr lang="en-US" sz="2800" dirty="0"/>
              <a:t>60% of new leads from CC registered for a program</a:t>
            </a:r>
          </a:p>
          <a:p>
            <a:pPr>
              <a:lnSpc>
                <a:spcPct val="200000"/>
              </a:lnSpc>
            </a:pPr>
            <a:r>
              <a:rPr lang="en-US" sz="2800" dirty="0"/>
              <a:t>10% of those new registrants were returning students</a:t>
            </a:r>
          </a:p>
        </p:txBody>
      </p:sp>
      <p:pic>
        <p:nvPicPr>
          <p:cNvPr id="4" name="Picture 3" descr="alg_futurestudents.tiff"/>
          <p:cNvPicPr>
            <a:picLocks noChangeAspect="1"/>
          </p:cNvPicPr>
          <p:nvPr/>
        </p:nvPicPr>
        <p:blipFill rotWithShape="1">
          <a:blip r:embed="rId3">
            <a:extLst>
              <a:ext uri="{28A0092B-C50C-407E-A947-70E740481C1C}">
                <a14:useLocalDpi xmlns:a14="http://schemas.microsoft.com/office/drawing/2010/main" val="0"/>
              </a:ext>
            </a:extLst>
          </a:blip>
          <a:srcRect l="3352" t="145" r="68733" b="81966"/>
          <a:stretch/>
        </p:blipFill>
        <p:spPr>
          <a:xfrm>
            <a:off x="8513680" y="2723089"/>
            <a:ext cx="2438400" cy="866274"/>
          </a:xfrm>
          <a:prstGeom prst="rect">
            <a:avLst/>
          </a:prstGeom>
        </p:spPr>
      </p:pic>
    </p:spTree>
    <p:extLst>
      <p:ext uri="{BB962C8B-B14F-4D97-AF65-F5344CB8AC3E}">
        <p14:creationId xmlns:p14="http://schemas.microsoft.com/office/powerpoint/2010/main" val="4499705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43785" y="1193800"/>
            <a:ext cx="5156200" cy="1943100"/>
          </a:xfrm>
        </p:spPr>
        <p:txBody>
          <a:bodyPr/>
          <a:lstStyle/>
          <a:p>
            <a:pPr algn="ctr"/>
            <a:r>
              <a:rPr lang="en-US" dirty="0"/>
              <a:t>Web Integration &amp; Lead Generation</a:t>
            </a: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843785" y="3797300"/>
            <a:ext cx="5210030" cy="685800"/>
          </a:xfrm>
          <a:prstGeom prst="rect">
            <a:avLst/>
          </a:prstGeom>
        </p:spPr>
      </p:pic>
      <p:pic>
        <p:nvPicPr>
          <p:cNvPr id="5" name="Pictur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6732549" cy="6858000"/>
          </a:xfrm>
          <a:prstGeom prst="rect">
            <a:avLst/>
          </a:prstGeom>
        </p:spPr>
      </p:pic>
    </p:spTree>
    <p:extLst>
      <p:ext uri="{BB962C8B-B14F-4D97-AF65-F5344CB8AC3E}">
        <p14:creationId xmlns:p14="http://schemas.microsoft.com/office/powerpoint/2010/main" val="2125977698"/>
      </p:ext>
    </p:extLst>
  </p:cSld>
  <p:clrMapOvr>
    <a:masterClrMapping/>
  </p:clrMapOvr>
</p:sld>
</file>

<file path=ppt/theme/theme1.xml><?xml version="1.0" encoding="utf-8"?>
<a:theme xmlns:a="http://schemas.openxmlformats.org/drawingml/2006/main" name="Emsi Theme">
  <a:themeElements>
    <a:clrScheme name="Custom 1">
      <a:dk1>
        <a:srgbClr val="000000"/>
      </a:dk1>
      <a:lt1>
        <a:srgbClr val="FFFFFF"/>
      </a:lt1>
      <a:dk2>
        <a:srgbClr val="204354"/>
      </a:dk2>
      <a:lt2>
        <a:srgbClr val="EBF2F2"/>
      </a:lt2>
      <a:accent1>
        <a:srgbClr val="41D492"/>
      </a:accent1>
      <a:accent2>
        <a:srgbClr val="204354"/>
      </a:accent2>
      <a:accent3>
        <a:srgbClr val="5C59ED"/>
      </a:accent3>
      <a:accent4>
        <a:srgbClr val="FCE563"/>
      </a:accent4>
      <a:accent5>
        <a:srgbClr val="FF944A"/>
      </a:accent5>
      <a:accent6>
        <a:srgbClr val="F5474F"/>
      </a:accent6>
      <a:hlink>
        <a:srgbClr val="5CBDFF"/>
      </a:hlink>
      <a:folHlink>
        <a:srgbClr val="7D919E"/>
      </a:folHlink>
    </a:clrScheme>
    <a:fontScheme name="Test">
      <a:majorFont>
        <a:latin typeface="Avenir"/>
        <a:ea typeface=""/>
        <a:cs typeface=""/>
      </a:majorFont>
      <a:minorFont>
        <a:latin typeface="Avenir"/>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square" rtlCol="0">
        <a:spAutoFit/>
      </a:bodyPr>
      <a:lstStyle>
        <a:defPPr>
          <a:defRPr sz="2400">
            <a:solidFill>
              <a:schemeClr val="tx2"/>
            </a:solidFill>
          </a:defRPr>
        </a:defPPr>
      </a:lstStyle>
    </a:txDef>
  </a:objectDefaults>
  <a:extraClrSchemeLst/>
  <a:extLst>
    <a:ext uri="{05A4C25C-085E-4340-85A3-A5531E510DB2}">
      <thm15:themeFamily xmlns:thm15="http://schemas.microsoft.com/office/thememl/2012/main" name="Emsi Template v1" id="{88D7175C-1867-F34D-AFE0-103058751676}" vid="{154515A6-13E8-BC46-BD79-90232649AFC0}"/>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Emsi Template v1 (Mac)</Template>
  <TotalTime>2112</TotalTime>
  <Words>1466</Words>
  <Application>Microsoft Macintosh PowerPoint</Application>
  <PresentationFormat>Widescreen</PresentationFormat>
  <Paragraphs>191</Paragraphs>
  <Slides>38</Slides>
  <Notes>24</Notes>
  <HiddenSlides>3</HiddenSlides>
  <MMClips>1</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38</vt:i4>
      </vt:variant>
    </vt:vector>
  </HeadingPairs>
  <TitlesOfParts>
    <vt:vector size="48" baseType="lpstr">
      <vt:lpstr>Arial</vt:lpstr>
      <vt:lpstr>Avenir</vt:lpstr>
      <vt:lpstr>Avenir Book</vt:lpstr>
      <vt:lpstr>Avenir Heavy</vt:lpstr>
      <vt:lpstr>Avenir Light Oblique</vt:lpstr>
      <vt:lpstr>Avenir Medium</vt:lpstr>
      <vt:lpstr>Calibri</vt:lpstr>
      <vt:lpstr>Open Sans Light</vt:lpstr>
      <vt:lpstr>Wingdings</vt:lpstr>
      <vt:lpstr>Emsi Theme</vt:lpstr>
      <vt:lpstr>Career Coach Advanced Training</vt:lpstr>
      <vt:lpstr>Advanced Training</vt:lpstr>
      <vt:lpstr>Module 3: Using Career Coach</vt:lpstr>
      <vt:lpstr>How are Colleges using Career Coach Successfully?</vt:lpstr>
      <vt:lpstr>Using Career Coach</vt:lpstr>
      <vt:lpstr>Enrollment</vt:lpstr>
      <vt:lpstr>Web Integration &amp; Lead Generation</vt:lpstr>
      <vt:lpstr>Algonquin College in Ottawa, Ontario</vt:lpstr>
      <vt:lpstr>Web Integration &amp; Lead Generation</vt:lpstr>
      <vt:lpstr>Web Integration &amp; Lead Generation</vt:lpstr>
      <vt:lpstr>Web Integration- Plugin</vt:lpstr>
      <vt:lpstr>Lead Generation</vt:lpstr>
      <vt:lpstr>Web Integration Take-Aways</vt:lpstr>
      <vt:lpstr>High School Outreach</vt:lpstr>
      <vt:lpstr>High School Outreach</vt:lpstr>
      <vt:lpstr>Community Outreach</vt:lpstr>
      <vt:lpstr>St. Louis Community College</vt:lpstr>
      <vt:lpstr>Outreach to Military Personnel and Veterans</vt:lpstr>
      <vt:lpstr>Marketing Campaigns</vt:lpstr>
      <vt:lpstr>Marketing Campaigns</vt:lpstr>
      <vt:lpstr>Marketing Campaigns</vt:lpstr>
      <vt:lpstr>Marketing Campaigns: Valencia Video</vt:lpstr>
      <vt:lpstr>Using Career Coach</vt:lpstr>
      <vt:lpstr>Retention: Keeping Students</vt:lpstr>
      <vt:lpstr>Onboarding: Assessment Test</vt:lpstr>
      <vt:lpstr>First Year Experience Courses</vt:lpstr>
      <vt:lpstr>Academic Advising &amp; Career Counseling</vt:lpstr>
      <vt:lpstr>PowerPoint Presentation</vt:lpstr>
      <vt:lpstr>Typical Conversation at Miami Dade College</vt:lpstr>
      <vt:lpstr>Using Career Coach</vt:lpstr>
      <vt:lpstr>Completion &amp; Future Success</vt:lpstr>
      <vt:lpstr>Transfer Services </vt:lpstr>
      <vt:lpstr>Transfer Programs</vt:lpstr>
      <vt:lpstr>Completion &amp; Future Successes: Military</vt:lpstr>
      <vt:lpstr>Completion &amp; Future Successes: Other Uses</vt:lpstr>
      <vt:lpstr>Using Career Coach</vt:lpstr>
      <vt:lpstr>Advanced Training</vt:lpstr>
      <vt:lpstr>Thank You</vt:lpstr>
    </vt:vector>
  </TitlesOfParts>
  <Company/>
  <LinksUpToDate>false</LinksUpToDate>
  <SharedDoc>false</SharedDoc>
  <HyperlinksChanged>false</HyperlinksChanged>
  <AppVersion>16.0016</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Career Coach Advanced Training</dc:title>
  <dc:creator>Sandra Poisson</dc:creator>
  <cp:lastModifiedBy>Alys Nafsinger</cp:lastModifiedBy>
  <cp:revision>150</cp:revision>
  <dcterms:created xsi:type="dcterms:W3CDTF">2016-06-22T16:48:18Z</dcterms:created>
  <dcterms:modified xsi:type="dcterms:W3CDTF">2018-09-10T15:16:49Z</dcterms:modified>
</cp:coreProperties>
</file>