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65"/>
  </p:notesMasterIdLst>
  <p:sldIdLst>
    <p:sldId id="257" r:id="rId2"/>
    <p:sldId id="434" r:id="rId3"/>
    <p:sldId id="336" r:id="rId4"/>
    <p:sldId id="435" r:id="rId5"/>
    <p:sldId id="366" r:id="rId6"/>
    <p:sldId id="368" r:id="rId7"/>
    <p:sldId id="436" r:id="rId8"/>
    <p:sldId id="371" r:id="rId9"/>
    <p:sldId id="369" r:id="rId10"/>
    <p:sldId id="437" r:id="rId11"/>
    <p:sldId id="370" r:id="rId12"/>
    <p:sldId id="379" r:id="rId13"/>
    <p:sldId id="445" r:id="rId14"/>
    <p:sldId id="390" r:id="rId15"/>
    <p:sldId id="387" r:id="rId16"/>
    <p:sldId id="438" r:id="rId17"/>
    <p:sldId id="391" r:id="rId18"/>
    <p:sldId id="392" r:id="rId19"/>
    <p:sldId id="439" r:id="rId20"/>
    <p:sldId id="394" r:id="rId21"/>
    <p:sldId id="393" r:id="rId22"/>
    <p:sldId id="395" r:id="rId23"/>
    <p:sldId id="446" r:id="rId24"/>
    <p:sldId id="423" r:id="rId25"/>
    <p:sldId id="397" r:id="rId26"/>
    <p:sldId id="398" r:id="rId27"/>
    <p:sldId id="400" r:id="rId28"/>
    <p:sldId id="401" r:id="rId29"/>
    <p:sldId id="402" r:id="rId30"/>
    <p:sldId id="459" r:id="rId31"/>
    <p:sldId id="404" r:id="rId32"/>
    <p:sldId id="405" r:id="rId33"/>
    <p:sldId id="454" r:id="rId34"/>
    <p:sldId id="425" r:id="rId35"/>
    <p:sldId id="466" r:id="rId36"/>
    <p:sldId id="467" r:id="rId37"/>
    <p:sldId id="461" r:id="rId38"/>
    <p:sldId id="424" r:id="rId39"/>
    <p:sldId id="462" r:id="rId40"/>
    <p:sldId id="468" r:id="rId41"/>
    <p:sldId id="469" r:id="rId42"/>
    <p:sldId id="465" r:id="rId43"/>
    <p:sldId id="440" r:id="rId44"/>
    <p:sldId id="408" r:id="rId45"/>
    <p:sldId id="409" r:id="rId46"/>
    <p:sldId id="444" r:id="rId47"/>
    <p:sldId id="411" r:id="rId48"/>
    <p:sldId id="410" r:id="rId49"/>
    <p:sldId id="412" r:id="rId50"/>
    <p:sldId id="414" r:id="rId51"/>
    <p:sldId id="415" r:id="rId52"/>
    <p:sldId id="416" r:id="rId53"/>
    <p:sldId id="417" r:id="rId54"/>
    <p:sldId id="456" r:id="rId55"/>
    <p:sldId id="441" r:id="rId56"/>
    <p:sldId id="427" r:id="rId57"/>
    <p:sldId id="428" r:id="rId58"/>
    <p:sldId id="429" r:id="rId59"/>
    <p:sldId id="457" r:id="rId60"/>
    <p:sldId id="442" r:id="rId61"/>
    <p:sldId id="458" r:id="rId62"/>
    <p:sldId id="443" r:id="rId63"/>
    <p:sldId id="470"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ses Bratrud" initials="MB" lastIdx="9" clrIdx="0">
    <p:extLst/>
  </p:cmAuthor>
  <p:cmAuthor id="2" name="Moses Bratrud" initials="MB [2]" lastIdx="1" clrIdx="1">
    <p:extLst/>
  </p:cmAuthor>
  <p:cmAuthor id="3" name="Moses Bratrud" initials="MB [3]" lastIdx="1" clrIdx="2">
    <p:extLst/>
  </p:cmAuthor>
  <p:cmAuthor id="4" name="Moses Bratrud" initials="MB [4]" lastIdx="1" clrIdx="3">
    <p:extLst/>
  </p:cmAuthor>
  <p:cmAuthor id="5" name="Moses Bratrud" initials="MB [5]" lastIdx="1" clrIdx="4">
    <p:extLst/>
  </p:cmAuthor>
  <p:cmAuthor id="6" name="Moses Bratrud" initials="MB [6]" lastIdx="1" clrIdx="5">
    <p:extLst/>
  </p:cmAuthor>
  <p:cmAuthor id="7" name="Moses Bratrud" initials="MB [7]" lastIdx="1" clrIdx="6">
    <p:extLst/>
  </p:cmAuthor>
  <p:cmAuthor id="8" name="Moses Bratrud" initials="MB [8]" lastIdx="1" clrIdx="7">
    <p:extLst/>
  </p:cmAuthor>
  <p:cmAuthor id="9" name="Moses Bratrud" initials="MB [9]" lastIdx="1" clrIdx="8">
    <p:extLst/>
  </p:cmAuthor>
  <p:cmAuthor id="10" name="Moses Bratrud" initials="MB [10]" lastIdx="1" clrIdx="9">
    <p:extLst/>
  </p:cmAuthor>
  <p:cmAuthor id="11" name="Moses Bratrud" initials="MB [11]" lastIdx="1" clrIdx="10">
    <p:extLst/>
  </p:cmAuthor>
  <p:cmAuthor id="12" name="Moses Bratrud" initials="MB [12]" lastIdx="1" clrIdx="11">
    <p:extLst/>
  </p:cmAuthor>
  <p:cmAuthor id="13" name="Moses Bratrud" initials="MB [13]" lastIdx="1" clrIdx="12">
    <p:extLst/>
  </p:cmAuthor>
  <p:cmAuthor id="14" name="Moses Bratrud" initials="MB [14]" lastIdx="1" clrIdx="13">
    <p:extLst/>
  </p:cmAuthor>
  <p:cmAuthor id="15" name="Moses Bratrud" initials="MB [15]" lastIdx="1" clrIdx="14">
    <p:extLst/>
  </p:cmAuthor>
  <p:cmAuthor id="16" name="Moses Bratrud" initials="MB [16]" lastIdx="1" clrIdx="15">
    <p:extLst/>
  </p:cmAuthor>
  <p:cmAuthor id="17" name="Moses Bratrud" initials="MB [17]" lastIdx="1" clrIdx="16">
    <p:extLst/>
  </p:cmAuthor>
  <p:cmAuthor id="18" name="Sandra Poisson" initials="SP" lastIdx="30" clrIdx="1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D492"/>
    <a:srgbClr val="B5C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80"/>
    <p:restoredTop sz="74924" autoAdjust="0"/>
  </p:normalViewPr>
  <p:slideViewPr>
    <p:cSldViewPr snapToGrid="0" snapToObjects="1">
      <p:cViewPr varScale="1">
        <p:scale>
          <a:sx n="78" d="100"/>
          <a:sy n="78" d="100"/>
        </p:scale>
        <p:origin x="2152"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4A044-0CA0-1B4E-B57A-97C8BABD7C38}" type="datetimeFigureOut">
              <a:rPr lang="en-US" smtClean="0"/>
              <a:t>9/9/18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B7E5F0-6CCB-8D4E-9EEB-EE2A40801C1D}" type="slidenum">
              <a:rPr lang="en-US" smtClean="0"/>
              <a:t>‹#›</a:t>
            </a:fld>
            <a:endParaRPr lang="en-US"/>
          </a:p>
        </p:txBody>
      </p:sp>
    </p:spTree>
    <p:extLst>
      <p:ext uri="{BB962C8B-B14F-4D97-AF65-F5344CB8AC3E}">
        <p14:creationId xmlns:p14="http://schemas.microsoft.com/office/powerpoint/2010/main" val="15370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a:t>
            </a:fld>
            <a:endParaRPr lang="en-US"/>
          </a:p>
        </p:txBody>
      </p:sp>
    </p:spTree>
    <p:extLst>
      <p:ext uri="{BB962C8B-B14F-4D97-AF65-F5344CB8AC3E}">
        <p14:creationId xmlns:p14="http://schemas.microsoft.com/office/powerpoint/2010/main" val="1822255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Calibri" charset="0"/>
              </a:rPr>
              <a:t>We start with the</a:t>
            </a:r>
            <a:r>
              <a:rPr lang="en-US" baseline="0" dirty="0">
                <a:latin typeface="Calibri" charset="0"/>
              </a:rPr>
              <a:t> Quarterly Census of Employment and Wages, which is published by the Bureau of Labor Statistics.</a:t>
            </a:r>
            <a:r>
              <a:rPr lang="en-US" dirty="0">
                <a:latin typeface="Calibri" charset="0"/>
              </a:rPr>
              <a:t> QCEW is really the BACKBONE of ALL our data,</a:t>
            </a:r>
            <a:r>
              <a:rPr lang="en-US" baseline="0" dirty="0">
                <a:latin typeface="Calibri" charset="0"/>
              </a:rPr>
              <a:t> because they publish detailed industry figures at the county level, four times a year. QCEW is collected as part of the federal unemployment insurance program, which means most every employer reports to this dataset.</a:t>
            </a:r>
            <a:endParaRPr lang="en-US" dirty="0">
              <a:latin typeface="Calibri"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latin typeface="Calibri"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Calibri" charset="0"/>
              </a:rPr>
              <a:t>The holes in QCEW come</a:t>
            </a:r>
            <a:r>
              <a:rPr lang="en-US" baseline="0" dirty="0">
                <a:latin typeface="Calibri" charset="0"/>
              </a:rPr>
              <a:t> mostly from suppressions, but also the fact that the self-employed aren’t counted. So at this point, we’re missing the industries that have been suppressed as well as people working for themselves. </a:t>
            </a:r>
            <a:endParaRPr lang="en-US" dirty="0">
              <a:latin typeface="Calibri" charset="0"/>
            </a:endParaRPr>
          </a:p>
        </p:txBody>
      </p:sp>
      <p:sp>
        <p:nvSpPr>
          <p:cNvPr id="4" name="Slide Number Placeholder 3"/>
          <p:cNvSpPr>
            <a:spLocks noGrp="1"/>
          </p:cNvSpPr>
          <p:nvPr>
            <p:ph type="sldNum" sz="quarter" idx="10"/>
          </p:nvPr>
        </p:nvSpPr>
        <p:spPr/>
        <p:txBody>
          <a:bodyPr/>
          <a:lstStyle/>
          <a:p>
            <a:fld id="{22B7E5F0-6CCB-8D4E-9EEB-EE2A40801C1D}" type="slidenum">
              <a:rPr lang="en-US" smtClean="0"/>
              <a:t>11</a:t>
            </a:fld>
            <a:endParaRPr lang="en-US"/>
          </a:p>
        </p:txBody>
      </p:sp>
    </p:spTree>
    <p:extLst>
      <p:ext uri="{BB962C8B-B14F-4D97-AF65-F5344CB8AC3E}">
        <p14:creationId xmlns:p14="http://schemas.microsoft.com/office/powerpoint/2010/main" val="838108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do un-suppress CBP before we use it, estimating employment and earnings values for any suppressions in CBP with our proprietary bi-proportioners. As for ZBP, we use only use it to disaggregate our county-level industry data to the zip code level. Because zip codes are constantly changing (we update our master list every month), ZBP </a:t>
            </a:r>
            <a:r>
              <a:rPr lang="en-US" sz="1200" kern="1200" dirty="0" err="1">
                <a:solidFill>
                  <a:schemeClr val="tx1"/>
                </a:solidFill>
                <a:effectLst/>
                <a:latin typeface="+mn-lt"/>
                <a:ea typeface="+mn-ea"/>
                <a:cs typeface="+mn-cs"/>
              </a:rPr>
              <a:t>zipcodes</a:t>
            </a:r>
            <a:r>
              <a:rPr lang="en-US" sz="1200" kern="1200" dirty="0">
                <a:solidFill>
                  <a:schemeClr val="tx1"/>
                </a:solidFill>
                <a:effectLst/>
                <a:latin typeface="+mn-lt"/>
                <a:ea typeface="+mn-ea"/>
                <a:cs typeface="+mn-cs"/>
              </a:rPr>
              <a:t> are almost always out-of-date. In that situation, we use USPS business/residential delivery data to disaggregate.”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12</a:t>
            </a:fld>
            <a:endParaRPr lang="en-US"/>
          </a:p>
        </p:txBody>
      </p:sp>
    </p:spTree>
    <p:extLst>
      <p:ext uri="{BB962C8B-B14F-4D97-AF65-F5344CB8AC3E}">
        <p14:creationId xmlns:p14="http://schemas.microsoft.com/office/powerpoint/2010/main" val="1790206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point you may be wondering why</a:t>
            </a:r>
            <a:r>
              <a:rPr lang="en-US" baseline="0" dirty="0"/>
              <a:t> we use so many different industry data sources</a:t>
            </a:r>
            <a:r>
              <a:rPr lang="is-IS" baseline="0" dirty="0"/>
              <a:t>…that’s because no 1 source provides us all the information we need to compile a timely, through data set.  There are 3 data problems Emsi takes care of: 1. Suppressions, 2. Incompleteness, and 3. Out-of-Date Data.  </a:t>
            </a:r>
          </a:p>
          <a:p>
            <a:r>
              <a:rPr lang="is-IS" baseline="0" dirty="0"/>
              <a:t>Data suppression occurs when the government </a:t>
            </a:r>
            <a:r>
              <a:rPr lang="en-US" baseline="0" dirty="0"/>
              <a:t>doesn’t disclose a certain data point for business privacy.  This happens when the data reveals too much information about a specific business.</a:t>
            </a:r>
          </a:p>
          <a:p>
            <a:r>
              <a:rPr lang="en-US" baseline="0" dirty="0"/>
              <a:t>Incompleteness of data sets like the self-employed missing from QCEW need to be filled in.</a:t>
            </a:r>
          </a:p>
          <a:p>
            <a:r>
              <a:rPr lang="en-US" baseline="0" dirty="0"/>
              <a:t>Finally, we are reliant on the release schedules of our data which sometimes lag behind.</a:t>
            </a:r>
          </a:p>
          <a:p>
            <a:r>
              <a:rPr lang="en-US" baseline="0" dirty="0"/>
              <a:t>To fix all these issues, we look to more data sets and our Emsi Data Scientists have algorithms to help fill in what we can’t get from other sources.  For instance, for suppressions we use CBP&amp;ZBP to create a starting point for missing data points and have a data process to fill in the rest.  To address the Incompleteness, especially for the self-employed we use accessory data sets (mostly NES Non-Employer Statistics-not covered in the presentation) to get those values.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13</a:t>
            </a:fld>
            <a:endParaRPr lang="en-US"/>
          </a:p>
        </p:txBody>
      </p:sp>
    </p:spTree>
    <p:extLst>
      <p:ext uri="{BB962C8B-B14F-4D97-AF65-F5344CB8AC3E}">
        <p14:creationId xmlns:p14="http://schemas.microsoft.com/office/powerpoint/2010/main" val="720038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Emsi’s</a:t>
            </a:r>
            <a:r>
              <a:rPr lang="en-US" dirty="0"/>
              <a:t> trying to build timely figures, at the most detailed levels, for the entire nation.  Here</a:t>
            </a:r>
            <a:r>
              <a:rPr lang="en-US" baseline="0" dirty="0"/>
              <a:t> is a visualization to summarize how we build our Industry Dataset. When we drop QCEW into the process, [click] it covers a lot of the industry data, but it does have holes and missing pieces. [click] The other data sets come in to help with different things, but they’re mainly supporting what we find in QCEW.  Our industry data is now complete!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14</a:t>
            </a:fld>
            <a:endParaRPr lang="en-US"/>
          </a:p>
        </p:txBody>
      </p:sp>
    </p:spTree>
    <p:extLst>
      <p:ext uri="{BB962C8B-B14F-4D97-AF65-F5344CB8AC3E}">
        <p14:creationId xmlns:p14="http://schemas.microsoft.com/office/powerpoint/2010/main" val="1863418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a:t>
            </a:r>
            <a:r>
              <a:rPr lang="en-US" baseline="0" dirty="0"/>
              <a:t> our method reliable? Here are some of our customers</a:t>
            </a:r>
            <a:r>
              <a:rPr lang="is-IS" baseline="0" dirty="0"/>
              <a:t>…[click] Many of these state level data providers also have access to the raw, unsuppressed numbers themselves.  They can’t give us those numbers, but they’ve vetted the results from our methodology of un-suppressing using other sources.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15</a:t>
            </a:fld>
            <a:endParaRPr lang="en-US"/>
          </a:p>
        </p:txBody>
      </p:sp>
    </p:spTree>
    <p:extLst>
      <p:ext uri="{BB962C8B-B14F-4D97-AF65-F5344CB8AC3E}">
        <p14:creationId xmlns:p14="http://schemas.microsoft.com/office/powerpoint/2010/main" val="1441320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16</a:t>
            </a:fld>
            <a:endParaRPr lang="en-US"/>
          </a:p>
        </p:txBody>
      </p:sp>
    </p:spTree>
    <p:extLst>
      <p:ext uri="{BB962C8B-B14F-4D97-AF65-F5344CB8AC3E}">
        <p14:creationId xmlns:p14="http://schemas.microsoft.com/office/powerpoint/2010/main" val="840596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Open Sans Light"/>
                <a:cs typeface="Open Sans Light"/>
              </a:rPr>
              <a:t>Now that we’ve completed</a:t>
            </a:r>
            <a:r>
              <a:rPr lang="en-US" sz="1200" baseline="0" dirty="0">
                <a:latin typeface="Open Sans Light"/>
                <a:cs typeface="Open Sans Light"/>
              </a:rPr>
              <a:t> Industry data we can move on to Occupational data by linking Industry to Occupations and adding additional sources.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17</a:t>
            </a:fld>
            <a:endParaRPr lang="en-US"/>
          </a:p>
        </p:txBody>
      </p:sp>
    </p:spTree>
    <p:extLst>
      <p:ext uri="{BB962C8B-B14F-4D97-AF65-F5344CB8AC3E}">
        <p14:creationId xmlns:p14="http://schemas.microsoft.com/office/powerpoint/2010/main" val="1477631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Unlike industries, there really aren’t that many sources of occupational data out there to provide reliable numbers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18</a:t>
            </a:fld>
            <a:endParaRPr lang="en-US"/>
          </a:p>
        </p:txBody>
      </p:sp>
    </p:spTree>
    <p:extLst>
      <p:ext uri="{BB962C8B-B14F-4D97-AF65-F5344CB8AC3E}">
        <p14:creationId xmlns:p14="http://schemas.microsoft.com/office/powerpoint/2010/main" val="783234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To help match</a:t>
            </a:r>
            <a:r>
              <a:rPr lang="en-US" baseline="0" dirty="0"/>
              <a:t> up occupations across different occupation data sources as well as industry data we need to have a consistent way to talk about a specific occupation. We use O*Net SOC to do this.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19</a:t>
            </a:fld>
            <a:endParaRPr lang="en-US"/>
          </a:p>
        </p:txBody>
      </p:sp>
    </p:spTree>
    <p:extLst>
      <p:ext uri="{BB962C8B-B14F-4D97-AF65-F5344CB8AC3E}">
        <p14:creationId xmlns:p14="http://schemas.microsoft.com/office/powerpoint/2010/main" val="1575538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can’t just go out, collect a bunch of sources, and put them together to make good occupation numbers.  We have to rely on the industry figures being good and build on them.  A big part of that process is through something called a staffing pattern.</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20</a:t>
            </a:fld>
            <a:endParaRPr lang="en-US"/>
          </a:p>
        </p:txBody>
      </p:sp>
    </p:spTree>
    <p:extLst>
      <p:ext uri="{BB962C8B-B14F-4D97-AF65-F5344CB8AC3E}">
        <p14:creationId xmlns:p14="http://schemas.microsoft.com/office/powerpoint/2010/main" val="153700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a:t>
            </a:r>
            <a:r>
              <a:rPr lang="en-US" baseline="0" dirty="0"/>
              <a:t> though there are a lot of acronyms and math, understanding this data is crucial to understanding and trusting Career Coach.  It gives you a deeper-level understanding so you can answer tough questions from students and other staff.  But don't just believe us, we have proof! Here's a quote from a past attendee.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a:t>
            </a:fld>
            <a:endParaRPr lang="en-US"/>
          </a:p>
        </p:txBody>
      </p:sp>
    </p:spTree>
    <p:extLst>
      <p:ext uri="{BB962C8B-B14F-4D97-AF65-F5344CB8AC3E}">
        <p14:creationId xmlns:p14="http://schemas.microsoft.com/office/powerpoint/2010/main" val="4131873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a:t>
            </a:r>
            <a:r>
              <a:rPr lang="en-US" baseline="0" dirty="0"/>
              <a:t> in order for Boeing in Seattle to make airplanes, they employ a lot of people in the Industry of aircraft manufacturing and we calculate those numbers when we make our industry figures. [click] Within that industry are all kinds of different jobs or occupations. Some of them are fairly unique to the industry, like aerospace engineers and others are commonly found in all types of industries, like sales reps and secretaries.  The complete listing of occupations employed by an industry and in what proportions make up an industry’s staffing pattern. [click]</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21</a:t>
            </a:fld>
            <a:endParaRPr lang="en-US"/>
          </a:p>
        </p:txBody>
      </p:sp>
    </p:spTree>
    <p:extLst>
      <p:ext uri="{BB962C8B-B14F-4D97-AF65-F5344CB8AC3E}">
        <p14:creationId xmlns:p14="http://schemas.microsoft.com/office/powerpoint/2010/main" val="545173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create a staffing pattern,</a:t>
            </a:r>
            <a:r>
              <a:rPr lang="en-US" baseline="0" dirty="0"/>
              <a:t> we start with the NIOEM. This provides us national-level data, which presents a problem. [click]  For example, hospital needs in LA are going to be vastly different from those in Omaha.  Also we know wages are different between these two cities as well.  What data source will provide the wage information and get us to more regionalized staffing patterns?</a:t>
            </a:r>
          </a:p>
        </p:txBody>
      </p:sp>
      <p:sp>
        <p:nvSpPr>
          <p:cNvPr id="4" name="Slide Number Placeholder 3"/>
          <p:cNvSpPr>
            <a:spLocks noGrp="1"/>
          </p:cNvSpPr>
          <p:nvPr>
            <p:ph type="sldNum" sz="quarter" idx="10"/>
          </p:nvPr>
        </p:nvSpPr>
        <p:spPr/>
        <p:txBody>
          <a:bodyPr/>
          <a:lstStyle/>
          <a:p>
            <a:fld id="{22B7E5F0-6CCB-8D4E-9EEB-EE2A40801C1D}" type="slidenum">
              <a:rPr lang="en-US" smtClean="0"/>
              <a:t>22</a:t>
            </a:fld>
            <a:endParaRPr lang="en-US"/>
          </a:p>
        </p:txBody>
      </p:sp>
    </p:spTree>
    <p:extLst>
      <p:ext uri="{BB962C8B-B14F-4D97-AF65-F5344CB8AC3E}">
        <p14:creationId xmlns:p14="http://schemas.microsoft.com/office/powerpoint/2010/main" val="2004695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next dataset, OES, helps us regionalize staffing patterns as well as provides wage information.  OES encompasses all counties in a state and aggregates them into regions.  Those regions are either an MSA or a groupings of counties.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a:t>
            </a:r>
            <a:r>
              <a:rPr lang="en-US" sz="1200" kern="1200" baseline="0" dirty="0">
                <a:solidFill>
                  <a:schemeClr val="tx1"/>
                </a:solidFill>
                <a:effectLst/>
                <a:latin typeface="+mn-lt"/>
                <a:ea typeface="+mn-ea"/>
                <a:cs typeface="+mn-cs"/>
              </a:rPr>
              <a:t> questioned on matching industry employment: </a:t>
            </a:r>
            <a:r>
              <a:rPr lang="en-US" sz="1200" kern="1200" dirty="0">
                <a:solidFill>
                  <a:schemeClr val="tx1"/>
                </a:solidFill>
                <a:effectLst/>
                <a:latin typeface="+mn-lt"/>
                <a:ea typeface="+mn-ea"/>
                <a:cs typeface="+mn-cs"/>
              </a:rPr>
              <a:t>“Our data scientists put the data</a:t>
            </a:r>
            <a:r>
              <a:rPr lang="en-US" sz="1200" kern="1200" baseline="0" dirty="0">
                <a:solidFill>
                  <a:schemeClr val="tx1"/>
                </a:solidFill>
                <a:effectLst/>
                <a:latin typeface="+mn-lt"/>
                <a:ea typeface="+mn-ea"/>
                <a:cs typeface="+mn-cs"/>
              </a:rPr>
              <a:t> through </a:t>
            </a:r>
            <a:r>
              <a:rPr lang="en-US" sz="1200" kern="1200" dirty="0">
                <a:solidFill>
                  <a:schemeClr val="tx1"/>
                </a:solidFill>
                <a:effectLst/>
                <a:latin typeface="+mn-lt"/>
                <a:ea typeface="+mn-ea"/>
                <a:cs typeface="+mn-cs"/>
              </a:rPr>
              <a:t>a lot of pre-processing (</a:t>
            </a:r>
            <a:r>
              <a:rPr lang="en-US" sz="1200" kern="1200" dirty="0" err="1">
                <a:solidFill>
                  <a:schemeClr val="tx1"/>
                </a:solidFill>
                <a:effectLst/>
                <a:latin typeface="+mn-lt"/>
                <a:ea typeface="+mn-ea"/>
                <a:cs typeface="+mn-cs"/>
              </a:rPr>
              <a:t>unsuppression</a:t>
            </a:r>
            <a:r>
              <a:rPr lang="en-US" sz="1200" kern="1200" dirty="0">
                <a:solidFill>
                  <a:schemeClr val="tx1"/>
                </a:solidFill>
                <a:effectLst/>
                <a:latin typeface="+mn-lt"/>
                <a:ea typeface="+mn-ea"/>
                <a:cs typeface="+mn-cs"/>
              </a:rPr>
              <a:t>, cleaning, classification changes, </a:t>
            </a:r>
            <a:r>
              <a:rPr lang="en-US" sz="1200" kern="1200" dirty="0" err="1">
                <a:solidFill>
                  <a:schemeClr val="tx1"/>
                </a:solidFill>
                <a:effectLst/>
                <a:latin typeface="+mn-lt"/>
                <a:ea typeface="+mn-ea"/>
                <a:cs typeface="+mn-cs"/>
              </a:rPr>
              <a:t>etc</a:t>
            </a:r>
            <a:r>
              <a:rPr lang="en-US" sz="1200" kern="1200" dirty="0">
                <a:solidFill>
                  <a:schemeClr val="tx1"/>
                </a:solidFill>
                <a:effectLst/>
                <a:latin typeface="+mn-lt"/>
                <a:ea typeface="+mn-ea"/>
                <a:cs typeface="+mn-cs"/>
              </a:rPr>
              <a:t>) and testing to make sure the estimates are reasonable and match our industry data.”  Also this dat</a:t>
            </a:r>
            <a:r>
              <a:rPr lang="en-US" sz="1200" kern="1200" baseline="0" dirty="0">
                <a:solidFill>
                  <a:schemeClr val="tx1"/>
                </a:solidFill>
                <a:effectLst/>
                <a:latin typeface="+mn-lt"/>
                <a:ea typeface="+mn-ea"/>
                <a:cs typeface="+mn-cs"/>
              </a:rPr>
              <a:t>a source is compiled by surveys which make it less reliable than industry datasets</a:t>
            </a:r>
            <a:r>
              <a:rPr lang="en-US" sz="1200" kern="1200" dirty="0">
                <a:solidFill>
                  <a:schemeClr val="tx1"/>
                </a:solidFill>
                <a:effectLst/>
                <a:latin typeface="+mn-lt"/>
                <a:ea typeface="+mn-ea"/>
                <a:cs typeface="+mn-cs"/>
              </a:rPr>
              <a:t>]</a:t>
            </a:r>
          </a:p>
          <a:p>
            <a:endParaRPr lang="en-US" baseline="0" dirty="0"/>
          </a:p>
        </p:txBody>
      </p:sp>
      <p:sp>
        <p:nvSpPr>
          <p:cNvPr id="4" name="Slide Number Placeholder 3"/>
          <p:cNvSpPr>
            <a:spLocks noGrp="1"/>
          </p:cNvSpPr>
          <p:nvPr>
            <p:ph type="sldNum" sz="quarter" idx="10"/>
          </p:nvPr>
        </p:nvSpPr>
        <p:spPr/>
        <p:txBody>
          <a:bodyPr/>
          <a:lstStyle/>
          <a:p>
            <a:fld id="{22B7E5F0-6CCB-8D4E-9EEB-EE2A40801C1D}" type="slidenum">
              <a:rPr lang="en-US" smtClean="0"/>
              <a:t>23</a:t>
            </a:fld>
            <a:endParaRPr lang="en-US"/>
          </a:p>
        </p:txBody>
      </p:sp>
    </p:spTree>
    <p:extLst>
      <p:ext uri="{BB962C8B-B14F-4D97-AF65-F5344CB8AC3E}">
        <p14:creationId xmlns:p14="http://schemas.microsoft.com/office/powerpoint/2010/main" val="1432969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wage information shows up on the career page under the pay section.  This example is showing the wage outlook for Accountants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24</a:t>
            </a:fld>
            <a:endParaRPr lang="en-US"/>
          </a:p>
        </p:txBody>
      </p:sp>
    </p:spTree>
    <p:extLst>
      <p:ext uri="{BB962C8B-B14F-4D97-AF65-F5344CB8AC3E}">
        <p14:creationId xmlns:p14="http://schemas.microsoft.com/office/powerpoint/2010/main" val="47054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information is found in the career pages and resume builder. Also provides our Career Clusters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25</a:t>
            </a:fld>
            <a:endParaRPr lang="en-US"/>
          </a:p>
        </p:txBody>
      </p:sp>
    </p:spTree>
    <p:extLst>
      <p:ext uri="{BB962C8B-B14F-4D97-AF65-F5344CB8AC3E}">
        <p14:creationId xmlns:p14="http://schemas.microsoft.com/office/powerpoint/2010/main" val="1381723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from O*Net (tasks, skills, and typical entry level education, can be found within our Career Pages and Resume builder in the form of tasks and work-related activities, as well as the job titles.</a:t>
            </a:r>
          </a:p>
          <a:p>
            <a:endParaRPr lang="en-US" b="1" dirty="0"/>
          </a:p>
        </p:txBody>
      </p:sp>
      <p:sp>
        <p:nvSpPr>
          <p:cNvPr id="4" name="Slide Number Placeholder 3"/>
          <p:cNvSpPr>
            <a:spLocks noGrp="1"/>
          </p:cNvSpPr>
          <p:nvPr>
            <p:ph type="sldNum" sz="quarter" idx="10"/>
          </p:nvPr>
        </p:nvSpPr>
        <p:spPr/>
        <p:txBody>
          <a:bodyPr/>
          <a:lstStyle/>
          <a:p>
            <a:fld id="{22B7E5F0-6CCB-8D4E-9EEB-EE2A40801C1D}" type="slidenum">
              <a:rPr lang="en-US" smtClean="0"/>
              <a:t>26</a:t>
            </a:fld>
            <a:endParaRPr lang="en-US"/>
          </a:p>
        </p:txBody>
      </p:sp>
    </p:spTree>
    <p:extLst>
      <p:ext uri="{BB962C8B-B14F-4D97-AF65-F5344CB8AC3E}">
        <p14:creationId xmlns:p14="http://schemas.microsoft.com/office/powerpoint/2010/main" val="428641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Projections build off of past data—the</a:t>
            </a:r>
            <a:r>
              <a:rPr lang="en-US" baseline="0" dirty="0"/>
              <a:t> historic trends help predict future trends [click]</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28</a:t>
            </a:fld>
            <a:endParaRPr lang="en-US"/>
          </a:p>
        </p:txBody>
      </p:sp>
    </p:spTree>
    <p:extLst>
      <p:ext uri="{BB962C8B-B14F-4D97-AF65-F5344CB8AC3E}">
        <p14:creationId xmlns:p14="http://schemas.microsoft.com/office/powerpoint/2010/main" val="1736849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29</a:t>
            </a:fld>
            <a:endParaRPr lang="en-US"/>
          </a:p>
        </p:txBody>
      </p:sp>
    </p:spTree>
    <p:extLst>
      <p:ext uri="{BB962C8B-B14F-4D97-AF65-F5344CB8AC3E}">
        <p14:creationId xmlns:p14="http://schemas.microsoft.com/office/powerpoint/2010/main" val="5668567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calculate</a:t>
            </a:r>
            <a:r>
              <a:rPr lang="en-US" baseline="0" dirty="0"/>
              <a:t> 3 different, 10 year projections based on how much historical data is included [click] (5, 10, or 15 years).  Those are then combined [click] into a single 10 year projection.  We take [click] federal and state projections into consideration as well, but depending on how old the projection is and how much the base year state numbers differ from our, we weigh them differently.</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30</a:t>
            </a:fld>
            <a:endParaRPr lang="en-US"/>
          </a:p>
        </p:txBody>
      </p:sp>
    </p:spTree>
    <p:extLst>
      <p:ext uri="{BB962C8B-B14F-4D97-AF65-F5344CB8AC3E}">
        <p14:creationId xmlns:p14="http://schemas.microsoft.com/office/powerpoint/2010/main" val="1262619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method of projecting data out isn’t the only option out</a:t>
            </a:r>
            <a:r>
              <a:rPr lang="en-US" baseline="0" dirty="0"/>
              <a:t> there.  We wanted to see if we could produce better numbers with a different system, so we did some checking.  The result of that project gave us some numbers about our accuracy and confirmed that our current method is better than other, more complex approaches.  Accuracy scales with the region size, so our national projections were a little below 6% error, states were about 12% and counties 16%.</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31</a:t>
            </a:fld>
            <a:endParaRPr lang="en-US"/>
          </a:p>
        </p:txBody>
      </p:sp>
    </p:spTree>
    <p:extLst>
      <p:ext uri="{BB962C8B-B14F-4D97-AF65-F5344CB8AC3E}">
        <p14:creationId xmlns:p14="http://schemas.microsoft.com/office/powerpoint/2010/main" val="349972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a:t>
            </a:fld>
            <a:endParaRPr lang="en-US"/>
          </a:p>
        </p:txBody>
      </p:sp>
    </p:spTree>
    <p:extLst>
      <p:ext uri="{BB962C8B-B14F-4D97-AF65-F5344CB8AC3E}">
        <p14:creationId xmlns:p14="http://schemas.microsoft.com/office/powerpoint/2010/main" val="1545263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display</a:t>
            </a:r>
            <a:r>
              <a:rPr lang="en-US" baseline="0" dirty="0"/>
              <a:t> that in Career Coach Career Page.  Our projection takes into account: turnover/churn and new jobs.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32</a:t>
            </a:fld>
            <a:endParaRPr lang="en-US"/>
          </a:p>
        </p:txBody>
      </p:sp>
    </p:spTree>
    <p:extLst>
      <p:ext uri="{BB962C8B-B14F-4D97-AF65-F5344CB8AC3E}">
        <p14:creationId xmlns:p14="http://schemas.microsoft.com/office/powerpoint/2010/main" val="20483676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final Occupational</a:t>
            </a:r>
            <a:r>
              <a:rPr lang="en-US" baseline="0" dirty="0"/>
              <a:t> Data Sources are related to job postings.  [click] We have a listing of live job postings curtesy of </a:t>
            </a:r>
            <a:r>
              <a:rPr lang="en-US" baseline="0" dirty="0" err="1"/>
              <a:t>indeed.com</a:t>
            </a:r>
            <a:r>
              <a:rPr lang="en-US" baseline="0" dirty="0"/>
              <a:t>.  We display up to 10 live posts within Career Coach with a link to view more postings in indeed itself! Live postings allow students to see what is currently open and apply for jobs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33</a:t>
            </a:fld>
            <a:endParaRPr lang="en-US"/>
          </a:p>
        </p:txBody>
      </p:sp>
    </p:spTree>
    <p:extLst>
      <p:ext uri="{BB962C8B-B14F-4D97-AF65-F5344CB8AC3E}">
        <p14:creationId xmlns:p14="http://schemas.microsoft.com/office/powerpoint/2010/main" val="2881420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is a snapshot of what is displayed after the ‘View More Job Postings”  is used.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34</a:t>
            </a:fld>
            <a:endParaRPr lang="en-US"/>
          </a:p>
        </p:txBody>
      </p:sp>
    </p:spTree>
    <p:extLst>
      <p:ext uri="{BB962C8B-B14F-4D97-AF65-F5344CB8AC3E}">
        <p14:creationId xmlns:p14="http://schemas.microsoft.com/office/powerpoint/2010/main" val="52972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considering the different lenses with which to view LMI data,</a:t>
            </a:r>
            <a:r>
              <a:rPr lang="en-US" baseline="0" dirty="0"/>
              <a:t> Job Postings can be looked at to get information about businesses and the types of workers they are looking for. The Job Posting dataset is comprised of more than 86 million unique job postings (From Sep 2016 – Jul 2018) that are collected and curated. There is a mix of sources providing the job posting information: job boards, recruiting/temp agencies and individual company’s career pages.  Some are collected by third party companies.</a:t>
            </a:r>
          </a:p>
        </p:txBody>
      </p:sp>
      <p:sp>
        <p:nvSpPr>
          <p:cNvPr id="4" name="Slide Number Placeholder 3"/>
          <p:cNvSpPr>
            <a:spLocks noGrp="1"/>
          </p:cNvSpPr>
          <p:nvPr>
            <p:ph type="sldNum" sz="quarter" idx="10"/>
          </p:nvPr>
        </p:nvSpPr>
        <p:spPr/>
        <p:txBody>
          <a:bodyPr/>
          <a:lstStyle/>
          <a:p>
            <a:fld id="{22B7E5F0-6CCB-8D4E-9EEB-EE2A40801C1D}" type="slidenum">
              <a:rPr lang="en-US" smtClean="0"/>
              <a:t>35</a:t>
            </a:fld>
            <a:endParaRPr lang="en-US"/>
          </a:p>
        </p:txBody>
      </p:sp>
    </p:spTree>
    <p:extLst>
      <p:ext uri="{BB962C8B-B14F-4D97-AF65-F5344CB8AC3E}">
        <p14:creationId xmlns:p14="http://schemas.microsoft.com/office/powerpoint/2010/main" val="3323867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strengths and weaknesses of Job Postings are very similar to Real-time LMI overall (especially since that’s what we currently have available from this data type). To reiterate some strengths, Job Postings provide data on skills and qualifications employers are looking for, as well as providing information on the companies doing the advertising.  Also, we can gauge how hard they are looking for applicants from looking at the Posting Intensity.  Also it provides context to Traditional LMI.  [click] Some of the weaknesses are that they are voluntary.  Obviously employers aren’t required to post jobs online.  Related to that, not all occupations have a presence online.  Typically professional, high education types typically have better representation in job postings. For example, in the state of Idaho there were just over 80,000 postings from April 2011 through Aug 2016, while Welders had only had 901 for the same time frame.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36</a:t>
            </a:fld>
            <a:endParaRPr lang="en-US"/>
          </a:p>
        </p:txBody>
      </p:sp>
    </p:spTree>
    <p:extLst>
      <p:ext uri="{BB962C8B-B14F-4D97-AF65-F5344CB8AC3E}">
        <p14:creationId xmlns:p14="http://schemas.microsoft.com/office/powerpoint/2010/main" val="16286490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we display the Job Posting Analytics</a:t>
            </a:r>
            <a:r>
              <a:rPr lang="en-US" baseline="0" dirty="0"/>
              <a:t> in Career Coach—The opening Occupation give you a snapshot of recent activity as well as providing a more historical monthly job postings to get a real-time look at the regional trend.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37</a:t>
            </a:fld>
            <a:endParaRPr lang="en-US"/>
          </a:p>
        </p:txBody>
      </p:sp>
    </p:spTree>
    <p:extLst>
      <p:ext uri="{BB962C8B-B14F-4D97-AF65-F5344CB8AC3E}">
        <p14:creationId xmlns:p14="http://schemas.microsoft.com/office/powerpoint/2010/main" val="19572963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Additionally, we can also see which companies have been advertising this position for students to get an understanding of where they could work if they enter this career.</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38</a:t>
            </a:fld>
            <a:endParaRPr lang="en-US"/>
          </a:p>
        </p:txBody>
      </p:sp>
    </p:spTree>
    <p:extLst>
      <p:ext uri="{BB962C8B-B14F-4D97-AF65-F5344CB8AC3E}">
        <p14:creationId xmlns:p14="http://schemas.microsoft.com/office/powerpoint/2010/main" val="6517159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 bit closer at</a:t>
            </a:r>
            <a:r>
              <a:rPr lang="en-US" baseline="0" dirty="0"/>
              <a:t> what a skill is in our data. We divide them up into 2 broad categories: common skills and hard skills.  The first common skills are broad basic competencies.  They include: Character traits such as ethics, assertiveness, or positive attitude.  Also, general cognitive or physical abilities like critical thinking, creativity, problem solving and basic literacy.  Common skills also include basic interpersonal skills such as leadership, cooperation and persuasion.</a:t>
            </a:r>
          </a:p>
          <a:p>
            <a:r>
              <a:rPr lang="en-US" dirty="0"/>
              <a:t>Hard skills are more well-defined and specific than</a:t>
            </a:r>
            <a:r>
              <a:rPr lang="en-US" baseline="0" dirty="0"/>
              <a:t> common skills and are often highly technical, subject matter specific, or acquired through on-the-job training.  Some examples are sales techniques, online marketing, foreign language, 3D animation, programming language, </a:t>
            </a:r>
            <a:r>
              <a:rPr lang="en-US" baseline="0" dirty="0" err="1"/>
              <a:t>etc</a:t>
            </a:r>
            <a:r>
              <a:rPr lang="mr-IN" baseline="0" dirty="0"/>
              <a:t>…</a:t>
            </a:r>
            <a:endParaRPr lang="en-US" baseline="0" dirty="0"/>
          </a:p>
          <a:p>
            <a:r>
              <a:rPr lang="en-US" baseline="0" dirty="0"/>
              <a:t>In early September 2017, </a:t>
            </a:r>
            <a:r>
              <a:rPr lang="en-US" baseline="0" dirty="0" err="1"/>
              <a:t>Emsi</a:t>
            </a:r>
            <a:r>
              <a:rPr lang="en-US" baseline="0" dirty="0"/>
              <a:t> did a huge skills cleanup that removed a lot of the ‘noise’ previously seen, making it more reliable, and more meaningful..</a:t>
            </a:r>
          </a:p>
          <a:p>
            <a:endParaRPr lang="en-US" baseline="0" dirty="0"/>
          </a:p>
          <a:p>
            <a:r>
              <a:rPr lang="en-US" baseline="0" dirty="0"/>
              <a:t>(For Relevance I believe they use a confidence level of &gt;.70 (at least within Analyst that’s correct).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39</a:t>
            </a:fld>
            <a:endParaRPr lang="en-US"/>
          </a:p>
        </p:txBody>
      </p:sp>
    </p:spTree>
    <p:extLst>
      <p:ext uri="{BB962C8B-B14F-4D97-AF65-F5344CB8AC3E}">
        <p14:creationId xmlns:p14="http://schemas.microsoft.com/office/powerpoint/2010/main" val="1416814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 bit closer at</a:t>
            </a:r>
            <a:r>
              <a:rPr lang="en-US" baseline="0" dirty="0"/>
              <a:t> what a skill is in our data. We divide them up into 2 broad categories: common skills and hard skills.  The first common skills are broad basic competencies.  They include: Character traits such as ethics, assertiveness, or positive attitude.  Also, general cognitive or physical abilities like critical thinking, creativity, problem solving and basic literacy.  Common skills also include basic interpersonal skills such as leadership, cooperation and persuasion.</a:t>
            </a:r>
          </a:p>
          <a:p>
            <a:r>
              <a:rPr lang="en-US" dirty="0"/>
              <a:t>Hard skills are more well-defined and specific than</a:t>
            </a:r>
            <a:r>
              <a:rPr lang="en-US" baseline="0" dirty="0"/>
              <a:t> common skills and are often highly technical, subject matter specific, or acquired through on-the-job training.  Some examples are sales techniques, online marketing, foreign language, 3D animation, programming language, </a:t>
            </a:r>
            <a:r>
              <a:rPr lang="en-US" baseline="0" dirty="0" err="1"/>
              <a:t>etc</a:t>
            </a:r>
            <a:r>
              <a:rPr lang="mr-IN" baseline="0" dirty="0"/>
              <a:t>…</a:t>
            </a:r>
            <a:endParaRPr lang="en-US" baseline="0" dirty="0"/>
          </a:p>
          <a:p>
            <a:r>
              <a:rPr lang="en-US" baseline="0" dirty="0"/>
              <a:t>In early September 2017, </a:t>
            </a:r>
            <a:r>
              <a:rPr lang="en-US" baseline="0" dirty="0" err="1"/>
              <a:t>Emsi</a:t>
            </a:r>
            <a:r>
              <a:rPr lang="en-US" baseline="0" dirty="0"/>
              <a:t> did a huge skills cleanup that removed a lot of the ‘noise’ previously seen, making it more reliable, and more meaningful..</a:t>
            </a:r>
          </a:p>
          <a:p>
            <a:endParaRPr lang="en-US" baseline="0" dirty="0"/>
          </a:p>
          <a:p>
            <a:r>
              <a:rPr lang="en-US" baseline="0" dirty="0"/>
              <a:t>(For Relevance I believe they use a confidence level of &gt;.70 (at least within Analyst that’s correct).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40</a:t>
            </a:fld>
            <a:endParaRPr lang="en-US"/>
          </a:p>
        </p:txBody>
      </p:sp>
    </p:spTree>
    <p:extLst>
      <p:ext uri="{BB962C8B-B14F-4D97-AF65-F5344CB8AC3E}">
        <p14:creationId xmlns:p14="http://schemas.microsoft.com/office/powerpoint/2010/main" val="5550052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 bit closer at</a:t>
            </a:r>
            <a:r>
              <a:rPr lang="en-US" baseline="0" dirty="0"/>
              <a:t> what a skill is in our data. We divide them up into 2 broad categories: common skills and hard skills.  The first common skills are broad basic competencies.  They include: Character traits such as ethics, assertiveness, or positive attitude.  Also, general cognitive or physical abilities like critical thinking, creativity, problem solving and basic literacy.  Common skills also include basic interpersonal skills such as leadership, cooperation and persuasion.</a:t>
            </a:r>
          </a:p>
          <a:p>
            <a:r>
              <a:rPr lang="en-US" dirty="0"/>
              <a:t>Hard skills are more well-defined and specific than</a:t>
            </a:r>
            <a:r>
              <a:rPr lang="en-US" baseline="0" dirty="0"/>
              <a:t> common skills and are often highly technical, subject matter specific, or acquired through on-the-job training.  Some examples are sales techniques, online marketing, foreign language, 3D animation, programming language, </a:t>
            </a:r>
            <a:r>
              <a:rPr lang="en-US" baseline="0" dirty="0" err="1"/>
              <a:t>etc</a:t>
            </a:r>
            <a:r>
              <a:rPr lang="mr-IN" baseline="0" dirty="0"/>
              <a:t>…</a:t>
            </a:r>
            <a:endParaRPr lang="en-US" baseline="0" dirty="0"/>
          </a:p>
          <a:p>
            <a:r>
              <a:rPr lang="en-US" baseline="0" dirty="0"/>
              <a:t>In early September 2017, </a:t>
            </a:r>
            <a:r>
              <a:rPr lang="en-US" baseline="0" dirty="0" err="1"/>
              <a:t>Emsi</a:t>
            </a:r>
            <a:r>
              <a:rPr lang="en-US" baseline="0" dirty="0"/>
              <a:t> did a huge skills cleanup that removed a lot of the ‘noise’ previously seen, making it more reliable, and more meaningful..</a:t>
            </a:r>
          </a:p>
          <a:p>
            <a:endParaRPr lang="en-US" baseline="0" dirty="0"/>
          </a:p>
          <a:p>
            <a:r>
              <a:rPr lang="en-US" baseline="0" dirty="0"/>
              <a:t>(For Relevance I believe they use a confidence level of &gt;.70 (at least within Analyst that’s correct).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41</a:t>
            </a:fld>
            <a:endParaRPr lang="en-US"/>
          </a:p>
        </p:txBody>
      </p:sp>
    </p:spTree>
    <p:extLst>
      <p:ext uri="{BB962C8B-B14F-4D97-AF65-F5344CB8AC3E}">
        <p14:creationId xmlns:p14="http://schemas.microsoft.com/office/powerpoint/2010/main" val="3385575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Open Sans Light"/>
                <a:cs typeface="Open Sans Light"/>
              </a:rPr>
              <a:t>Here’s a flow chart</a:t>
            </a:r>
            <a:r>
              <a:rPr lang="en-US" sz="1200" baseline="0" dirty="0">
                <a:latin typeface="Open Sans Light"/>
                <a:cs typeface="Open Sans Light"/>
              </a:rPr>
              <a:t> of how we build our data.  I’ll leave it up there for a few minutes so you can copy it down.  Just kidding.  Let’s break down </a:t>
            </a:r>
            <a:r>
              <a:rPr lang="en-US" sz="1200" baseline="0" dirty="0" err="1">
                <a:latin typeface="Open Sans Light"/>
                <a:cs typeface="Open Sans Light"/>
              </a:rPr>
              <a:t>Emsi’s</a:t>
            </a:r>
            <a:r>
              <a:rPr lang="en-US" sz="1200" baseline="0" dirty="0">
                <a:latin typeface="Open Sans Light"/>
                <a:cs typeface="Open Sans Light"/>
              </a:rPr>
              <a:t> process for building the data into a more straight-forward way.</a:t>
            </a:r>
            <a:endParaRPr lang="en-US" sz="1200" dirty="0">
              <a:latin typeface="Open Sans Light"/>
              <a:cs typeface="Open Sans Light"/>
            </a:endParaRPr>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a:t>
            </a:fld>
            <a:endParaRPr lang="en-US"/>
          </a:p>
        </p:txBody>
      </p:sp>
    </p:spTree>
    <p:extLst>
      <p:ext uri="{BB962C8B-B14F-4D97-AF65-F5344CB8AC3E}">
        <p14:creationId xmlns:p14="http://schemas.microsoft.com/office/powerpoint/2010/main" val="7235006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skills information</a:t>
            </a:r>
            <a:r>
              <a:rPr lang="en-US" baseline="0" dirty="0"/>
              <a:t> gained from job postings are displayed—in the About section of the Occupation page.  They can also be found when adding skills in the resume builder section.</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42</a:t>
            </a:fld>
            <a:endParaRPr lang="en-US"/>
          </a:p>
        </p:txBody>
      </p:sp>
    </p:spTree>
    <p:extLst>
      <p:ext uri="{BB962C8B-B14F-4D97-AF65-F5344CB8AC3E}">
        <p14:creationId xmlns:p14="http://schemas.microsoft.com/office/powerpoint/2010/main" val="1786088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43</a:t>
            </a:fld>
            <a:endParaRPr lang="en-US"/>
          </a:p>
        </p:txBody>
      </p:sp>
    </p:spTree>
    <p:extLst>
      <p:ext uri="{BB962C8B-B14F-4D97-AF65-F5344CB8AC3E}">
        <p14:creationId xmlns:p14="http://schemas.microsoft.com/office/powerpoint/2010/main" val="887214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Open Sans Light"/>
                <a:cs typeface="Open Sans Light"/>
              </a:rPr>
              <a:t>Now that we’ve completed</a:t>
            </a:r>
            <a:r>
              <a:rPr lang="en-US" sz="1200" baseline="0" dirty="0">
                <a:latin typeface="Open Sans Light"/>
                <a:cs typeface="Open Sans Light"/>
              </a:rPr>
              <a:t> Industry and Occupation data we can move on to Program data [click] by linking Occupations and Programs and adding additional sources.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44</a:t>
            </a:fld>
            <a:endParaRPr lang="en-US"/>
          </a:p>
        </p:txBody>
      </p:sp>
    </p:spTree>
    <p:extLst>
      <p:ext uri="{BB962C8B-B14F-4D97-AF65-F5344CB8AC3E}">
        <p14:creationId xmlns:p14="http://schemas.microsoft.com/office/powerpoint/2010/main" val="631452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can make that link to occupational</a:t>
            </a:r>
            <a:r>
              <a:rPr lang="en-US" baseline="0" dirty="0"/>
              <a:t> data, we need to come up with a standardized way of talking about the programs.  Classification of Instructional Programs are used to standardize programs across the country.</a:t>
            </a:r>
          </a:p>
          <a:p>
            <a:r>
              <a:rPr lang="en-US" baseline="0" dirty="0"/>
              <a:t>[click] For non-credit programs, we manually assign them to the closest CIP.  This can be done multiple ways—it might be a straightforward program name that we can map to an established CIP, or we might have one that is similar.  For difficult mappings/titles, we rely on the institution to help us determine the right CIPs.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46</a:t>
            </a:fld>
            <a:endParaRPr lang="en-US"/>
          </a:p>
        </p:txBody>
      </p:sp>
    </p:spTree>
    <p:extLst>
      <p:ext uri="{BB962C8B-B14F-4D97-AF65-F5344CB8AC3E}">
        <p14:creationId xmlns:p14="http://schemas.microsoft.com/office/powerpoint/2010/main" val="3219793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start that</a:t>
            </a:r>
            <a:r>
              <a:rPr lang="en-US" baseline="0" dirty="0"/>
              <a:t> customized linkage of programs and occupations, we start with NCES.  It also provides us the annual completion counts for each college by program.</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47</a:t>
            </a:fld>
            <a:endParaRPr lang="en-US"/>
          </a:p>
        </p:txBody>
      </p:sp>
    </p:spTree>
    <p:extLst>
      <p:ext uri="{BB962C8B-B14F-4D97-AF65-F5344CB8AC3E}">
        <p14:creationId xmlns:p14="http://schemas.microsoft.com/office/powerpoint/2010/main" val="11317953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took the crosswalk provided by NCES and [click] our data experts updated it and added more links before we customize it to a particular college. Let's explore some program to career connections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48</a:t>
            </a:fld>
            <a:endParaRPr lang="en-US"/>
          </a:p>
        </p:txBody>
      </p:sp>
    </p:spTree>
    <p:extLst>
      <p:ext uri="{BB962C8B-B14F-4D97-AF65-F5344CB8AC3E}">
        <p14:creationId xmlns:p14="http://schemas.microsoft.com/office/powerpoint/2010/main" val="17246362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say you have a friend that is entering</a:t>
            </a:r>
            <a:r>
              <a:rPr lang="en-US" baseline="0" dirty="0"/>
              <a:t> nursing school. [click] When he graduates, he’ll probably become a nurse.  The connection between a program like “Registered Nursing” and the occupation it trains for is very straightforward, without many branching parts.  However</a:t>
            </a:r>
            <a:r>
              <a:rPr lang="is-IS" baseline="0" dirty="0"/>
              <a: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49</a:t>
            </a:fld>
            <a:endParaRPr lang="en-US"/>
          </a:p>
        </p:txBody>
      </p:sp>
    </p:spTree>
    <p:extLst>
      <p:ext uri="{BB962C8B-B14F-4D97-AF65-F5344CB8AC3E}">
        <p14:creationId xmlns:p14="http://schemas.microsoft.com/office/powerpoint/2010/main" val="13906561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say that a student is getting a business degree. [click] What job will she get when she’s out of school?</a:t>
            </a:r>
          </a:p>
        </p:txBody>
      </p:sp>
      <p:sp>
        <p:nvSpPr>
          <p:cNvPr id="4" name="Slide Number Placeholder 3"/>
          <p:cNvSpPr>
            <a:spLocks noGrp="1"/>
          </p:cNvSpPr>
          <p:nvPr>
            <p:ph type="sldNum" sz="quarter" idx="10"/>
          </p:nvPr>
        </p:nvSpPr>
        <p:spPr/>
        <p:txBody>
          <a:bodyPr/>
          <a:lstStyle/>
          <a:p>
            <a:fld id="{22B7E5F0-6CCB-8D4E-9EEB-EE2A40801C1D}" type="slidenum">
              <a:rPr lang="en-US" smtClean="0"/>
              <a:t>50</a:t>
            </a:fld>
            <a:endParaRPr lang="en-US"/>
          </a:p>
        </p:txBody>
      </p:sp>
    </p:spTree>
    <p:extLst>
      <p:ext uri="{BB962C8B-B14F-4D97-AF65-F5344CB8AC3E}">
        <p14:creationId xmlns:p14="http://schemas.microsoft.com/office/powerpoint/2010/main" val="15813002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Unlike nursing degrees, there isn’t a</a:t>
            </a:r>
            <a:r>
              <a:rPr lang="en-US" baseline="0" dirty="0"/>
              <a:t> one-to-one connection with many business degrees.  One program can train for many different occupations, so in one sense there are more options available to someone who gets more generalized training.</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51</a:t>
            </a:fld>
            <a:endParaRPr lang="en-US"/>
          </a:p>
        </p:txBody>
      </p:sp>
    </p:spTree>
    <p:extLst>
      <p:ext uri="{BB962C8B-B14F-4D97-AF65-F5344CB8AC3E}">
        <p14:creationId xmlns:p14="http://schemas.microsoft.com/office/powerpoint/2010/main" val="2695162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can make a big difference</a:t>
            </a:r>
            <a:r>
              <a:rPr lang="en-US" baseline="0" dirty="0"/>
              <a:t> when you’re looking at the related careers for a nursing degree vs. a business admin degree.  For example an Associate in Nursing Rochester area has 6 related careers and a Business Admin has 15 (Monroe Community College)!  Career Coach shows the paths that are open to a graduate from a particular program.</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52</a:t>
            </a:fld>
            <a:endParaRPr lang="en-US"/>
          </a:p>
        </p:txBody>
      </p:sp>
    </p:spTree>
    <p:extLst>
      <p:ext uri="{BB962C8B-B14F-4D97-AF65-F5344CB8AC3E}">
        <p14:creationId xmlns:p14="http://schemas.microsoft.com/office/powerpoint/2010/main" val="896823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Open Sans Light"/>
                <a:cs typeface="Open Sans Light"/>
              </a:rPr>
              <a:t>When we build EMSI data, we</a:t>
            </a:r>
            <a:r>
              <a:rPr lang="en-US" sz="1200" baseline="0" dirty="0">
                <a:latin typeface="Open Sans Light"/>
                <a:cs typeface="Open Sans Light"/>
              </a:rPr>
              <a:t> </a:t>
            </a:r>
            <a:r>
              <a:rPr lang="en-US" sz="1200" dirty="0">
                <a:latin typeface="Open Sans Light"/>
                <a:cs typeface="Open Sans Light"/>
              </a:rPr>
              <a:t>start by building data about industries.</a:t>
            </a:r>
            <a:r>
              <a:rPr lang="en-US" sz="1200" baseline="0" dirty="0">
                <a:latin typeface="Open Sans Light"/>
                <a:cs typeface="Open Sans Light"/>
              </a:rPr>
              <a:t> It really is the foundation of everything that we do.   The Industry data we are talking about here falls into the Traditional LMI Category mainly.  There is more quality data available at the industry level to build off of.  [click] Then we link Industries to Occupations and add additional sources to round out our Occupational data needs.  This is mainly Traditional LMI datasets, complemented by some data from Real-time information. Finally, [click] Occupations and Programs are linked together and additional sources are added to provide more Program related information.  Like Occupation data, we use mainly traditional LMI in tandem with Real-time LMI. </a:t>
            </a:r>
          </a:p>
          <a:p>
            <a:r>
              <a:rPr lang="en-US" sz="1200" baseline="0" dirty="0">
                <a:latin typeface="Open Sans Light"/>
                <a:cs typeface="Open Sans Light"/>
              </a:rPr>
              <a:t>Since we start with Industry data when building our dataset, lets take a closer look at how that is compiled.</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a:t>
            </a:fld>
            <a:endParaRPr lang="en-US"/>
          </a:p>
        </p:txBody>
      </p:sp>
    </p:spTree>
    <p:extLst>
      <p:ext uri="{BB962C8B-B14F-4D97-AF65-F5344CB8AC3E}">
        <p14:creationId xmlns:p14="http://schemas.microsoft.com/office/powerpoint/2010/main" val="15057565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final step is to look at the specific program YOUR college offers and tailor the mapping so it fits.  We’re looking to make sure that the our adjusted NCES mapping matches your site and we add in missing programs and delete those that you don’t appear to have.</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53</a:t>
            </a:fld>
            <a:endParaRPr lang="en-US"/>
          </a:p>
        </p:txBody>
      </p:sp>
    </p:spTree>
    <p:extLst>
      <p:ext uri="{BB962C8B-B14F-4D97-AF65-F5344CB8AC3E}">
        <p14:creationId xmlns:p14="http://schemas.microsoft.com/office/powerpoint/2010/main" val="7694213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here is the the program</a:t>
            </a:r>
            <a:r>
              <a:rPr lang="en-US" baseline="0" dirty="0"/>
              <a:t> to occupation mapping process.</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54</a:t>
            </a:fld>
            <a:endParaRPr lang="en-US"/>
          </a:p>
        </p:txBody>
      </p:sp>
    </p:spTree>
    <p:extLst>
      <p:ext uri="{BB962C8B-B14F-4D97-AF65-F5344CB8AC3E}">
        <p14:creationId xmlns:p14="http://schemas.microsoft.com/office/powerpoint/2010/main" val="10148334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55</a:t>
            </a:fld>
            <a:endParaRPr lang="en-US"/>
          </a:p>
        </p:txBody>
      </p:sp>
    </p:spTree>
    <p:extLst>
      <p:ext uri="{BB962C8B-B14F-4D97-AF65-F5344CB8AC3E}">
        <p14:creationId xmlns:p14="http://schemas.microsoft.com/office/powerpoint/2010/main" val="14079691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mentioned earlier that we are dependent</a:t>
            </a:r>
            <a:r>
              <a:rPr lang="en-US" baseline="0" dirty="0"/>
              <a:t> on the release schedules of our sources related to the timeliness of our data.  Here is the release schedule for our main data sources:  Census datasets: CBP &amp; ZBP are released once a year.  QCEW is released by the BLS quarterly, while the OES is yearly.  IPEDS are released on an annual basis.  So looking at the release schedules is one way to view the time it takes for the public to receive this data.  There is another perspective as well</a:t>
            </a:r>
            <a:r>
              <a:rPr lang="is-IS" baseline="0" dirty="0"/>
              <a:t>…</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56</a:t>
            </a:fld>
            <a:endParaRPr lang="en-US"/>
          </a:p>
        </p:txBody>
      </p:sp>
    </p:spTree>
    <p:extLst>
      <p:ext uri="{BB962C8B-B14F-4D97-AF65-F5344CB8AC3E}">
        <p14:creationId xmlns:p14="http://schemas.microsoft.com/office/powerpoint/2010/main" val="7355943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We also have the issue of lag time: the time between collection and release of the data.  This lag time can vary widely depending on the dataset as well.</a:t>
            </a:r>
          </a:p>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From the Census: CBP &amp; ZBP are released 2 years after they’re collected; ACS is released one year after it’s collected.</a:t>
            </a:r>
          </a:p>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BLS: QCEW is released 6 months later, OES takes a year.</a:t>
            </a:r>
          </a:p>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BEA and IPEDS has a lag time of one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trike="noStrik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  </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57</a:t>
            </a:fld>
            <a:endParaRPr lang="en-US"/>
          </a:p>
        </p:txBody>
      </p:sp>
    </p:spTree>
    <p:extLst>
      <p:ext uri="{BB962C8B-B14F-4D97-AF65-F5344CB8AC3E}">
        <p14:creationId xmlns:p14="http://schemas.microsoft.com/office/powerpoint/2010/main" val="4749268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Because we have all these sources coming out at different times, we roll them up into 4 updates per year.  That ensures that you’re getting the most up to date and complete picture available.</a:t>
            </a:r>
            <a:endParaRPr lang="en-US" strike="noStrike"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58</a:t>
            </a:fld>
            <a:endParaRPr lang="en-US"/>
          </a:p>
        </p:txBody>
      </p:sp>
    </p:spTree>
    <p:extLst>
      <p:ext uri="{BB962C8B-B14F-4D97-AF65-F5344CB8AC3E}">
        <p14:creationId xmlns:p14="http://schemas.microsoft.com/office/powerpoint/2010/main" val="4651023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Live job postings are updated constantly via </a:t>
            </a:r>
            <a:r>
              <a:rPr lang="en-US" strike="noStrike" baseline="0" dirty="0" err="1"/>
              <a:t>indeed.com</a:t>
            </a:r>
            <a:endParaRPr lang="en-US" strike="noStrik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t>Job Posting Analytics are updated monthly, but can have a lag time of approx. 2 weeks.</a:t>
            </a:r>
            <a:endParaRPr lang="en-US" strike="noStrike"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59</a:t>
            </a:fld>
            <a:endParaRPr lang="en-US"/>
          </a:p>
        </p:txBody>
      </p:sp>
    </p:spTree>
    <p:extLst>
      <p:ext uri="{BB962C8B-B14F-4D97-AF65-F5344CB8AC3E}">
        <p14:creationId xmlns:p14="http://schemas.microsoft.com/office/powerpoint/2010/main" val="8186238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60</a:t>
            </a:fld>
            <a:endParaRPr lang="en-US"/>
          </a:p>
        </p:txBody>
      </p:sp>
    </p:spTree>
    <p:extLst>
      <p:ext uri="{BB962C8B-B14F-4D97-AF65-F5344CB8AC3E}">
        <p14:creationId xmlns:p14="http://schemas.microsoft.com/office/powerpoint/2010/main" val="12412699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61</a:t>
            </a:fld>
            <a:endParaRPr lang="en-US"/>
          </a:p>
        </p:txBody>
      </p:sp>
    </p:spTree>
    <p:extLst>
      <p:ext uri="{BB962C8B-B14F-4D97-AF65-F5344CB8AC3E}">
        <p14:creationId xmlns:p14="http://schemas.microsoft.com/office/powerpoint/2010/main" val="18713197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62</a:t>
            </a:fld>
            <a:endParaRPr lang="en-US"/>
          </a:p>
        </p:txBody>
      </p:sp>
    </p:spTree>
    <p:extLst>
      <p:ext uri="{BB962C8B-B14F-4D97-AF65-F5344CB8AC3E}">
        <p14:creationId xmlns:p14="http://schemas.microsoft.com/office/powerpoint/2010/main" val="2071858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7</a:t>
            </a:fld>
            <a:endParaRPr lang="en-US"/>
          </a:p>
        </p:txBody>
      </p:sp>
    </p:spTree>
    <p:extLst>
      <p:ext uri="{BB962C8B-B14F-4D97-AF65-F5344CB8AC3E}">
        <p14:creationId xmlns:p14="http://schemas.microsoft.com/office/powerpoint/2010/main" val="19151405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63</a:t>
            </a:fld>
            <a:endParaRPr lang="en-US"/>
          </a:p>
        </p:txBody>
      </p:sp>
    </p:spTree>
    <p:extLst>
      <p:ext uri="{BB962C8B-B14F-4D97-AF65-F5344CB8AC3E}">
        <p14:creationId xmlns:p14="http://schemas.microsoft.com/office/powerpoint/2010/main" val="81183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8</a:t>
            </a:fld>
            <a:endParaRPr lang="en-US"/>
          </a:p>
        </p:txBody>
      </p:sp>
    </p:spTree>
    <p:extLst>
      <p:ext uri="{BB962C8B-B14F-4D97-AF65-F5344CB8AC3E}">
        <p14:creationId xmlns:p14="http://schemas.microsoft.com/office/powerpoint/2010/main" val="547345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latin typeface="Calibri" charset="0"/>
              </a:rPr>
              <a:t>We</a:t>
            </a:r>
            <a:r>
              <a:rPr lang="en-US" baseline="0" dirty="0">
                <a:latin typeface="Calibri" charset="0"/>
              </a:rPr>
              <a:t> start out by collecting datasets from a number of different sources. </a:t>
            </a:r>
            <a:r>
              <a:rPr lang="en-US" b="0" baseline="0" dirty="0">
                <a:latin typeface="Calibri" charset="0"/>
              </a:rPr>
              <a:t>Each of these sets brings a particular strength to the overall picture of the economy. </a:t>
            </a:r>
          </a:p>
          <a:p>
            <a:pPr marL="0" marR="0" indent="0" defTabSz="457200" eaLnBrk="1" fontAlgn="auto" latinLnBrk="0" hangingPunct="1">
              <a:lnSpc>
                <a:spcPct val="117999"/>
              </a:lnSpc>
              <a:spcBef>
                <a:spcPts val="0"/>
              </a:spcBef>
              <a:spcAft>
                <a:spcPts val="0"/>
              </a:spcAft>
              <a:buClrTx/>
              <a:buSzTx/>
              <a:buFontTx/>
              <a:buNone/>
              <a:tabLst/>
              <a:defRPr/>
            </a:pPr>
            <a:endParaRPr lang="en-US" b="1" baseline="0" dirty="0">
              <a:latin typeface="Calibri" charset="0"/>
            </a:endParaRPr>
          </a:p>
          <a:p>
            <a:r>
              <a:rPr lang="en-US" b="1" dirty="0"/>
              <a:t> Some of these acronyms are important, some of them less so. Don’t worry about writing them down</a:t>
            </a:r>
            <a:r>
              <a:rPr lang="en-US" b="1" baseline="0" dirty="0"/>
              <a:t> now.  We will cover the top sources that we feel you should know about, starting with QCEW</a:t>
            </a:r>
            <a:endParaRPr lang="en-US" b="1" dirty="0"/>
          </a:p>
          <a:p>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9</a:t>
            </a:fld>
            <a:endParaRPr lang="en-US"/>
          </a:p>
        </p:txBody>
      </p:sp>
    </p:spTree>
    <p:extLst>
      <p:ext uri="{BB962C8B-B14F-4D97-AF65-F5344CB8AC3E}">
        <p14:creationId xmlns:p14="http://schemas.microsoft.com/office/powerpoint/2010/main" val="280598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these data sources</a:t>
            </a:r>
            <a:r>
              <a:rPr lang="en-US" baseline="0" dirty="0"/>
              <a:t> use NAICS to classify the industries.  This is important because it guarantees all of the sources are talking about the same industry when we compile them.  Let’s explore a couple of these sources in more detail.</a:t>
            </a:r>
            <a:endParaRPr lang="en-US" dirty="0"/>
          </a:p>
        </p:txBody>
      </p:sp>
      <p:sp>
        <p:nvSpPr>
          <p:cNvPr id="4" name="Slide Number Placeholder 3"/>
          <p:cNvSpPr>
            <a:spLocks noGrp="1"/>
          </p:cNvSpPr>
          <p:nvPr>
            <p:ph type="sldNum" sz="quarter" idx="10"/>
          </p:nvPr>
        </p:nvSpPr>
        <p:spPr/>
        <p:txBody>
          <a:bodyPr/>
          <a:lstStyle/>
          <a:p>
            <a:fld id="{22B7E5F0-6CCB-8D4E-9EEB-EE2A40801C1D}" type="slidenum">
              <a:rPr lang="en-US" smtClean="0"/>
              <a:t>10</a:t>
            </a:fld>
            <a:endParaRPr lang="en-US"/>
          </a:p>
        </p:txBody>
      </p:sp>
    </p:spTree>
    <p:extLst>
      <p:ext uri="{BB962C8B-B14F-4D97-AF65-F5344CB8AC3E}">
        <p14:creationId xmlns:p14="http://schemas.microsoft.com/office/powerpoint/2010/main" val="314226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702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eft (White)">
    <p:spTree>
      <p:nvGrpSpPr>
        <p:cNvPr id="1" name=""/>
        <p:cNvGrpSpPr/>
        <p:nvPr/>
      </p:nvGrpSpPr>
      <p:grpSpPr>
        <a:xfrm>
          <a:off x="0" y="0"/>
          <a:ext cx="0" cy="0"/>
          <a:chOff x="0" y="0"/>
          <a:chExt cx="0" cy="0"/>
        </a:xfrm>
      </p:grpSpPr>
      <p:sp>
        <p:nvSpPr>
          <p:cNvPr id="4" name="Content Placeholder 2"/>
          <p:cNvSpPr>
            <a:spLocks noGrp="1"/>
          </p:cNvSpPr>
          <p:nvPr>
            <p:ph idx="10" hasCustomPrompt="1"/>
          </p:nvPr>
        </p:nvSpPr>
        <p:spPr>
          <a:xfrm>
            <a:off x="840322" y="2400300"/>
            <a:ext cx="5120640" cy="3288118"/>
          </a:xfrm>
        </p:spPr>
        <p:txBody>
          <a:bodyPr/>
          <a:lstStyle/>
          <a:p>
            <a:pPr lvl="0"/>
            <a:r>
              <a:rPr lang="en-US" dirty="0"/>
              <a:t>Click to add text</a:t>
            </a:r>
          </a:p>
        </p:txBody>
      </p:sp>
      <p:sp>
        <p:nvSpPr>
          <p:cNvPr id="2" name="Title 1"/>
          <p:cNvSpPr>
            <a:spLocks noGrp="1"/>
          </p:cNvSpPr>
          <p:nvPr>
            <p:ph type="title" hasCustomPrompt="1"/>
          </p:nvPr>
        </p:nvSpPr>
        <p:spPr>
          <a:xfrm>
            <a:off x="838200" y="662838"/>
            <a:ext cx="5122762" cy="1144192"/>
          </a:xfrm>
        </p:spPr>
        <p:txBody>
          <a:bodyPr anchor="b"/>
          <a:lstStyle/>
          <a:p>
            <a:r>
              <a:rPr lang="en-US" dirty="0"/>
              <a:t>Click to add title</a:t>
            </a:r>
          </a:p>
        </p:txBody>
      </p:sp>
      <p:sp>
        <p:nvSpPr>
          <p:cNvPr id="5" name="Subtitle 2"/>
          <p:cNvSpPr>
            <a:spLocks noGrp="1"/>
          </p:cNvSpPr>
          <p:nvPr>
            <p:ph type="subTitle" idx="1" hasCustomPrompt="1"/>
          </p:nvPr>
        </p:nvSpPr>
        <p:spPr>
          <a:xfrm>
            <a:off x="838200"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406693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Right (White)">
    <p:spTree>
      <p:nvGrpSpPr>
        <p:cNvPr id="1" name=""/>
        <p:cNvGrpSpPr/>
        <p:nvPr/>
      </p:nvGrpSpPr>
      <p:grpSpPr>
        <a:xfrm>
          <a:off x="0" y="0"/>
          <a:ext cx="0" cy="0"/>
          <a:chOff x="0" y="0"/>
          <a:chExt cx="0" cy="0"/>
        </a:xfrm>
      </p:grpSpPr>
      <p:sp>
        <p:nvSpPr>
          <p:cNvPr id="5" name="Content Placeholder 2"/>
          <p:cNvSpPr>
            <a:spLocks noGrp="1"/>
          </p:cNvSpPr>
          <p:nvPr>
            <p:ph idx="11" hasCustomPrompt="1"/>
          </p:nvPr>
        </p:nvSpPr>
        <p:spPr>
          <a:xfrm>
            <a:off x="6337354" y="2400300"/>
            <a:ext cx="5120640" cy="3288118"/>
          </a:xfrm>
        </p:spPr>
        <p:txBody>
          <a:bodyPr>
            <a:normAutofit/>
          </a:bodyPr>
          <a:lstStyle>
            <a:lvl1pPr>
              <a:defRPr sz="2400"/>
            </a:lvl1pPr>
          </a:lstStyle>
          <a:p>
            <a:pPr lvl="0"/>
            <a:r>
              <a:rPr lang="en-US" dirty="0"/>
              <a:t>Click to add text</a:t>
            </a:r>
          </a:p>
        </p:txBody>
      </p:sp>
      <p:sp>
        <p:nvSpPr>
          <p:cNvPr id="7" name="Subtitle 2"/>
          <p:cNvSpPr>
            <a:spLocks noGrp="1"/>
          </p:cNvSpPr>
          <p:nvPr>
            <p:ph type="subTitle" idx="1" hasCustomPrompt="1"/>
          </p:nvPr>
        </p:nvSpPr>
        <p:spPr>
          <a:xfrm>
            <a:off x="6335232" y="1807030"/>
            <a:ext cx="5122762" cy="370113"/>
          </a:xfrm>
        </p:spPr>
        <p:txBody>
          <a:bodyPr anchor="t">
            <a:noAutofit/>
          </a:bodyPr>
          <a:lstStyle>
            <a:lvl1pPr marL="0" indent="0" algn="l">
              <a:lnSpc>
                <a:spcPct val="100000"/>
              </a:lnSpc>
              <a:buNone/>
              <a:defRPr sz="16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
        <p:nvSpPr>
          <p:cNvPr id="3" name="Title 2"/>
          <p:cNvSpPr>
            <a:spLocks noGrp="1"/>
          </p:cNvSpPr>
          <p:nvPr>
            <p:ph type="title" hasCustomPrompt="1"/>
          </p:nvPr>
        </p:nvSpPr>
        <p:spPr>
          <a:xfrm>
            <a:off x="6335232" y="666523"/>
            <a:ext cx="5122762" cy="1140507"/>
          </a:xfrm>
        </p:spPr>
        <p:txBody>
          <a:bodyPr anchor="b"/>
          <a:lstStyle>
            <a:lvl1pPr>
              <a:defRPr baseline="0"/>
            </a:lvl1pPr>
          </a:lstStyle>
          <a:p>
            <a:r>
              <a:rPr lang="en-US" dirty="0"/>
              <a:t>Click to add title</a:t>
            </a:r>
          </a:p>
        </p:txBody>
      </p:sp>
    </p:spTree>
    <p:extLst>
      <p:ext uri="{BB962C8B-B14F-4D97-AF65-F5344CB8AC3E}">
        <p14:creationId xmlns:p14="http://schemas.microsoft.com/office/powerpoint/2010/main" val="149959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onta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31607" y="1191194"/>
            <a:ext cx="7313645" cy="1103132"/>
          </a:xfrm>
        </p:spPr>
        <p:txBody>
          <a:bodyPr anchor="ctr">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1731608" y="2390980"/>
            <a:ext cx="7313643" cy="1543886"/>
          </a:xfrm>
        </p:spPr>
        <p:txBody>
          <a:bodyPr anchor="t">
            <a:normAutofit/>
          </a:bodyPr>
          <a:lstStyle>
            <a:lvl1pPr marL="0" indent="0" algn="l">
              <a:lnSpc>
                <a:spcPct val="100000"/>
              </a:lnSpc>
              <a:spcBef>
                <a:spcPts val="400"/>
              </a:spcBef>
              <a:buNone/>
              <a:defRPr sz="2000" b="0" i="0" spc="0" baseline="0">
                <a:solidFill>
                  <a:schemeClr val="tx2"/>
                </a:solidFill>
                <a:latin typeface="+mn-lt"/>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31607" y="4211322"/>
            <a:ext cx="1828800" cy="569950"/>
          </a:xfrm>
          <a:prstGeom prst="rect">
            <a:avLst/>
          </a:prstGeom>
        </p:spPr>
      </p:pic>
    </p:spTree>
    <p:extLst>
      <p:ext uri="{BB962C8B-B14F-4D97-AF65-F5344CB8AC3E}">
        <p14:creationId xmlns:p14="http://schemas.microsoft.com/office/powerpoint/2010/main" val="113962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en-US" dirty="0"/>
              <a:t>Click to add title</a:t>
            </a:r>
          </a:p>
        </p:txBody>
      </p:sp>
      <p:sp>
        <p:nvSpPr>
          <p:cNvPr id="3" name="Content Placeholder 2"/>
          <p:cNvSpPr>
            <a:spLocks noGrp="1"/>
          </p:cNvSpPr>
          <p:nvPr>
            <p:ph idx="1" hasCustomPrompt="1"/>
          </p:nvPr>
        </p:nvSpPr>
        <p:spPr/>
        <p:txBody>
          <a:bodyPr>
            <a:normAutofit/>
          </a:bodyPr>
          <a:lstStyle>
            <a:lvl1pPr>
              <a:defRPr sz="2400">
                <a:solidFill>
                  <a:schemeClr val="bg1"/>
                </a:solidFill>
              </a:defRPr>
            </a:lvl1pPr>
            <a:lvl2pPr>
              <a:defRPr sz="2400">
                <a:solidFill>
                  <a:schemeClr val="bg1"/>
                </a:solidFill>
              </a:defRPr>
            </a:lvl2pPr>
            <a:lvl3pPr>
              <a:defRPr sz="2400">
                <a:solidFill>
                  <a:schemeClr val="bg1"/>
                </a:solidFill>
              </a:defRPr>
            </a:lvl3pPr>
            <a:lvl4pPr>
              <a:defRPr sz="2400">
                <a:solidFill>
                  <a:schemeClr val="bg1"/>
                </a:solidFill>
              </a:defRPr>
            </a:lvl4pPr>
            <a:lvl5pPr>
              <a:defRPr sz="2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339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81600" y="4054774"/>
            <a:ext cx="1828800" cy="400740"/>
          </a:xfrm>
          <a:prstGeom prst="rect">
            <a:avLst/>
          </a:prstGeom>
        </p:spPr>
      </p:pic>
    </p:spTree>
    <p:extLst>
      <p:ext uri="{BB962C8B-B14F-4D97-AF65-F5344CB8AC3E}">
        <p14:creationId xmlns:p14="http://schemas.microsoft.com/office/powerpoint/2010/main" val="1728665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artnershi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439178" y="499784"/>
            <a:ext cx="7313645" cy="1953991"/>
          </a:xfrm>
        </p:spPr>
        <p:txBody>
          <a:bodyPr anchor="b">
            <a:normAutofit/>
          </a:bodyPr>
          <a:lstStyle>
            <a:lvl1pPr algn="ctr">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2439179" y="2541948"/>
            <a:ext cx="7313643" cy="974371"/>
          </a:xfrm>
        </p:spPr>
        <p:txBody>
          <a:bodyPr anchor="t">
            <a:normAutofit/>
          </a:bodyPr>
          <a:lstStyle>
            <a:lvl1pPr marL="0" indent="0" algn="ctr">
              <a:lnSpc>
                <a:spcPct val="100000"/>
              </a:lnSpc>
              <a:buNone/>
              <a:defRPr sz="2000" b="0" i="0" spc="30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a:p>
            <a:r>
              <a:rPr lang="en-US" dirty="0"/>
              <a:t>(ALL CAPS)</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0221" y="4082142"/>
            <a:ext cx="1828800" cy="400740"/>
          </a:xfrm>
          <a:prstGeom prst="rect">
            <a:avLst/>
          </a:prstGeom>
        </p:spPr>
      </p:pic>
      <p:cxnSp>
        <p:nvCxnSpPr>
          <p:cNvPr id="6" name="Straight Connector 5"/>
          <p:cNvCxnSpPr/>
          <p:nvPr userDrawn="1"/>
        </p:nvCxnSpPr>
        <p:spPr>
          <a:xfrm>
            <a:off x="6067647" y="3716110"/>
            <a:ext cx="0" cy="109515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5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ransition Slide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tx2"/>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accent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37446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ransition Slid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947" y="2241176"/>
            <a:ext cx="10515600" cy="1360862"/>
          </a:xfrm>
        </p:spPr>
        <p:txBody>
          <a:bodyPr anchor="b">
            <a:normAutofit/>
          </a:bodyPr>
          <a:lstStyle>
            <a:lvl1pPr algn="l">
              <a:defRPr sz="4800" b="1" i="0" baseline="0">
                <a:solidFill>
                  <a:schemeClr val="accent1"/>
                </a:solidFill>
                <a:latin typeface="Avenir Heavy" charset="0"/>
                <a:ea typeface="Avenir Heavy" charset="0"/>
                <a:cs typeface="Avenir Heavy" charset="0"/>
              </a:defRPr>
            </a:lvl1pPr>
          </a:lstStyle>
          <a:p>
            <a:r>
              <a:rPr lang="en-US" dirty="0"/>
              <a:t>Click to add title</a:t>
            </a:r>
          </a:p>
        </p:txBody>
      </p:sp>
      <p:sp>
        <p:nvSpPr>
          <p:cNvPr id="3" name="Subtitle 2"/>
          <p:cNvSpPr>
            <a:spLocks noGrp="1"/>
          </p:cNvSpPr>
          <p:nvPr>
            <p:ph type="subTitle" idx="1" hasCustomPrompt="1"/>
          </p:nvPr>
        </p:nvSpPr>
        <p:spPr>
          <a:xfrm>
            <a:off x="880946" y="3735852"/>
            <a:ext cx="10515600" cy="1655762"/>
          </a:xfrm>
        </p:spPr>
        <p:txBody>
          <a:bodyPr/>
          <a:lstStyle>
            <a:lvl1pPr marL="0" indent="0" algn="l">
              <a:lnSpc>
                <a:spcPct val="100000"/>
              </a:lnSpc>
              <a:buNone/>
              <a:defRPr sz="2400" b="0" i="0" spc="300" baseline="0">
                <a:solidFill>
                  <a:schemeClr val="bg1"/>
                </a:solidFill>
                <a:latin typeface="Avenir Medium" charset="0"/>
                <a:ea typeface="Avenir Medium" charset="0"/>
                <a:cs typeface="Avenir Medium"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(ALL CAPS)</a:t>
            </a:r>
          </a:p>
        </p:txBody>
      </p:sp>
    </p:spTree>
    <p:extLst>
      <p:ext uri="{BB962C8B-B14F-4D97-AF65-F5344CB8AC3E}">
        <p14:creationId xmlns:p14="http://schemas.microsoft.com/office/powerpoint/2010/main" val="1457378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Tree>
    <p:extLst>
      <p:ext uri="{BB962C8B-B14F-4D97-AF65-F5344CB8AC3E}">
        <p14:creationId xmlns:p14="http://schemas.microsoft.com/office/powerpoint/2010/main" val="2110615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w/ Bullet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5"/>
            <a:ext cx="5122762" cy="2636766"/>
          </a:xfrm>
        </p:spPr>
        <p:txBody>
          <a:bodyPr anchor="ctr">
            <a:normAutofit/>
          </a:bodyPr>
          <a:lstStyle>
            <a:lvl1pPr marL="0" indent="0" algn="l">
              <a:buNone/>
              <a:defRPr sz="2400" b="0" i="1" baseline="0">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b="0" i="0">
                <a:latin typeface="Avenir Book" charset="0"/>
                <a:ea typeface="Avenir Book" charset="0"/>
                <a:cs typeface="Avenir Book" charset="0"/>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latin typeface="Avenir Medium" charset="0"/>
                <a:ea typeface="Avenir Medium" charset="0"/>
                <a:cs typeface="Avenir Medium" charset="0"/>
              </a:defRPr>
            </a:lvl1pPr>
          </a:lstStyle>
          <a:p>
            <a:pPr lvl="0"/>
            <a:r>
              <a:rPr lang="en-US" dirty="0"/>
              <a:t>-WHOEVER SAID IT</a:t>
            </a:r>
          </a:p>
        </p:txBody>
      </p:sp>
      <p:sp>
        <p:nvSpPr>
          <p:cNvPr id="6" name="Content Placeholder 2"/>
          <p:cNvSpPr>
            <a:spLocks noGrp="1"/>
          </p:cNvSpPr>
          <p:nvPr>
            <p:ph idx="12" hasCustomPrompt="1"/>
          </p:nvPr>
        </p:nvSpPr>
        <p:spPr>
          <a:xfrm>
            <a:off x="933893" y="3289300"/>
            <a:ext cx="5122762" cy="2025439"/>
          </a:xfrm>
        </p:spPr>
        <p:txBody>
          <a:bodyPr anchor="ctr">
            <a:normAutofit/>
          </a:bodyPr>
          <a:lstStyle>
            <a:lvl1pPr marL="457200" indent="-457200" algn="l">
              <a:buFont typeface="Wingdings" charset="2"/>
              <a:buChar char="§"/>
              <a:defRPr sz="2400" b="0" i="0" baseline="0">
                <a:latin typeface="+mn-lt"/>
                <a:ea typeface="Avenir Light Oblique" charset="0"/>
                <a:cs typeface="Avenir Light Oblique" charset="0"/>
              </a:defRPr>
            </a:lvl1pPr>
          </a:lstStyle>
          <a:p>
            <a:pPr lvl="0"/>
            <a:r>
              <a:rPr lang="en-US" dirty="0"/>
              <a:t>Click to add text</a:t>
            </a:r>
          </a:p>
        </p:txBody>
      </p:sp>
    </p:spTree>
    <p:extLst>
      <p:ext uri="{BB962C8B-B14F-4D97-AF65-F5344CB8AC3E}">
        <p14:creationId xmlns:p14="http://schemas.microsoft.com/office/powerpoint/2010/main" val="1453307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S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33893" y="652534"/>
            <a:ext cx="5122762" cy="4514889"/>
          </a:xfrm>
        </p:spPr>
        <p:txBody>
          <a:bodyPr anchor="ctr">
            <a:normAutofit/>
          </a:bodyPr>
          <a:lstStyle>
            <a:lvl1pPr marL="0" indent="0" algn="l">
              <a:buNone/>
              <a:defRPr sz="2400" b="0" i="1" baseline="0">
                <a:solidFill>
                  <a:schemeClr val="bg1"/>
                </a:solidFill>
                <a:latin typeface="Avenir Light Oblique" charset="0"/>
                <a:ea typeface="Avenir Light Oblique" charset="0"/>
                <a:cs typeface="Avenir Light Oblique" charset="0"/>
              </a:defRPr>
            </a:lvl1pPr>
          </a:lstStyle>
          <a:p>
            <a:pPr lvl="0"/>
            <a:r>
              <a:rPr lang="en-US" dirty="0"/>
              <a:t>”Put a quote here.”</a:t>
            </a:r>
          </a:p>
        </p:txBody>
      </p:sp>
      <p:sp>
        <p:nvSpPr>
          <p:cNvPr id="4" name="Content Placeholder 2"/>
          <p:cNvSpPr>
            <a:spLocks noGrp="1"/>
          </p:cNvSpPr>
          <p:nvPr>
            <p:ph idx="10" hasCustomPrompt="1"/>
          </p:nvPr>
        </p:nvSpPr>
        <p:spPr>
          <a:xfrm>
            <a:off x="6486387" y="652534"/>
            <a:ext cx="4614186" cy="5237022"/>
          </a:xfrm>
        </p:spPr>
        <p:txBody>
          <a:bodyPr/>
          <a:lstStyle>
            <a:lvl1pPr>
              <a:defRPr>
                <a:solidFill>
                  <a:schemeClr val="bg1"/>
                </a:solidFill>
              </a:defRPr>
            </a:lvl1pPr>
          </a:lstStyle>
          <a:p>
            <a:pPr lvl="0"/>
            <a:r>
              <a:rPr lang="en-US" dirty="0"/>
              <a:t>Photo/more text</a:t>
            </a:r>
          </a:p>
        </p:txBody>
      </p:sp>
      <p:sp>
        <p:nvSpPr>
          <p:cNvPr id="5" name="Content Placeholder 2"/>
          <p:cNvSpPr>
            <a:spLocks noGrp="1"/>
          </p:cNvSpPr>
          <p:nvPr>
            <p:ph idx="11" hasCustomPrompt="1"/>
          </p:nvPr>
        </p:nvSpPr>
        <p:spPr>
          <a:xfrm>
            <a:off x="933893" y="5314740"/>
            <a:ext cx="5122762" cy="574816"/>
          </a:xfrm>
        </p:spPr>
        <p:txBody>
          <a:bodyPr>
            <a:normAutofit/>
          </a:bodyPr>
          <a:lstStyle>
            <a:lvl1pPr marL="0" indent="0">
              <a:buNone/>
              <a:defRPr sz="1400" b="0" i="0" spc="300" baseline="0">
                <a:solidFill>
                  <a:schemeClr val="bg1"/>
                </a:solidFill>
                <a:latin typeface="Avenir Book" charset="0"/>
                <a:ea typeface="Avenir Book" charset="0"/>
                <a:cs typeface="Avenir Book" charset="0"/>
              </a:defRPr>
            </a:lvl1pPr>
          </a:lstStyle>
          <a:p>
            <a:pPr lvl="0"/>
            <a:r>
              <a:rPr lang="en-US" dirty="0"/>
              <a:t>-WHOEVER SAID IT</a:t>
            </a:r>
          </a:p>
        </p:txBody>
      </p:sp>
    </p:spTree>
    <p:extLst>
      <p:ext uri="{BB962C8B-B14F-4D97-AF65-F5344CB8AC3E}">
        <p14:creationId xmlns:p14="http://schemas.microsoft.com/office/powerpoint/2010/main" val="973911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84102"/>
            <a:ext cx="10515600" cy="155936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2243469"/>
            <a:ext cx="10515600" cy="3933493"/>
          </a:xfrm>
          <a:prstGeom prst="rect">
            <a:avLst/>
          </a:prstGeom>
        </p:spPr>
        <p:txBody>
          <a:bodyPr vert="horz" lIns="91440" tIns="45720" rIns="91440" bIns="4572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744436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7" r:id="rId4"/>
    <p:sldLayoutId id="2147483668" r:id="rId5"/>
    <p:sldLayoutId id="2147483669" r:id="rId6"/>
    <p:sldLayoutId id="2147483670" r:id="rId7"/>
    <p:sldLayoutId id="2147483678" r:id="rId8"/>
    <p:sldLayoutId id="2147483671" r:id="rId9"/>
    <p:sldLayoutId id="2147483672" r:id="rId10"/>
    <p:sldLayoutId id="2147483674" r:id="rId11"/>
    <p:sldLayoutId id="2147483676" r:id="rId12"/>
  </p:sldLayoutIdLst>
  <p:txStyles>
    <p:title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p:titleStyle>
    <p:body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3.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2: Emsi Data</a:t>
            </a:r>
          </a:p>
        </p:txBody>
      </p:sp>
      <p:sp>
        <p:nvSpPr>
          <p:cNvPr id="3" name="Subtitle 2"/>
          <p:cNvSpPr>
            <a:spLocks noGrp="1"/>
          </p:cNvSpPr>
          <p:nvPr>
            <p:ph type="subTitle" idx="1"/>
          </p:nvPr>
        </p:nvSpPr>
        <p:spPr/>
        <p:txBody>
          <a:bodyPr/>
          <a:lstStyle/>
          <a:p>
            <a:r>
              <a:rPr lang="en-US" dirty="0"/>
              <a:t>DATA BEHIND THE SCENES</a:t>
            </a:r>
          </a:p>
        </p:txBody>
      </p:sp>
    </p:spTree>
    <p:extLst>
      <p:ext uri="{BB962C8B-B14F-4D97-AF65-F5344CB8AC3E}">
        <p14:creationId xmlns:p14="http://schemas.microsoft.com/office/powerpoint/2010/main" val="10368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8C06BC9-A8BE-41DF-8D17-15B92B983D02}"/>
              </a:ext>
            </a:extLst>
          </p:cNvPr>
          <p:cNvPicPr>
            <a:picLocks noChangeAspect="1"/>
          </p:cNvPicPr>
          <p:nvPr/>
        </p:nvPicPr>
        <p:blipFill>
          <a:blip r:embed="rId3">
            <a:duotone>
              <a:schemeClr val="accent1">
                <a:shade val="45000"/>
                <a:satMod val="135000"/>
              </a:schemeClr>
              <a:prstClr val="white"/>
            </a:duotone>
          </a:blip>
          <a:stretch>
            <a:fillRect/>
          </a:stretch>
        </p:blipFill>
        <p:spPr>
          <a:xfrm>
            <a:off x="749300" y="2276083"/>
            <a:ext cx="2512611" cy="2512611"/>
          </a:xfrm>
          <a:prstGeom prst="ellipse">
            <a:avLst/>
          </a:prstGeom>
          <a:ln w="63500" cap="rnd">
            <a:noFill/>
          </a:ln>
          <a:effectLst>
            <a:reflection blurRad="6350" stA="50000" endA="300" endPos="38500" dist="50800" dir="5400000" sy="-100000" algn="bl" rotWithShape="0"/>
          </a:effectLst>
          <a:scene3d>
            <a:camera prst="orthographicFront"/>
            <a:lightRig rig="contrasting" dir="t">
              <a:rot lat="0" lon="0" rev="3000000"/>
            </a:lightRig>
          </a:scene3d>
          <a:sp3d contourW="7620">
            <a:bevelT w="95250" h="31750"/>
            <a:contourClr>
              <a:srgbClr val="333333"/>
            </a:contourClr>
          </a:sp3d>
        </p:spPr>
      </p:pic>
      <p:sp>
        <p:nvSpPr>
          <p:cNvPr id="3" name="Subtitle 2"/>
          <p:cNvSpPr>
            <a:spLocks noGrp="1"/>
          </p:cNvSpPr>
          <p:nvPr>
            <p:ph type="subTitle" idx="1"/>
          </p:nvPr>
        </p:nvSpPr>
        <p:spPr>
          <a:xfrm>
            <a:off x="4267200" y="2053389"/>
            <a:ext cx="7619999" cy="3769895"/>
          </a:xfrm>
        </p:spPr>
        <p:txBody>
          <a:bodyPr>
            <a:normAutofit fontScale="85000" lnSpcReduction="10000"/>
          </a:bodyPr>
          <a:lstStyle/>
          <a:p>
            <a:pPr marL="342900" indent="-342900">
              <a:buFont typeface="Arial" charset="0"/>
              <a:buChar char="•"/>
            </a:pPr>
            <a:r>
              <a:rPr lang="en-US" sz="2800" dirty="0"/>
              <a:t>1001 Codes</a:t>
            </a:r>
          </a:p>
          <a:p>
            <a:pPr marL="342900" indent="-342900">
              <a:buFont typeface="Arial" charset="0"/>
              <a:buChar char="•"/>
            </a:pPr>
            <a:r>
              <a:rPr lang="en-US" sz="2800" dirty="0"/>
              <a:t>5 Levels</a:t>
            </a:r>
          </a:p>
          <a:p>
            <a:pPr marL="342900" indent="-342900">
              <a:buFont typeface="Arial" charset="0"/>
              <a:buChar char="•"/>
            </a:pPr>
            <a:r>
              <a:rPr lang="en-US" sz="2800" dirty="0"/>
              <a:t>Example:</a:t>
            </a:r>
          </a:p>
          <a:p>
            <a:r>
              <a:rPr lang="en-US" sz="2800" dirty="0"/>
              <a:t>   31-Manufacturing</a:t>
            </a:r>
          </a:p>
          <a:p>
            <a:r>
              <a:rPr lang="en-US" sz="2800" dirty="0"/>
              <a:t>      312-Beverage &amp; Tobacco Product mfg.</a:t>
            </a:r>
          </a:p>
          <a:p>
            <a:r>
              <a:rPr lang="en-US" sz="2800" dirty="0"/>
              <a:t>	3121-Beverage mfg.</a:t>
            </a:r>
          </a:p>
          <a:p>
            <a:r>
              <a:rPr lang="en-US" sz="2800" dirty="0"/>
              <a:t>	  31211-Soft Drink &amp; Ice mfg.</a:t>
            </a:r>
          </a:p>
          <a:p>
            <a:r>
              <a:rPr lang="en-US" sz="2800" dirty="0"/>
              <a:t>	    312112-Ice mfg.</a:t>
            </a:r>
          </a:p>
          <a:p>
            <a:endParaRPr lang="en-US" dirty="0"/>
          </a:p>
        </p:txBody>
      </p:sp>
      <p:sp>
        <p:nvSpPr>
          <p:cNvPr id="6" name="Title 1"/>
          <p:cNvSpPr txBox="1">
            <a:spLocks/>
          </p:cNvSpPr>
          <p:nvPr/>
        </p:nvSpPr>
        <p:spPr>
          <a:xfrm>
            <a:off x="749300" y="796532"/>
            <a:ext cx="10960100" cy="8322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solidFill>
                  <a:schemeClr val="bg1"/>
                </a:solidFill>
              </a:rPr>
              <a:t>All Industry Data Sources Use NAICS Codes</a:t>
            </a:r>
          </a:p>
        </p:txBody>
      </p:sp>
      <p:sp>
        <p:nvSpPr>
          <p:cNvPr id="7" name="TextBox 6"/>
          <p:cNvSpPr txBox="1"/>
          <p:nvPr/>
        </p:nvSpPr>
        <p:spPr>
          <a:xfrm>
            <a:off x="5300546" y="1544259"/>
            <a:ext cx="6586653" cy="731824"/>
          </a:xfrm>
          <a:prstGeom prst="rect">
            <a:avLst/>
          </a:prstGeom>
          <a:noFill/>
        </p:spPr>
        <p:txBody>
          <a:bodyPr wrap="square" rtlCol="0">
            <a:normAutofit fontScale="92500"/>
          </a:bodyPr>
          <a:lstStyle/>
          <a:p>
            <a:r>
              <a:rPr lang="en-US" sz="2400" dirty="0">
                <a:solidFill>
                  <a:schemeClr val="accent1"/>
                </a:solidFill>
              </a:rPr>
              <a:t>(North American Industry Classification System)</a:t>
            </a:r>
          </a:p>
        </p:txBody>
      </p:sp>
    </p:spTree>
    <p:extLst>
      <p:ext uri="{BB962C8B-B14F-4D97-AF65-F5344CB8AC3E}">
        <p14:creationId xmlns:p14="http://schemas.microsoft.com/office/powerpoint/2010/main" val="25658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1383" y="2100036"/>
            <a:ext cx="5120640" cy="3975100"/>
          </a:xfrm>
        </p:spPr>
        <p:txBody>
          <a:bodyPr>
            <a:normAutofit/>
          </a:bodyPr>
          <a:lstStyle/>
          <a:p>
            <a:r>
              <a:rPr lang="en-US" sz="2800" dirty="0"/>
              <a:t>Crucial Dataset</a:t>
            </a:r>
          </a:p>
          <a:p>
            <a:r>
              <a:rPr lang="en-US" sz="2800" dirty="0"/>
              <a:t>County Level</a:t>
            </a:r>
          </a:p>
          <a:p>
            <a:r>
              <a:rPr lang="en-US" sz="2800" dirty="0"/>
              <a:t>Quarterly Release</a:t>
            </a:r>
          </a:p>
          <a:p>
            <a:r>
              <a:rPr lang="en-US" sz="2800" dirty="0"/>
              <a:t>Includes</a:t>
            </a:r>
          </a:p>
          <a:p>
            <a:pPr lvl="1"/>
            <a:r>
              <a:rPr lang="en-US" sz="2800" dirty="0"/>
              <a:t>Job Counts</a:t>
            </a:r>
          </a:p>
          <a:p>
            <a:pPr lvl="1"/>
            <a:r>
              <a:rPr lang="en-US" sz="2800" dirty="0"/>
              <a:t>Earnings</a:t>
            </a:r>
          </a:p>
          <a:p>
            <a:pPr lvl="1"/>
            <a:r>
              <a:rPr lang="en-US" sz="2800" dirty="0"/>
              <a:t>Establishments</a:t>
            </a:r>
          </a:p>
        </p:txBody>
      </p:sp>
      <p:sp>
        <p:nvSpPr>
          <p:cNvPr id="3" name="Title 2"/>
          <p:cNvSpPr>
            <a:spLocks noGrp="1"/>
          </p:cNvSpPr>
          <p:nvPr>
            <p:ph type="title"/>
          </p:nvPr>
        </p:nvSpPr>
        <p:spPr>
          <a:xfrm>
            <a:off x="839261" y="198378"/>
            <a:ext cx="5122762" cy="804326"/>
          </a:xfrm>
        </p:spPr>
        <p:txBody>
          <a:bodyPr/>
          <a:lstStyle/>
          <a:p>
            <a:r>
              <a:rPr lang="en-US" dirty="0"/>
              <a:t>QCEW</a:t>
            </a:r>
          </a:p>
        </p:txBody>
      </p:sp>
      <p:sp>
        <p:nvSpPr>
          <p:cNvPr id="6" name="Oval 5">
            <a:extLst>
              <a:ext uri="{FF2B5EF4-FFF2-40B4-BE49-F238E27FC236}">
                <a16:creationId xmlns:a16="http://schemas.microsoft.com/office/drawing/2014/main" id="{0A199AF9-8E30-0546-B90A-194B1DB7374A}"/>
              </a:ext>
            </a:extLst>
          </p:cNvPr>
          <p:cNvSpPr/>
          <p:nvPr/>
        </p:nvSpPr>
        <p:spPr>
          <a:xfrm>
            <a:off x="4592681" y="1643745"/>
            <a:ext cx="6690361" cy="456111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4" name="Subtitle 3"/>
          <p:cNvSpPr>
            <a:spLocks noGrp="1"/>
          </p:cNvSpPr>
          <p:nvPr>
            <p:ph type="subTitle" idx="1"/>
          </p:nvPr>
        </p:nvSpPr>
        <p:spPr>
          <a:xfrm>
            <a:off x="839261" y="914427"/>
            <a:ext cx="10134600" cy="515853"/>
          </a:xfrm>
        </p:spPr>
        <p:txBody>
          <a:bodyPr/>
          <a:lstStyle/>
          <a:p>
            <a:r>
              <a:rPr lang="en-US" sz="2400" dirty="0"/>
              <a:t>(Quarterly Census of Employment and Wages)</a:t>
            </a:r>
          </a:p>
        </p:txBody>
      </p:sp>
      <p:sp>
        <p:nvSpPr>
          <p:cNvPr id="5" name="Content Placeholder 1"/>
          <p:cNvSpPr txBox="1">
            <a:spLocks/>
          </p:cNvSpPr>
          <p:nvPr/>
        </p:nvSpPr>
        <p:spPr>
          <a:xfrm>
            <a:off x="5252872" y="2540000"/>
            <a:ext cx="5369978" cy="3162300"/>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2"/>
                </a:solidFill>
              </a:rPr>
              <a:t>Strength</a:t>
            </a:r>
          </a:p>
          <a:p>
            <a:pPr lvl="1"/>
            <a:r>
              <a:rPr lang="en-US" dirty="0"/>
              <a:t>Basis of our employee industry data due to job counts and annual earnings data</a:t>
            </a:r>
          </a:p>
          <a:p>
            <a:pPr marL="0" indent="0">
              <a:buNone/>
            </a:pPr>
            <a:r>
              <a:rPr lang="en-US" b="1" dirty="0">
                <a:solidFill>
                  <a:schemeClr val="accent2"/>
                </a:solidFill>
              </a:rPr>
              <a:t>Weaknesses</a:t>
            </a:r>
          </a:p>
          <a:p>
            <a:pPr lvl="1"/>
            <a:r>
              <a:rPr lang="en-US" dirty="0"/>
              <a:t>Lots of suppressions</a:t>
            </a:r>
          </a:p>
          <a:p>
            <a:pPr lvl="1"/>
            <a:r>
              <a:rPr lang="en-US" dirty="0"/>
              <a:t>Doesn’t cover the self-employed</a:t>
            </a:r>
          </a:p>
        </p:txBody>
      </p:sp>
    </p:spTree>
    <p:extLst>
      <p:ext uri="{BB962C8B-B14F-4D97-AF65-F5344CB8AC3E}">
        <p14:creationId xmlns:p14="http://schemas.microsoft.com/office/powerpoint/2010/main" val="381197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9EFC99EB-D3C4-3E4D-9799-490E737FCB4A}"/>
              </a:ext>
            </a:extLst>
          </p:cNvPr>
          <p:cNvSpPr/>
          <p:nvPr/>
        </p:nvSpPr>
        <p:spPr>
          <a:xfrm>
            <a:off x="5439954" y="1616529"/>
            <a:ext cx="6283961" cy="4627333"/>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Content Placeholder 1"/>
          <p:cNvSpPr>
            <a:spLocks noGrp="1"/>
          </p:cNvSpPr>
          <p:nvPr>
            <p:ph idx="10"/>
          </p:nvPr>
        </p:nvSpPr>
        <p:spPr>
          <a:xfrm>
            <a:off x="836078" y="2626179"/>
            <a:ext cx="5120640" cy="3304721"/>
          </a:xfrm>
        </p:spPr>
        <p:txBody>
          <a:bodyPr>
            <a:noAutofit/>
          </a:bodyPr>
          <a:lstStyle/>
          <a:p>
            <a:r>
              <a:rPr lang="en-US" sz="2800" dirty="0"/>
              <a:t>CBP publishes employment ranges for industries in counties</a:t>
            </a:r>
          </a:p>
          <a:p>
            <a:pPr marL="0" indent="0">
              <a:buNone/>
            </a:pPr>
            <a:endParaRPr lang="en-US" sz="2800" dirty="0"/>
          </a:p>
          <a:p>
            <a:r>
              <a:rPr lang="en-US" sz="2800" dirty="0"/>
              <a:t>ZBP publishes employment ranges for industries in ZIPs</a:t>
            </a:r>
          </a:p>
        </p:txBody>
      </p:sp>
      <p:sp>
        <p:nvSpPr>
          <p:cNvPr id="3" name="Title 2"/>
          <p:cNvSpPr>
            <a:spLocks noGrp="1"/>
          </p:cNvSpPr>
          <p:nvPr>
            <p:ph type="title"/>
          </p:nvPr>
        </p:nvSpPr>
        <p:spPr>
          <a:xfrm>
            <a:off x="836078" y="191410"/>
            <a:ext cx="5122762" cy="972456"/>
          </a:xfrm>
        </p:spPr>
        <p:txBody>
          <a:bodyPr/>
          <a:lstStyle/>
          <a:p>
            <a:r>
              <a:rPr lang="en-US" dirty="0"/>
              <a:t>CBP &amp; ZBP</a:t>
            </a:r>
          </a:p>
        </p:txBody>
      </p:sp>
      <p:sp>
        <p:nvSpPr>
          <p:cNvPr id="4" name="Subtitle 3"/>
          <p:cNvSpPr>
            <a:spLocks noGrp="1"/>
          </p:cNvSpPr>
          <p:nvPr>
            <p:ph type="subTitle" idx="1"/>
          </p:nvPr>
        </p:nvSpPr>
        <p:spPr>
          <a:xfrm>
            <a:off x="838200" y="1077688"/>
            <a:ext cx="7886700" cy="370113"/>
          </a:xfrm>
        </p:spPr>
        <p:txBody>
          <a:bodyPr/>
          <a:lstStyle/>
          <a:p>
            <a:r>
              <a:rPr lang="en-US" sz="2400" dirty="0"/>
              <a:t>(County and ZIP Business Patterns)</a:t>
            </a:r>
          </a:p>
        </p:txBody>
      </p:sp>
      <p:sp>
        <p:nvSpPr>
          <p:cNvPr id="5" name="Content Placeholder 1"/>
          <p:cNvSpPr txBox="1">
            <a:spLocks/>
          </p:cNvSpPr>
          <p:nvPr/>
        </p:nvSpPr>
        <p:spPr>
          <a:xfrm>
            <a:off x="6052611" y="2578100"/>
            <a:ext cx="5344578" cy="3060700"/>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2"/>
                </a:solidFill>
              </a:rPr>
              <a:t>Strength</a:t>
            </a:r>
          </a:p>
          <a:p>
            <a:pPr lvl="1">
              <a:buClr>
                <a:schemeClr val="accent2"/>
              </a:buClr>
            </a:pPr>
            <a:r>
              <a:rPr lang="en-US" dirty="0"/>
              <a:t>Ranges provide a starting point in dealing with suppressions in other data</a:t>
            </a:r>
          </a:p>
          <a:p>
            <a:pPr marL="0" indent="0">
              <a:buNone/>
            </a:pPr>
            <a:r>
              <a:rPr lang="en-US" b="1" dirty="0">
                <a:solidFill>
                  <a:schemeClr val="accent2"/>
                </a:solidFill>
              </a:rPr>
              <a:t>Weakness</a:t>
            </a:r>
            <a:endParaRPr lang="en-US" dirty="0">
              <a:solidFill>
                <a:schemeClr val="accent2"/>
              </a:solidFill>
            </a:endParaRPr>
          </a:p>
          <a:p>
            <a:pPr lvl="1">
              <a:buClr>
                <a:schemeClr val="accent2"/>
              </a:buClr>
            </a:pPr>
            <a:r>
              <a:rPr lang="en-US" dirty="0"/>
              <a:t>Ranges (200-300), not hard numbers (256)</a:t>
            </a:r>
          </a:p>
        </p:txBody>
      </p:sp>
    </p:spTree>
    <p:extLst>
      <p:ext uri="{BB962C8B-B14F-4D97-AF65-F5344CB8AC3E}">
        <p14:creationId xmlns:p14="http://schemas.microsoft.com/office/powerpoint/2010/main" val="1448287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8692" y="684103"/>
            <a:ext cx="10515600" cy="1144698"/>
          </a:xfrm>
        </p:spPr>
        <p:txBody>
          <a:bodyPr/>
          <a:lstStyle/>
          <a:p>
            <a:r>
              <a:rPr lang="en-US" dirty="0"/>
              <a:t>Combined Data Sources</a:t>
            </a:r>
          </a:p>
        </p:txBody>
      </p:sp>
      <p:sp>
        <p:nvSpPr>
          <p:cNvPr id="2" name="Oval 1">
            <a:extLst>
              <a:ext uri="{FF2B5EF4-FFF2-40B4-BE49-F238E27FC236}">
                <a16:creationId xmlns:a16="http://schemas.microsoft.com/office/drawing/2014/main" id="{4F0BBBC5-FED4-41B7-B9CE-0388C361B033}"/>
              </a:ext>
            </a:extLst>
          </p:cNvPr>
          <p:cNvSpPr/>
          <p:nvPr/>
        </p:nvSpPr>
        <p:spPr>
          <a:xfrm>
            <a:off x="858644" y="2512902"/>
            <a:ext cx="2352907" cy="15054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QCEW</a:t>
            </a:r>
          </a:p>
        </p:txBody>
      </p:sp>
      <p:sp>
        <p:nvSpPr>
          <p:cNvPr id="3" name="Cross 2">
            <a:extLst>
              <a:ext uri="{FF2B5EF4-FFF2-40B4-BE49-F238E27FC236}">
                <a16:creationId xmlns:a16="http://schemas.microsoft.com/office/drawing/2014/main" id="{85E42B9B-0A1D-4347-B7FD-094F5EDD6CD3}"/>
              </a:ext>
            </a:extLst>
          </p:cNvPr>
          <p:cNvSpPr/>
          <p:nvPr/>
        </p:nvSpPr>
        <p:spPr>
          <a:xfrm>
            <a:off x="4438185" y="2888166"/>
            <a:ext cx="669073" cy="635619"/>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464418EB-0B9F-42A4-B9FF-A569BC95EBA8}"/>
              </a:ext>
            </a:extLst>
          </p:cNvPr>
          <p:cNvSpPr/>
          <p:nvPr/>
        </p:nvSpPr>
        <p:spPr>
          <a:xfrm>
            <a:off x="6188926" y="1598381"/>
            <a:ext cx="3088888" cy="18513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CBP/ZBP</a:t>
            </a:r>
          </a:p>
        </p:txBody>
      </p:sp>
      <p:sp>
        <p:nvSpPr>
          <p:cNvPr id="7" name="Oval 6">
            <a:extLst>
              <a:ext uri="{FF2B5EF4-FFF2-40B4-BE49-F238E27FC236}">
                <a16:creationId xmlns:a16="http://schemas.microsoft.com/office/drawing/2014/main" id="{EB23DEEA-41FE-4DAC-BB85-4D020E5A1A69}"/>
              </a:ext>
            </a:extLst>
          </p:cNvPr>
          <p:cNvSpPr/>
          <p:nvPr/>
        </p:nvSpPr>
        <p:spPr>
          <a:xfrm>
            <a:off x="6556916" y="3860301"/>
            <a:ext cx="2352907" cy="15054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NCES</a:t>
            </a:r>
          </a:p>
        </p:txBody>
      </p:sp>
      <p:sp>
        <p:nvSpPr>
          <p:cNvPr id="8" name="Oval 7">
            <a:extLst>
              <a:ext uri="{FF2B5EF4-FFF2-40B4-BE49-F238E27FC236}">
                <a16:creationId xmlns:a16="http://schemas.microsoft.com/office/drawing/2014/main" id="{0A3FA139-07DE-4CE3-94B9-88E3DCB3A3D5}"/>
              </a:ext>
            </a:extLst>
          </p:cNvPr>
          <p:cNvSpPr/>
          <p:nvPr/>
        </p:nvSpPr>
        <p:spPr>
          <a:xfrm>
            <a:off x="9511038" y="2771077"/>
            <a:ext cx="2352907" cy="15054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USPS</a:t>
            </a:r>
          </a:p>
        </p:txBody>
      </p:sp>
    </p:spTree>
    <p:extLst>
      <p:ext uri="{BB962C8B-B14F-4D97-AF65-F5344CB8AC3E}">
        <p14:creationId xmlns:p14="http://schemas.microsoft.com/office/powerpoint/2010/main" val="1373221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Emsi Industry Data Summary</a:t>
            </a:r>
          </a:p>
        </p:txBody>
      </p:sp>
      <p:pic>
        <p:nvPicPr>
          <p:cNvPr id="4" name="Picture 3" descr="20150205 Career Coach Certification-26.png"/>
          <p:cNvPicPr>
            <a:picLocks noChangeAspect="1"/>
          </p:cNvPicPr>
          <p:nvPr/>
        </p:nvPicPr>
        <p:blipFill rotWithShape="1">
          <a:blip r:embed="rId3">
            <a:extLst>
              <a:ext uri="{28A0092B-C50C-407E-A947-70E740481C1C}">
                <a14:useLocalDpi xmlns:a14="http://schemas.microsoft.com/office/drawing/2010/main" val="0"/>
              </a:ext>
            </a:extLst>
          </a:blip>
          <a:srcRect t="22133" b="2943"/>
          <a:stretch/>
        </p:blipFill>
        <p:spPr>
          <a:xfrm>
            <a:off x="1209225" y="1587499"/>
            <a:ext cx="9773550" cy="5491325"/>
          </a:xfrm>
          <a:prstGeom prst="rect">
            <a:avLst/>
          </a:prstGeom>
        </p:spPr>
      </p:pic>
      <p:pic>
        <p:nvPicPr>
          <p:cNvPr id="5" name="Picture 4" descr="20150205 Career Coach Certification-27.png"/>
          <p:cNvPicPr>
            <a:picLocks noChangeAspect="1"/>
          </p:cNvPicPr>
          <p:nvPr/>
        </p:nvPicPr>
        <p:blipFill rotWithShape="1">
          <a:blip r:embed="rId4">
            <a:extLst>
              <a:ext uri="{28A0092B-C50C-407E-A947-70E740481C1C}">
                <a14:useLocalDpi xmlns:a14="http://schemas.microsoft.com/office/drawing/2010/main" val="0"/>
              </a:ext>
            </a:extLst>
          </a:blip>
          <a:srcRect t="16507"/>
          <a:stretch/>
        </p:blipFill>
        <p:spPr>
          <a:xfrm>
            <a:off x="1219200" y="1181100"/>
            <a:ext cx="9797022" cy="6134100"/>
          </a:xfrm>
          <a:prstGeom prst="rect">
            <a:avLst/>
          </a:prstGeom>
        </p:spPr>
      </p:pic>
      <p:pic>
        <p:nvPicPr>
          <p:cNvPr id="6" name="Picture 5" descr="20150205 Career Coach Certification-28.png"/>
          <p:cNvPicPr>
            <a:picLocks noChangeAspect="1"/>
          </p:cNvPicPr>
          <p:nvPr/>
        </p:nvPicPr>
        <p:blipFill rotWithShape="1">
          <a:blip r:embed="rId5">
            <a:extLst>
              <a:ext uri="{28A0092B-C50C-407E-A947-70E740481C1C}">
                <a14:useLocalDpi xmlns:a14="http://schemas.microsoft.com/office/drawing/2010/main" val="0"/>
              </a:ext>
            </a:extLst>
          </a:blip>
          <a:srcRect t="25287"/>
          <a:stretch/>
        </p:blipFill>
        <p:spPr>
          <a:xfrm>
            <a:off x="1206500" y="1821177"/>
            <a:ext cx="9797022" cy="5489044"/>
          </a:xfrm>
          <a:prstGeom prst="rect">
            <a:avLst/>
          </a:prstGeom>
        </p:spPr>
      </p:pic>
    </p:spTree>
    <p:extLst>
      <p:ext uri="{BB962C8B-B14F-4D97-AF65-F5344CB8AC3E}">
        <p14:creationId xmlns:p14="http://schemas.microsoft.com/office/powerpoint/2010/main" val="61813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our method reliable?</a:t>
            </a:r>
          </a:p>
        </p:txBody>
      </p:sp>
      <p:pic>
        <p:nvPicPr>
          <p:cNvPr id="5" name="Picture 6" descr="id-dcdo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8761" y="4517760"/>
            <a:ext cx="2152383" cy="13256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descr="NDOC_Logo_PMS46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08266" y="1944110"/>
            <a:ext cx="2721538" cy="15484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descr="indiana-work-force-development.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44692" y="3944821"/>
            <a:ext cx="1985112" cy="16155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2" descr="nydolseal.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82219" y="2052463"/>
            <a:ext cx="1785468" cy="17597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1" descr="Idaho Department of Labor Dec 2013.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83239" y="2246075"/>
            <a:ext cx="1825522" cy="18255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4" descr="CDHE.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180264" y="4540828"/>
            <a:ext cx="3831471" cy="14368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37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a:t>Emsi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Data Origins</a:t>
            </a:r>
          </a:p>
          <a:p>
            <a:pPr>
              <a:lnSpc>
                <a:spcPct val="150000"/>
              </a:lnSpc>
            </a:pPr>
            <a:r>
              <a:rPr lang="en-US" sz="2800" dirty="0"/>
              <a:t>Industry Data</a:t>
            </a:r>
          </a:p>
          <a:p>
            <a:pPr>
              <a:lnSpc>
                <a:spcPct val="150000"/>
              </a:lnSpc>
            </a:pPr>
            <a:r>
              <a:rPr lang="en-US" sz="2800" dirty="0"/>
              <a:t>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05198" y="948069"/>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97398" y="1722769"/>
            <a:ext cx="330200" cy="296531"/>
            <a:chOff x="3111500" y="2243469"/>
            <a:chExt cx="330200" cy="296531"/>
          </a:xfrm>
        </p:grpSpPr>
        <p:cxnSp>
          <p:nvCxnSpPr>
            <p:cNvPr id="10" name="Straight Connector 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3848096" y="2461125"/>
            <a:ext cx="330200" cy="296531"/>
            <a:chOff x="3111500" y="2243469"/>
            <a:chExt cx="330200" cy="296531"/>
          </a:xfrm>
        </p:grpSpPr>
        <p:cxnSp>
          <p:nvCxnSpPr>
            <p:cNvPr id="13" name="Straight Connector 1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939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838200" y="2243469"/>
            <a:ext cx="5740400" cy="3933493"/>
          </a:xfrm>
        </p:spPr>
        <p:txBody>
          <a:bodyPr/>
          <a:lstStyle/>
          <a:p>
            <a:r>
              <a:rPr lang="en-US" dirty="0"/>
              <a:t>Start with Industry Data</a:t>
            </a:r>
          </a:p>
          <a:p>
            <a:pPr lvl="1"/>
            <a:r>
              <a:rPr lang="en-US" dirty="0"/>
              <a:t>Core Datasets</a:t>
            </a:r>
          </a:p>
          <a:p>
            <a:r>
              <a:rPr lang="en-US" dirty="0"/>
              <a:t>Link Industries and Occupations</a:t>
            </a:r>
          </a:p>
          <a:p>
            <a:r>
              <a:rPr lang="en-US" i="1" dirty="0"/>
              <a:t>Occupational Sources Added</a:t>
            </a:r>
          </a:p>
        </p:txBody>
      </p:sp>
      <p:pic>
        <p:nvPicPr>
          <p:cNvPr id="15" name="Picture 14"/>
          <p:cNvPicPr>
            <a:picLocks noChangeAspect="1"/>
          </p:cNvPicPr>
          <p:nvPr/>
        </p:nvPicPr>
        <p:blipFill>
          <a:blip r:embed="rId3"/>
          <a:stretch>
            <a:fillRect/>
          </a:stretch>
        </p:blipFill>
        <p:spPr>
          <a:xfrm>
            <a:off x="6096000" y="974325"/>
            <a:ext cx="6128530" cy="5201628"/>
          </a:xfrm>
          <a:prstGeom prst="rect">
            <a:avLst/>
          </a:prstGeom>
        </p:spPr>
      </p:pic>
      <p:sp>
        <p:nvSpPr>
          <p:cNvPr id="17" name="Rectangle 16"/>
          <p:cNvSpPr/>
          <p:nvPr/>
        </p:nvSpPr>
        <p:spPr>
          <a:xfrm>
            <a:off x="6578600" y="1155700"/>
            <a:ext cx="5422900" cy="187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p:cNvSpPr>
            <a:spLocks noGrp="1"/>
          </p:cNvSpPr>
          <p:nvPr>
            <p:ph type="title"/>
          </p:nvPr>
        </p:nvSpPr>
        <p:spPr/>
        <p:txBody>
          <a:bodyPr/>
          <a:lstStyle/>
          <a:p>
            <a:r>
              <a:rPr lang="en-US" dirty="0"/>
              <a:t>How Emsi Data is Built</a:t>
            </a:r>
          </a:p>
        </p:txBody>
      </p:sp>
      <p:sp>
        <p:nvSpPr>
          <p:cNvPr id="6" name="Rectangle 5"/>
          <p:cNvSpPr/>
          <p:nvPr/>
        </p:nvSpPr>
        <p:spPr>
          <a:xfrm>
            <a:off x="6904001" y="337182"/>
            <a:ext cx="4512527" cy="2705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515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1684421"/>
            <a:ext cx="10515600" cy="1917617"/>
          </a:xfrm>
        </p:spPr>
        <p:txBody>
          <a:bodyPr/>
          <a:lstStyle/>
          <a:p>
            <a:r>
              <a:rPr lang="en-US" dirty="0"/>
              <a:t>Occupation Data Sources</a:t>
            </a:r>
          </a:p>
        </p:txBody>
      </p:sp>
    </p:spTree>
    <p:extLst>
      <p:ext uri="{BB962C8B-B14F-4D97-AF65-F5344CB8AC3E}">
        <p14:creationId xmlns:p14="http://schemas.microsoft.com/office/powerpoint/2010/main" val="1148982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10515600" cy="903397"/>
          </a:xfrm>
        </p:spPr>
        <p:txBody>
          <a:bodyPr/>
          <a:lstStyle/>
          <a:p>
            <a:r>
              <a:rPr lang="en-US" dirty="0"/>
              <a:t>Occupation Sources Use O*NET SOC</a:t>
            </a:r>
          </a:p>
        </p:txBody>
      </p:sp>
      <p:sp>
        <p:nvSpPr>
          <p:cNvPr id="3" name="Subtitle 2"/>
          <p:cNvSpPr>
            <a:spLocks noGrp="1"/>
          </p:cNvSpPr>
          <p:nvPr>
            <p:ph idx="1"/>
          </p:nvPr>
        </p:nvSpPr>
        <p:spPr>
          <a:xfrm>
            <a:off x="5522328" y="2289561"/>
            <a:ext cx="6548552" cy="3552611"/>
          </a:xfrm>
        </p:spPr>
        <p:txBody>
          <a:bodyPr>
            <a:normAutofit/>
          </a:bodyPr>
          <a:lstStyle/>
          <a:p>
            <a:pPr marL="342900" indent="-342900">
              <a:buFont typeface="Arial" charset="0"/>
              <a:buChar char="•"/>
            </a:pPr>
            <a:r>
              <a:rPr lang="en-US" sz="3000" dirty="0"/>
              <a:t>More than 900 codes at 5 different levels of specificity</a:t>
            </a:r>
          </a:p>
          <a:p>
            <a:pPr marL="342900" indent="-342900">
              <a:buFont typeface="Arial" charset="0"/>
              <a:buChar char="•"/>
            </a:pPr>
            <a:r>
              <a:rPr lang="en-US" sz="3000" dirty="0"/>
              <a:t>Example:</a:t>
            </a:r>
          </a:p>
          <a:p>
            <a:pPr marL="800100" lvl="1" indent="-342900">
              <a:buFont typeface="Arial" charset="0"/>
              <a:buChar char="•"/>
            </a:pPr>
            <a:r>
              <a:rPr lang="en-US" sz="3000" dirty="0"/>
              <a:t>15-1143.01 Telecommunications Engineering Specialist</a:t>
            </a:r>
          </a:p>
        </p:txBody>
      </p:sp>
      <p:sp>
        <p:nvSpPr>
          <p:cNvPr id="8" name="TextBox 7"/>
          <p:cNvSpPr txBox="1"/>
          <p:nvPr/>
        </p:nvSpPr>
        <p:spPr>
          <a:xfrm>
            <a:off x="5605347" y="1557737"/>
            <a:ext cx="6586653" cy="731824"/>
          </a:xfrm>
          <a:prstGeom prst="rect">
            <a:avLst/>
          </a:prstGeom>
          <a:noFill/>
        </p:spPr>
        <p:txBody>
          <a:bodyPr wrap="square" rtlCol="0">
            <a:normAutofit/>
          </a:bodyPr>
          <a:lstStyle/>
          <a:p>
            <a:r>
              <a:rPr lang="en-US" sz="2800">
                <a:solidFill>
                  <a:schemeClr val="tx2"/>
                </a:solidFill>
              </a:rPr>
              <a:t>(Standard Occupation Classification)</a:t>
            </a:r>
            <a:endParaRPr lang="en-US" sz="2800" dirty="0">
              <a:solidFill>
                <a:schemeClr val="tx2"/>
              </a:solidFill>
            </a:endParaRPr>
          </a:p>
        </p:txBody>
      </p:sp>
      <p:pic>
        <p:nvPicPr>
          <p:cNvPr id="6" name="Picture 5">
            <a:extLst>
              <a:ext uri="{FF2B5EF4-FFF2-40B4-BE49-F238E27FC236}">
                <a16:creationId xmlns:a16="http://schemas.microsoft.com/office/drawing/2014/main" id="{6B991C7A-BB1F-414C-88D7-7087C8177AB8}"/>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9961" b="89941" l="9961" r="93945">
                        <a14:foregroundMark x1="43457" y1="50000" x2="43457" y2="50000"/>
                        <a14:foregroundMark x1="22949" y1="48926" x2="22949" y2="48926"/>
                        <a14:foregroundMark x1="20313" y1="67969" x2="20313" y2="67969"/>
                        <a14:foregroundMark x1="33496" y1="39746" x2="33496" y2="39746"/>
                        <a14:foregroundMark x1="30566" y1="28418" x2="30566" y2="28418"/>
                        <a14:foregroundMark x1="51855" y1="14063" x2="51855" y2="14063"/>
                        <a14:foregroundMark x1="52246" y1="26172" x2="52246" y2="26172"/>
                        <a14:foregroundMark x1="61719" y1="28809" x2="61719" y2="28809"/>
                        <a14:foregroundMark x1="64648" y1="39746" x2="64648" y2="39746"/>
                        <a14:foregroundMark x1="78906" y1="51465" x2="78906" y2="51465"/>
                        <a14:foregroundMark x1="86230" y1="70898" x2="86230" y2="70898"/>
                        <a14:foregroundMark x1="93945" y1="70508" x2="93945" y2="70508"/>
                      </a14:backgroundRemoval>
                    </a14:imgEffect>
                  </a14:imgLayer>
                </a14:imgProps>
              </a:ext>
            </a:extLst>
          </a:blip>
          <a:stretch>
            <a:fillRect/>
          </a:stretch>
        </p:blipFill>
        <p:spPr>
          <a:xfrm>
            <a:off x="949712" y="1923649"/>
            <a:ext cx="3191256" cy="3191256"/>
          </a:xfrm>
          <a:prstGeom prst="ellipse">
            <a:avLst/>
          </a:prstGeom>
        </p:spPr>
      </p:pic>
    </p:spTree>
    <p:extLst>
      <p:ext uri="{BB962C8B-B14F-4D97-AF65-F5344CB8AC3E}">
        <p14:creationId xmlns:p14="http://schemas.microsoft.com/office/powerpoint/2010/main" val="20759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62049" y="238919"/>
            <a:ext cx="10083800" cy="4373562"/>
          </a:xfrm>
        </p:spPr>
        <p:txBody>
          <a:bodyPr>
            <a:noAutofit/>
          </a:bodyPr>
          <a:lstStyle/>
          <a:p>
            <a:pPr marL="0" indent="0">
              <a:lnSpc>
                <a:spcPct val="150000"/>
              </a:lnSpc>
              <a:buNone/>
            </a:pPr>
            <a:r>
              <a:rPr lang="en-US" sz="3200" dirty="0"/>
              <a:t>Who is Emsi?</a:t>
            </a:r>
          </a:p>
          <a:p>
            <a:pPr marL="0" indent="0">
              <a:lnSpc>
                <a:spcPct val="150000"/>
              </a:lnSpc>
              <a:buNone/>
            </a:pPr>
            <a:r>
              <a:rPr lang="en-US" sz="3200" dirty="0"/>
              <a:t>Module 1: Why Career Coach?</a:t>
            </a:r>
          </a:p>
          <a:p>
            <a:pPr marL="0" indent="0">
              <a:lnSpc>
                <a:spcPct val="150000"/>
              </a:lnSpc>
              <a:buNone/>
            </a:pPr>
            <a:r>
              <a:rPr lang="en-US" sz="3200" dirty="0"/>
              <a:t>Module 2: Emsi Data</a:t>
            </a:r>
          </a:p>
          <a:p>
            <a:pPr marL="0" indent="0">
              <a:lnSpc>
                <a:spcPct val="150000"/>
              </a:lnSpc>
              <a:buNone/>
            </a:pPr>
            <a:r>
              <a:rPr lang="en-US" sz="3200" dirty="0"/>
              <a:t>Module 3: Using Career Coach</a:t>
            </a:r>
          </a:p>
          <a:p>
            <a:pPr marL="0" indent="0">
              <a:lnSpc>
                <a:spcPct val="150000"/>
              </a:lnSpc>
              <a:buNone/>
            </a:pPr>
            <a:r>
              <a:rPr lang="en-US" sz="3200" dirty="0"/>
              <a:t>Module 4: Employer Portal</a:t>
            </a:r>
          </a:p>
          <a:p>
            <a:pPr marL="0" indent="0">
              <a:lnSpc>
                <a:spcPct val="150000"/>
              </a:lnSpc>
              <a:buNone/>
            </a:pPr>
            <a:r>
              <a:rPr lang="en-US" sz="3200" dirty="0"/>
              <a:t>Bonus Module</a:t>
            </a:r>
          </a:p>
          <a:p>
            <a:pPr marL="0" indent="0">
              <a:lnSpc>
                <a:spcPct val="150000"/>
              </a:lnSpc>
              <a:buNone/>
            </a:pPr>
            <a:r>
              <a:rPr lang="en-US" sz="3200" dirty="0"/>
              <a:t>Knowledge Checks</a:t>
            </a:r>
          </a:p>
        </p:txBody>
      </p:sp>
      <p:grpSp>
        <p:nvGrpSpPr>
          <p:cNvPr id="8" name="Group 7"/>
          <p:cNvGrpSpPr/>
          <p:nvPr/>
        </p:nvGrpSpPr>
        <p:grpSpPr>
          <a:xfrm>
            <a:off x="3869097" y="447810"/>
            <a:ext cx="330200" cy="296531"/>
            <a:chOff x="3111500" y="2243469"/>
            <a:chExt cx="330200" cy="296531"/>
          </a:xfrm>
        </p:grpSpPr>
        <p:cxnSp>
          <p:nvCxnSpPr>
            <p:cNvPr id="9" name="Straight Connector 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1" name="Title 1"/>
          <p:cNvSpPr>
            <a:spLocks noGrp="1"/>
          </p:cNvSpPr>
          <p:nvPr>
            <p:ph type="title"/>
          </p:nvPr>
        </p:nvSpPr>
        <p:spPr>
          <a:xfrm>
            <a:off x="7188198" y="2425700"/>
            <a:ext cx="4470400" cy="1876867"/>
          </a:xfrm>
        </p:spPr>
        <p:txBody>
          <a:bodyPr anchor="ctr">
            <a:normAutofit/>
          </a:bodyPr>
          <a:lstStyle/>
          <a:p>
            <a:pPr algn="ctr"/>
            <a:r>
              <a:rPr lang="en-US" sz="5400" dirty="0"/>
              <a:t>Advanced Training</a:t>
            </a:r>
          </a:p>
        </p:txBody>
      </p:sp>
      <p:sp>
        <p:nvSpPr>
          <p:cNvPr id="12" name="TextBox 11"/>
          <p:cNvSpPr txBox="1"/>
          <p:nvPr/>
        </p:nvSpPr>
        <p:spPr>
          <a:xfrm>
            <a:off x="7556498" y="4302567"/>
            <a:ext cx="3733800" cy="523220"/>
          </a:xfrm>
          <a:prstGeom prst="rect">
            <a:avLst/>
          </a:prstGeom>
          <a:noFill/>
        </p:spPr>
        <p:txBody>
          <a:bodyPr wrap="square" rtlCol="0">
            <a:spAutoFit/>
          </a:bodyPr>
          <a:lstStyle/>
          <a:p>
            <a:pPr algn="ctr"/>
            <a:r>
              <a:rPr lang="en-US" sz="2800" dirty="0">
                <a:solidFill>
                  <a:schemeClr val="accent1"/>
                </a:solidFill>
              </a:rPr>
              <a:t>CHECKPOINTS</a:t>
            </a:r>
          </a:p>
        </p:txBody>
      </p:sp>
      <p:grpSp>
        <p:nvGrpSpPr>
          <p:cNvPr id="13" name="Group 12"/>
          <p:cNvGrpSpPr/>
          <p:nvPr/>
        </p:nvGrpSpPr>
        <p:grpSpPr>
          <a:xfrm>
            <a:off x="7023098" y="1329069"/>
            <a:ext cx="330200" cy="296531"/>
            <a:chOff x="3111500" y="2243469"/>
            <a:chExt cx="330200" cy="296531"/>
          </a:xfrm>
        </p:grpSpPr>
        <p:cxnSp>
          <p:nvCxnSpPr>
            <p:cNvPr id="14" name="Straight Connector 1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8017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513976"/>
            <a:ext cx="10515600" cy="870324"/>
          </a:xfrm>
        </p:spPr>
        <p:txBody>
          <a:bodyPr/>
          <a:lstStyle/>
          <a:p>
            <a:r>
              <a:rPr lang="en-US" dirty="0"/>
              <a:t>Linking Industry to Occupations:</a:t>
            </a:r>
          </a:p>
        </p:txBody>
      </p:sp>
      <p:sp>
        <p:nvSpPr>
          <p:cNvPr id="9" name="TextBox 8"/>
          <p:cNvSpPr txBox="1"/>
          <p:nvPr/>
        </p:nvSpPr>
        <p:spPr>
          <a:xfrm>
            <a:off x="1808154" y="5029200"/>
            <a:ext cx="2387814" cy="461665"/>
          </a:xfrm>
          <a:prstGeom prst="rect">
            <a:avLst/>
          </a:prstGeom>
          <a:noFill/>
        </p:spPr>
        <p:txBody>
          <a:bodyPr wrap="square" rtlCol="0">
            <a:spAutoFit/>
          </a:bodyPr>
          <a:lstStyle/>
          <a:p>
            <a:pPr algn="ctr"/>
            <a:r>
              <a:rPr lang="en-US" sz="2400" b="1" dirty="0">
                <a:solidFill>
                  <a:schemeClr val="accent1"/>
                </a:solidFill>
              </a:rPr>
              <a:t>Industries</a:t>
            </a:r>
          </a:p>
        </p:txBody>
      </p:sp>
      <p:sp>
        <p:nvSpPr>
          <p:cNvPr id="12" name="TextBox 11"/>
          <p:cNvSpPr txBox="1"/>
          <p:nvPr/>
        </p:nvSpPr>
        <p:spPr>
          <a:xfrm>
            <a:off x="7638966" y="5029200"/>
            <a:ext cx="2387814" cy="461665"/>
          </a:xfrm>
          <a:prstGeom prst="rect">
            <a:avLst/>
          </a:prstGeom>
          <a:noFill/>
        </p:spPr>
        <p:txBody>
          <a:bodyPr wrap="square" rtlCol="0">
            <a:spAutoFit/>
          </a:bodyPr>
          <a:lstStyle/>
          <a:p>
            <a:pPr algn="ctr"/>
            <a:r>
              <a:rPr lang="en-US" sz="2400" b="1" dirty="0">
                <a:solidFill>
                  <a:schemeClr val="tx2"/>
                </a:solidFill>
              </a:rPr>
              <a:t>Occupations</a:t>
            </a:r>
          </a:p>
        </p:txBody>
      </p:sp>
      <p:sp>
        <p:nvSpPr>
          <p:cNvPr id="10" name="TextBox 9"/>
          <p:cNvSpPr txBox="1"/>
          <p:nvPr/>
        </p:nvSpPr>
        <p:spPr>
          <a:xfrm>
            <a:off x="1376354" y="5508444"/>
            <a:ext cx="3398846" cy="400110"/>
          </a:xfrm>
          <a:prstGeom prst="rect">
            <a:avLst/>
          </a:prstGeom>
          <a:noFill/>
        </p:spPr>
        <p:txBody>
          <a:bodyPr wrap="square" rtlCol="0">
            <a:spAutoFit/>
          </a:bodyPr>
          <a:lstStyle/>
          <a:p>
            <a:pPr algn="ctr"/>
            <a:r>
              <a:rPr lang="en-US" sz="2000" dirty="0">
                <a:solidFill>
                  <a:schemeClr val="tx2"/>
                </a:solidFill>
              </a:rPr>
              <a:t>All hospitals in your region</a:t>
            </a:r>
          </a:p>
        </p:txBody>
      </p:sp>
      <p:sp>
        <p:nvSpPr>
          <p:cNvPr id="14" name="TextBox 13"/>
          <p:cNvSpPr txBox="1"/>
          <p:nvPr/>
        </p:nvSpPr>
        <p:spPr>
          <a:xfrm>
            <a:off x="7233324" y="5508444"/>
            <a:ext cx="3398846" cy="707886"/>
          </a:xfrm>
          <a:prstGeom prst="rect">
            <a:avLst/>
          </a:prstGeom>
          <a:noFill/>
        </p:spPr>
        <p:txBody>
          <a:bodyPr wrap="square" rtlCol="0">
            <a:spAutoFit/>
          </a:bodyPr>
          <a:lstStyle/>
          <a:p>
            <a:pPr algn="ctr"/>
            <a:r>
              <a:rPr lang="en-US" sz="2000" dirty="0">
                <a:solidFill>
                  <a:schemeClr val="tx2"/>
                </a:solidFill>
              </a:rPr>
              <a:t>Surgeons, nurses, lab techs,</a:t>
            </a:r>
          </a:p>
          <a:p>
            <a:pPr algn="ctr"/>
            <a:r>
              <a:rPr lang="en-US" sz="2000" dirty="0">
                <a:solidFill>
                  <a:schemeClr val="tx2"/>
                </a:solidFill>
              </a:rPr>
              <a:t>receptionists</a:t>
            </a:r>
          </a:p>
        </p:txBody>
      </p:sp>
      <p:sp>
        <p:nvSpPr>
          <p:cNvPr id="3" name="Right Arrow 2"/>
          <p:cNvSpPr/>
          <p:nvPr/>
        </p:nvSpPr>
        <p:spPr>
          <a:xfrm>
            <a:off x="5074529" y="3249386"/>
            <a:ext cx="1866900" cy="635136"/>
          </a:xfrm>
          <a:prstGeom prst="righ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673DBEA-7A05-470B-8762-DB4C3BC83154}"/>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9961" b="89941" l="9961" r="93945">
                        <a14:foregroundMark x1="43457" y1="50000" x2="43457" y2="50000"/>
                        <a14:foregroundMark x1="22949" y1="48926" x2="22949" y2="48926"/>
                        <a14:foregroundMark x1="20313" y1="67969" x2="20313" y2="67969"/>
                        <a14:foregroundMark x1="33496" y1="39746" x2="33496" y2="39746"/>
                        <a14:foregroundMark x1="30566" y1="28418" x2="30566" y2="28418"/>
                        <a14:foregroundMark x1="51855" y1="14063" x2="51855" y2="14063"/>
                        <a14:foregroundMark x1="52246" y1="26172" x2="52246" y2="26172"/>
                        <a14:foregroundMark x1="61719" y1="28809" x2="61719" y2="28809"/>
                        <a14:foregroundMark x1="64648" y1="39746" x2="64648" y2="39746"/>
                        <a14:foregroundMark x1="78906" y1="51465" x2="78906" y2="51465"/>
                        <a14:foregroundMark x1="86230" y1="70898" x2="86230" y2="70898"/>
                        <a14:foregroundMark x1="93945" y1="70508" x2="93945" y2="70508"/>
                      </a14:backgroundRemoval>
                    </a14:imgEffect>
                  </a14:imgLayer>
                </a14:imgProps>
              </a:ext>
            </a:extLst>
          </a:blip>
          <a:stretch>
            <a:fillRect/>
          </a:stretch>
        </p:blipFill>
        <p:spPr>
          <a:xfrm>
            <a:off x="7337119" y="1820365"/>
            <a:ext cx="3191256" cy="3191256"/>
          </a:xfrm>
          <a:prstGeom prst="ellipse">
            <a:avLst/>
          </a:prstGeom>
        </p:spPr>
      </p:pic>
      <p:pic>
        <p:nvPicPr>
          <p:cNvPr id="15" name="Picture 14">
            <a:extLst>
              <a:ext uri="{FF2B5EF4-FFF2-40B4-BE49-F238E27FC236}">
                <a16:creationId xmlns:a16="http://schemas.microsoft.com/office/drawing/2014/main" id="{8BBB0B5C-9D9E-467D-9624-27C2C44D6B2B}"/>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a14:imgEffect>
                      <a14:colorTemperature colorTemp="8800"/>
                    </a14:imgEffect>
                    <a14:imgEffect>
                      <a14:saturation sat="200000"/>
                    </a14:imgEffect>
                  </a14:imgLayer>
                </a14:imgProps>
              </a:ext>
            </a:extLst>
          </a:blip>
          <a:stretch>
            <a:fillRect/>
          </a:stretch>
        </p:blipFill>
        <p:spPr>
          <a:xfrm>
            <a:off x="1325283" y="1529972"/>
            <a:ext cx="3353556" cy="3353556"/>
          </a:xfrm>
          <a:prstGeom prst="ellipse">
            <a:avLst/>
          </a:prstGeom>
        </p:spPr>
      </p:pic>
    </p:spTree>
    <p:extLst>
      <p:ext uri="{BB962C8B-B14F-4D97-AF65-F5344CB8AC3E}">
        <p14:creationId xmlns:p14="http://schemas.microsoft.com/office/powerpoint/2010/main" val="2061143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530599" y="1098550"/>
            <a:ext cx="4836361" cy="405130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679699" y="2299075"/>
            <a:ext cx="1727200" cy="11684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654299" y="4136571"/>
            <a:ext cx="1752600" cy="1473200"/>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110580" y="5029200"/>
            <a:ext cx="1727200" cy="1168400"/>
          </a:xfrm>
          <a:prstGeom prst="rect">
            <a:avLst/>
          </a:prstGeom>
        </p:spPr>
      </p:pic>
      <p:pic>
        <p:nvPicPr>
          <p:cNvPr id="8" name="Picture 7"/>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7305340" y="4136571"/>
            <a:ext cx="1727200" cy="1473200"/>
          </a:xfrm>
          <a:prstGeom prst="rect">
            <a:avLst/>
          </a:prstGeom>
        </p:spPr>
      </p:pic>
      <p:pic>
        <p:nvPicPr>
          <p:cNvPr id="9" name="Picture 8"/>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305340" y="2299075"/>
            <a:ext cx="1727200" cy="1168400"/>
          </a:xfrm>
          <a:prstGeom prst="rect">
            <a:avLst/>
          </a:prstGeom>
        </p:spPr>
      </p:pic>
      <p:sp>
        <p:nvSpPr>
          <p:cNvPr id="11" name="TextBox 10"/>
          <p:cNvSpPr txBox="1"/>
          <p:nvPr/>
        </p:nvSpPr>
        <p:spPr>
          <a:xfrm>
            <a:off x="864769" y="543439"/>
            <a:ext cx="4000500" cy="707886"/>
          </a:xfrm>
          <a:prstGeom prst="rect">
            <a:avLst/>
          </a:prstGeom>
          <a:noFill/>
        </p:spPr>
        <p:txBody>
          <a:bodyPr wrap="square" rtlCol="0">
            <a:spAutoFit/>
          </a:bodyPr>
          <a:lstStyle/>
          <a:p>
            <a:r>
              <a:rPr lang="en-US" sz="4000" b="1" dirty="0">
                <a:solidFill>
                  <a:schemeClr val="accent1"/>
                </a:solidFill>
              </a:rPr>
              <a:t>Staffing Pattern</a:t>
            </a:r>
          </a:p>
        </p:txBody>
      </p:sp>
    </p:spTree>
    <p:extLst>
      <p:ext uri="{BB962C8B-B14F-4D97-AF65-F5344CB8AC3E}">
        <p14:creationId xmlns:p14="http://schemas.microsoft.com/office/powerpoint/2010/main" val="528374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CF3D9CF5-6E12-9440-AD85-B1C6EEFE84B7}"/>
              </a:ext>
            </a:extLst>
          </p:cNvPr>
          <p:cNvSpPr/>
          <p:nvPr/>
        </p:nvSpPr>
        <p:spPr>
          <a:xfrm>
            <a:off x="5285949" y="1974427"/>
            <a:ext cx="6690361" cy="456111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Content Placeholder 1"/>
          <p:cNvSpPr>
            <a:spLocks noGrp="1"/>
          </p:cNvSpPr>
          <p:nvPr>
            <p:ph idx="10"/>
          </p:nvPr>
        </p:nvSpPr>
        <p:spPr>
          <a:xfrm>
            <a:off x="838200" y="3422650"/>
            <a:ext cx="5120640" cy="1898650"/>
          </a:xfrm>
        </p:spPr>
        <p:txBody>
          <a:bodyPr>
            <a:normAutofit/>
          </a:bodyPr>
          <a:lstStyle/>
          <a:p>
            <a:r>
              <a:rPr lang="en-US" sz="2800" dirty="0"/>
              <a:t>National table of what industries employ which occupations</a:t>
            </a:r>
          </a:p>
        </p:txBody>
      </p:sp>
      <p:sp>
        <p:nvSpPr>
          <p:cNvPr id="3" name="Title 2"/>
          <p:cNvSpPr>
            <a:spLocks noGrp="1"/>
          </p:cNvSpPr>
          <p:nvPr>
            <p:ph type="title"/>
          </p:nvPr>
        </p:nvSpPr>
        <p:spPr>
          <a:xfrm>
            <a:off x="838200" y="446343"/>
            <a:ext cx="5122762" cy="1144192"/>
          </a:xfrm>
        </p:spPr>
        <p:txBody>
          <a:bodyPr/>
          <a:lstStyle/>
          <a:p>
            <a:r>
              <a:rPr lang="en-US" dirty="0"/>
              <a:t>NIOEM</a:t>
            </a:r>
          </a:p>
        </p:txBody>
      </p:sp>
      <p:sp>
        <p:nvSpPr>
          <p:cNvPr id="4" name="Subtitle 3"/>
          <p:cNvSpPr>
            <a:spLocks noGrp="1"/>
          </p:cNvSpPr>
          <p:nvPr>
            <p:ph type="subTitle" idx="1"/>
          </p:nvPr>
        </p:nvSpPr>
        <p:spPr>
          <a:xfrm>
            <a:off x="838200" y="1590535"/>
            <a:ext cx="11353800" cy="1095515"/>
          </a:xfrm>
        </p:spPr>
        <p:txBody>
          <a:bodyPr/>
          <a:lstStyle/>
          <a:p>
            <a:r>
              <a:rPr lang="en-US" sz="3000" dirty="0"/>
              <a:t>(National Industry-Occupation </a:t>
            </a:r>
          </a:p>
          <a:p>
            <a:r>
              <a:rPr lang="en-US" sz="3000" dirty="0"/>
              <a:t>Employment Matrix)</a:t>
            </a:r>
          </a:p>
        </p:txBody>
      </p:sp>
      <p:sp>
        <p:nvSpPr>
          <p:cNvPr id="5" name="Content Placeholder 1"/>
          <p:cNvSpPr txBox="1">
            <a:spLocks/>
          </p:cNvSpPr>
          <p:nvPr/>
        </p:nvSpPr>
        <p:spPr>
          <a:xfrm>
            <a:off x="5958840" y="3150083"/>
            <a:ext cx="5344578" cy="2209800"/>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2"/>
                </a:solidFill>
              </a:rPr>
              <a:t>Strength</a:t>
            </a:r>
          </a:p>
          <a:p>
            <a:pPr lvl="1">
              <a:buClr>
                <a:schemeClr val="tx2"/>
              </a:buClr>
            </a:pPr>
            <a:r>
              <a:rPr lang="en-US" dirty="0"/>
              <a:t>Starting point for translating industry figures into occupations</a:t>
            </a:r>
          </a:p>
          <a:p>
            <a:pPr marL="0" indent="0">
              <a:buClr>
                <a:schemeClr val="tx2"/>
              </a:buClr>
              <a:buNone/>
            </a:pPr>
            <a:r>
              <a:rPr lang="en-US" b="1" dirty="0">
                <a:solidFill>
                  <a:schemeClr val="accent2"/>
                </a:solidFill>
              </a:rPr>
              <a:t>Weakness</a:t>
            </a:r>
          </a:p>
          <a:p>
            <a:pPr lvl="1">
              <a:buClr>
                <a:schemeClr val="tx2"/>
              </a:buClr>
            </a:pPr>
            <a:r>
              <a:rPr lang="en-US" dirty="0"/>
              <a:t>National level</a:t>
            </a:r>
          </a:p>
        </p:txBody>
      </p:sp>
    </p:spTree>
    <p:extLst>
      <p:ext uri="{BB962C8B-B14F-4D97-AF65-F5344CB8AC3E}">
        <p14:creationId xmlns:p14="http://schemas.microsoft.com/office/powerpoint/2010/main" val="1433989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DF765D82-EB2E-2547-80D1-968815BA9AD3}"/>
              </a:ext>
            </a:extLst>
          </p:cNvPr>
          <p:cNvSpPr/>
          <p:nvPr/>
        </p:nvSpPr>
        <p:spPr>
          <a:xfrm>
            <a:off x="5732362" y="2041071"/>
            <a:ext cx="6301795" cy="41672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Content Placeholder 1"/>
          <p:cNvSpPr>
            <a:spLocks noGrp="1"/>
          </p:cNvSpPr>
          <p:nvPr>
            <p:ph idx="10"/>
          </p:nvPr>
        </p:nvSpPr>
        <p:spPr>
          <a:xfrm>
            <a:off x="840322" y="3279775"/>
            <a:ext cx="5120640" cy="2241550"/>
          </a:xfrm>
        </p:spPr>
        <p:txBody>
          <a:bodyPr>
            <a:noAutofit/>
          </a:bodyPr>
          <a:lstStyle/>
          <a:p>
            <a:r>
              <a:rPr lang="en-US" sz="2800" dirty="0"/>
              <a:t>Publishes estimates for occupations at the regional level</a:t>
            </a:r>
          </a:p>
          <a:p>
            <a:pPr lvl="1"/>
            <a:r>
              <a:rPr lang="en-US" sz="2800" dirty="0"/>
              <a:t>Job counts</a:t>
            </a:r>
          </a:p>
          <a:p>
            <a:pPr lvl="1"/>
            <a:r>
              <a:rPr lang="en-US" sz="2800" dirty="0"/>
              <a:t>Hourly earnings figures</a:t>
            </a:r>
          </a:p>
        </p:txBody>
      </p:sp>
      <p:sp>
        <p:nvSpPr>
          <p:cNvPr id="3" name="Title 2"/>
          <p:cNvSpPr>
            <a:spLocks noGrp="1"/>
          </p:cNvSpPr>
          <p:nvPr>
            <p:ph type="title"/>
          </p:nvPr>
        </p:nvSpPr>
        <p:spPr>
          <a:xfrm>
            <a:off x="609600" y="132302"/>
            <a:ext cx="5122762" cy="1144192"/>
          </a:xfrm>
        </p:spPr>
        <p:txBody>
          <a:bodyPr/>
          <a:lstStyle/>
          <a:p>
            <a:r>
              <a:rPr lang="en-US" dirty="0"/>
              <a:t>OES</a:t>
            </a:r>
          </a:p>
        </p:txBody>
      </p:sp>
      <p:sp>
        <p:nvSpPr>
          <p:cNvPr id="4" name="Subtitle 3"/>
          <p:cNvSpPr>
            <a:spLocks noGrp="1"/>
          </p:cNvSpPr>
          <p:nvPr>
            <p:ph type="subTitle" idx="1"/>
          </p:nvPr>
        </p:nvSpPr>
        <p:spPr>
          <a:xfrm>
            <a:off x="609600" y="1125755"/>
            <a:ext cx="8470900" cy="370113"/>
          </a:xfrm>
        </p:spPr>
        <p:txBody>
          <a:bodyPr/>
          <a:lstStyle/>
          <a:p>
            <a:r>
              <a:rPr lang="en-US" sz="3000" dirty="0"/>
              <a:t>(Occupational Employment Statistics)</a:t>
            </a:r>
          </a:p>
        </p:txBody>
      </p:sp>
      <p:sp>
        <p:nvSpPr>
          <p:cNvPr id="5" name="Content Placeholder 1"/>
          <p:cNvSpPr txBox="1">
            <a:spLocks/>
          </p:cNvSpPr>
          <p:nvPr/>
        </p:nvSpPr>
        <p:spPr>
          <a:xfrm>
            <a:off x="6383328" y="2998224"/>
            <a:ext cx="5228463" cy="2804652"/>
          </a:xfrm>
          <a:prstGeom prst="rect">
            <a:avLst/>
          </a:prstGeom>
          <a:ln>
            <a:noFill/>
          </a:ln>
        </p:spPr>
        <p:txBody>
          <a:bodyPr vert="horz" lIns="91440" tIns="45720" rIns="91440" bIns="45720" rtlCol="0">
            <a:normAutofit fontScale="92500" lnSpcReduction="10000"/>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accent2"/>
                </a:solidFill>
              </a:rPr>
              <a:t>Strengths:</a:t>
            </a:r>
          </a:p>
          <a:p>
            <a:pPr lvl="1">
              <a:buClr>
                <a:schemeClr val="accent2"/>
              </a:buClr>
            </a:pPr>
            <a:r>
              <a:rPr lang="en-US" dirty="0"/>
              <a:t>Helps regionalize staffing patterns</a:t>
            </a:r>
          </a:p>
          <a:p>
            <a:pPr lvl="1">
              <a:buClr>
                <a:schemeClr val="accent2"/>
              </a:buClr>
            </a:pPr>
            <a:r>
              <a:rPr lang="en-US" dirty="0"/>
              <a:t>Publishes wages</a:t>
            </a:r>
          </a:p>
          <a:p>
            <a:pPr marL="0" indent="0">
              <a:buClr>
                <a:schemeClr val="accent2"/>
              </a:buClr>
              <a:buNone/>
            </a:pPr>
            <a:r>
              <a:rPr lang="en-US" b="1" dirty="0">
                <a:solidFill>
                  <a:schemeClr val="accent2"/>
                </a:solidFill>
              </a:rPr>
              <a:t>Weaknesses:</a:t>
            </a:r>
          </a:p>
          <a:p>
            <a:pPr lvl="1">
              <a:buClr>
                <a:schemeClr val="accent2"/>
              </a:buClr>
            </a:pPr>
            <a:r>
              <a:rPr lang="en-US" dirty="0"/>
              <a:t>MSA  or County groups</a:t>
            </a:r>
          </a:p>
          <a:p>
            <a:pPr lvl="1">
              <a:buClr>
                <a:schemeClr val="accent2"/>
              </a:buClr>
            </a:pPr>
            <a:r>
              <a:rPr lang="en-US" dirty="0"/>
              <a:t>Doesn’t match industry employment</a:t>
            </a:r>
          </a:p>
        </p:txBody>
      </p:sp>
    </p:spTree>
    <p:extLst>
      <p:ext uri="{BB962C8B-B14F-4D97-AF65-F5344CB8AC3E}">
        <p14:creationId xmlns:p14="http://schemas.microsoft.com/office/powerpoint/2010/main" val="559221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66075" y="988784"/>
            <a:ext cx="4107954" cy="1559367"/>
          </a:xfrm>
        </p:spPr>
        <p:txBody>
          <a:bodyPr>
            <a:normAutofit/>
          </a:bodyPr>
          <a:lstStyle/>
          <a:p>
            <a:r>
              <a:rPr lang="en-US" sz="4000" dirty="0"/>
              <a:t>Careers: Wages</a:t>
            </a:r>
          </a:p>
        </p:txBody>
      </p:sp>
      <p:pic>
        <p:nvPicPr>
          <p:cNvPr id="4" name="Picture 3">
            <a:extLst>
              <a:ext uri="{FF2B5EF4-FFF2-40B4-BE49-F238E27FC236}">
                <a16:creationId xmlns:a16="http://schemas.microsoft.com/office/drawing/2014/main" id="{1CF1DE66-EB7E-5A4F-8D2C-E5BACE47B902}"/>
              </a:ext>
            </a:extLst>
          </p:cNvPr>
          <p:cNvPicPr>
            <a:picLocks noChangeAspect="1"/>
          </p:cNvPicPr>
          <p:nvPr/>
        </p:nvPicPr>
        <p:blipFill>
          <a:blip r:embed="rId3"/>
          <a:stretch>
            <a:fillRect/>
          </a:stretch>
        </p:blipFill>
        <p:spPr>
          <a:xfrm>
            <a:off x="4898572" y="988784"/>
            <a:ext cx="6400800" cy="4612341"/>
          </a:xfrm>
          <a:prstGeom prst="rect">
            <a:avLst/>
          </a:prstGeom>
        </p:spPr>
      </p:pic>
    </p:spTree>
    <p:extLst>
      <p:ext uri="{BB962C8B-B14F-4D97-AF65-F5344CB8AC3E}">
        <p14:creationId xmlns:p14="http://schemas.microsoft.com/office/powerpoint/2010/main" val="1225659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5FDB9777-603E-6741-9AF3-18EA72F1204C}"/>
              </a:ext>
            </a:extLst>
          </p:cNvPr>
          <p:cNvSpPr/>
          <p:nvPr/>
        </p:nvSpPr>
        <p:spPr>
          <a:xfrm>
            <a:off x="5763986" y="1763485"/>
            <a:ext cx="6270171" cy="4478139"/>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Content Placeholder 1"/>
          <p:cNvSpPr>
            <a:spLocks noGrp="1"/>
          </p:cNvSpPr>
          <p:nvPr>
            <p:ph idx="10"/>
          </p:nvPr>
        </p:nvSpPr>
        <p:spPr>
          <a:xfrm>
            <a:off x="840322" y="2418539"/>
            <a:ext cx="5120640" cy="2825844"/>
          </a:xfrm>
        </p:spPr>
        <p:txBody>
          <a:bodyPr>
            <a:normAutofit fontScale="92500"/>
          </a:bodyPr>
          <a:lstStyle/>
          <a:p>
            <a:r>
              <a:rPr lang="en-US" sz="2800" dirty="0"/>
              <a:t>Knowledge, skill and ability characteristics of occupations</a:t>
            </a:r>
          </a:p>
          <a:p>
            <a:r>
              <a:rPr lang="en-US" sz="2800" dirty="0"/>
              <a:t>Level of Education Attainment for each occupation</a:t>
            </a:r>
          </a:p>
          <a:p>
            <a:r>
              <a:rPr lang="en-US" sz="2800" dirty="0"/>
              <a:t>“What would I do in this job?”</a:t>
            </a:r>
          </a:p>
          <a:p>
            <a:endParaRPr lang="en-US" sz="3000" dirty="0"/>
          </a:p>
        </p:txBody>
      </p:sp>
      <p:sp>
        <p:nvSpPr>
          <p:cNvPr id="3" name="Title 2"/>
          <p:cNvSpPr>
            <a:spLocks noGrp="1"/>
          </p:cNvSpPr>
          <p:nvPr>
            <p:ph type="title"/>
          </p:nvPr>
        </p:nvSpPr>
        <p:spPr>
          <a:xfrm>
            <a:off x="840322" y="129438"/>
            <a:ext cx="5122762" cy="1144192"/>
          </a:xfrm>
        </p:spPr>
        <p:txBody>
          <a:bodyPr/>
          <a:lstStyle/>
          <a:p>
            <a:r>
              <a:rPr lang="en-US" dirty="0"/>
              <a:t>O*NET</a:t>
            </a:r>
          </a:p>
        </p:txBody>
      </p:sp>
      <p:sp>
        <p:nvSpPr>
          <p:cNvPr id="4" name="Subtitle 3"/>
          <p:cNvSpPr>
            <a:spLocks noGrp="1"/>
          </p:cNvSpPr>
          <p:nvPr>
            <p:ph type="subTitle" idx="1"/>
          </p:nvPr>
        </p:nvSpPr>
        <p:spPr>
          <a:xfrm>
            <a:off x="840322" y="1273630"/>
            <a:ext cx="8915400" cy="370113"/>
          </a:xfrm>
        </p:spPr>
        <p:txBody>
          <a:bodyPr/>
          <a:lstStyle/>
          <a:p>
            <a:r>
              <a:rPr lang="en-US" sz="3000" dirty="0"/>
              <a:t>(Occupational Information Network)</a:t>
            </a:r>
          </a:p>
        </p:txBody>
      </p:sp>
      <p:sp>
        <p:nvSpPr>
          <p:cNvPr id="5" name="Content Placeholder 1"/>
          <p:cNvSpPr txBox="1">
            <a:spLocks/>
          </p:cNvSpPr>
          <p:nvPr/>
        </p:nvSpPr>
        <p:spPr>
          <a:xfrm>
            <a:off x="6709228" y="2418539"/>
            <a:ext cx="5324929" cy="3444765"/>
          </a:xfrm>
          <a:prstGeom prst="rect">
            <a:avLst/>
          </a:prstGeom>
          <a:ln>
            <a:noFill/>
          </a:ln>
        </p:spPr>
        <p:txBody>
          <a:bodyPr vert="horz" lIns="91440" tIns="45720" rIns="91440" bIns="45720" rtlCol="0">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Clr>
                <a:schemeClr val="accent2"/>
              </a:buClr>
              <a:buNone/>
            </a:pPr>
            <a:r>
              <a:rPr lang="en-US" b="1" dirty="0">
                <a:solidFill>
                  <a:schemeClr val="accent2"/>
                </a:solidFill>
              </a:rPr>
              <a:t>Strengths:</a:t>
            </a:r>
          </a:p>
          <a:p>
            <a:pPr lvl="1">
              <a:buClr>
                <a:schemeClr val="accent2"/>
              </a:buClr>
            </a:pPr>
            <a:r>
              <a:rPr lang="en-US" dirty="0">
                <a:solidFill>
                  <a:schemeClr val="accent2"/>
                </a:solidFill>
              </a:rPr>
              <a:t>Provides information on individual occupations</a:t>
            </a:r>
          </a:p>
          <a:p>
            <a:pPr lvl="1">
              <a:buClr>
                <a:schemeClr val="accent2"/>
              </a:buClr>
            </a:pPr>
            <a:r>
              <a:rPr lang="en-US" dirty="0">
                <a:solidFill>
                  <a:schemeClr val="accent2"/>
                </a:solidFill>
              </a:rPr>
              <a:t>Provides National Education Attainment</a:t>
            </a:r>
          </a:p>
          <a:p>
            <a:pPr marL="0" indent="0">
              <a:buClr>
                <a:schemeClr val="accent2"/>
              </a:buClr>
              <a:buNone/>
            </a:pPr>
            <a:r>
              <a:rPr lang="en-US" b="1" dirty="0">
                <a:solidFill>
                  <a:schemeClr val="accent2"/>
                </a:solidFill>
              </a:rPr>
              <a:t>Weakness:</a:t>
            </a:r>
          </a:p>
          <a:p>
            <a:pPr lvl="1">
              <a:buClr>
                <a:schemeClr val="accent2"/>
              </a:buClr>
            </a:pPr>
            <a:r>
              <a:rPr lang="en-US" dirty="0">
                <a:solidFill>
                  <a:schemeClr val="accent2"/>
                </a:solidFill>
              </a:rPr>
              <a:t>Not tied to any particular employer/job posting</a:t>
            </a:r>
          </a:p>
        </p:txBody>
      </p:sp>
    </p:spTree>
    <p:extLst>
      <p:ext uri="{BB962C8B-B14F-4D97-AF65-F5344CB8AC3E}">
        <p14:creationId xmlns:p14="http://schemas.microsoft.com/office/powerpoint/2010/main" val="11706122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8547"/>
            <a:ext cx="5804741" cy="1682632"/>
          </a:xfrm>
          <a:prstGeom prst="rect">
            <a:avLst/>
          </a:prstGeom>
        </p:spPr>
      </p:pic>
      <p:sp>
        <p:nvSpPr>
          <p:cNvPr id="2" name="Title 1"/>
          <p:cNvSpPr>
            <a:spLocks noGrp="1"/>
          </p:cNvSpPr>
          <p:nvPr>
            <p:ph type="title"/>
          </p:nvPr>
        </p:nvSpPr>
        <p:spPr>
          <a:xfrm>
            <a:off x="1254963" y="11002"/>
            <a:ext cx="3962400" cy="1559367"/>
          </a:xfrm>
        </p:spPr>
        <p:txBody>
          <a:bodyPr/>
          <a:lstStyle/>
          <a:p>
            <a:r>
              <a:rPr lang="en-US" dirty="0"/>
              <a:t>Career Pages</a:t>
            </a:r>
          </a:p>
        </p:txBody>
      </p:sp>
      <p:sp>
        <p:nvSpPr>
          <p:cNvPr id="4" name="Title 1"/>
          <p:cNvSpPr txBox="1">
            <a:spLocks/>
          </p:cNvSpPr>
          <p:nvPr/>
        </p:nvSpPr>
        <p:spPr>
          <a:xfrm>
            <a:off x="6806082" y="19271"/>
            <a:ext cx="4394200"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Resume Builder</a:t>
            </a:r>
          </a:p>
        </p:txBody>
      </p:sp>
      <p:pic>
        <p:nvPicPr>
          <p:cNvPr id="7" name="Picture 6">
            <a:extLst>
              <a:ext uri="{FF2B5EF4-FFF2-40B4-BE49-F238E27FC236}">
                <a16:creationId xmlns:a16="http://schemas.microsoft.com/office/drawing/2014/main" id="{6B31C15B-BBAC-F64D-B3DE-276A7ECA351C}"/>
              </a:ext>
            </a:extLst>
          </p:cNvPr>
          <p:cNvPicPr>
            <a:picLocks noChangeAspect="1"/>
          </p:cNvPicPr>
          <p:nvPr/>
        </p:nvPicPr>
        <p:blipFill>
          <a:blip r:embed="rId4"/>
          <a:stretch>
            <a:fillRect/>
          </a:stretch>
        </p:blipFill>
        <p:spPr>
          <a:xfrm>
            <a:off x="253159" y="2754384"/>
            <a:ext cx="5270472" cy="3891114"/>
          </a:xfrm>
          <a:prstGeom prst="rect">
            <a:avLst/>
          </a:prstGeom>
        </p:spPr>
      </p:pic>
      <p:pic>
        <p:nvPicPr>
          <p:cNvPr id="10" name="Picture 9">
            <a:extLst>
              <a:ext uri="{FF2B5EF4-FFF2-40B4-BE49-F238E27FC236}">
                <a16:creationId xmlns:a16="http://schemas.microsoft.com/office/drawing/2014/main" id="{00788681-F9E0-D742-A8B9-01690F3DF16F}"/>
              </a:ext>
            </a:extLst>
          </p:cNvPr>
          <p:cNvPicPr>
            <a:picLocks noChangeAspect="1"/>
          </p:cNvPicPr>
          <p:nvPr/>
        </p:nvPicPr>
        <p:blipFill>
          <a:blip r:embed="rId5"/>
          <a:stretch>
            <a:fillRect/>
          </a:stretch>
        </p:blipFill>
        <p:spPr>
          <a:xfrm>
            <a:off x="5988853" y="1189396"/>
            <a:ext cx="6028658" cy="2923565"/>
          </a:xfrm>
          <a:prstGeom prst="rect">
            <a:avLst/>
          </a:prstGeom>
        </p:spPr>
      </p:pic>
      <p:pic>
        <p:nvPicPr>
          <p:cNvPr id="12" name="Picture 11">
            <a:extLst>
              <a:ext uri="{FF2B5EF4-FFF2-40B4-BE49-F238E27FC236}">
                <a16:creationId xmlns:a16="http://schemas.microsoft.com/office/drawing/2014/main" id="{AAAA8F51-6654-F44F-8C75-18A0D7BEB2BE}"/>
              </a:ext>
            </a:extLst>
          </p:cNvPr>
          <p:cNvPicPr>
            <a:picLocks noChangeAspect="1"/>
          </p:cNvPicPr>
          <p:nvPr/>
        </p:nvPicPr>
        <p:blipFill rotWithShape="1">
          <a:blip r:embed="rId6"/>
          <a:srcRect b="18583"/>
          <a:stretch/>
        </p:blipFill>
        <p:spPr>
          <a:xfrm>
            <a:off x="5988853" y="3916421"/>
            <a:ext cx="6028658" cy="2729077"/>
          </a:xfrm>
          <a:prstGeom prst="rect">
            <a:avLst/>
          </a:prstGeom>
        </p:spPr>
      </p:pic>
    </p:spTree>
    <p:extLst>
      <p:ext uri="{BB962C8B-B14F-4D97-AF65-F5344CB8AC3E}">
        <p14:creationId xmlns:p14="http://schemas.microsoft.com/office/powerpoint/2010/main" val="8461380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3147" y="2766919"/>
            <a:ext cx="10515600" cy="1565462"/>
          </a:xfrm>
        </p:spPr>
        <p:txBody>
          <a:bodyPr>
            <a:normAutofit/>
          </a:bodyPr>
          <a:lstStyle/>
          <a:p>
            <a:r>
              <a:rPr lang="en-US"/>
              <a:t>Growth</a:t>
            </a:r>
            <a:br>
              <a:rPr lang="en-US"/>
            </a:br>
            <a:r>
              <a:rPr lang="en-US"/>
              <a:t>Projections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7525" y="1327150"/>
            <a:ext cx="6272187" cy="4203700"/>
          </a:xfrm>
          <a:prstGeom prst="ellipse">
            <a:avLst/>
          </a:prstGeom>
          <a:ln>
            <a:noFill/>
          </a:ln>
          <a:effectLst>
            <a:softEdge rad="112500"/>
          </a:effectLst>
        </p:spPr>
      </p:pic>
    </p:spTree>
    <p:extLst>
      <p:ext uri="{BB962C8B-B14F-4D97-AF65-F5344CB8AC3E}">
        <p14:creationId xmlns:p14="http://schemas.microsoft.com/office/powerpoint/2010/main" val="1705716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450515" y="1226783"/>
            <a:ext cx="9182100" cy="515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1926765" y="2153559"/>
            <a:ext cx="12700" cy="3670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1926765" y="5811159"/>
            <a:ext cx="8229600" cy="25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952165" y="2796142"/>
            <a:ext cx="4303240" cy="2576867"/>
          </a:xfrm>
          <a:prstGeom prst="rect">
            <a:avLst/>
          </a:prstGeom>
        </p:spPr>
      </p:pic>
      <p:cxnSp>
        <p:nvCxnSpPr>
          <p:cNvPr id="20" name="Straight Connector 19"/>
          <p:cNvCxnSpPr/>
          <p:nvPr/>
        </p:nvCxnSpPr>
        <p:spPr>
          <a:xfrm>
            <a:off x="6079665" y="2166259"/>
            <a:ext cx="12700" cy="3670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1926765" y="2966359"/>
            <a:ext cx="4152900" cy="2203450"/>
          </a:xfrm>
          <a:prstGeom prst="line">
            <a:avLst/>
          </a:prstGeom>
          <a:ln w="28575">
            <a:solidFill>
              <a:schemeClr val="tx2"/>
            </a:solidFill>
            <a:prstDash val="lgDash"/>
          </a:ln>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6092365" y="2001159"/>
            <a:ext cx="3657600" cy="965200"/>
          </a:xfrm>
          <a:custGeom>
            <a:avLst/>
            <a:gdLst>
              <a:gd name="connsiteX0" fmla="*/ 0 w 3644900"/>
              <a:gd name="connsiteY0" fmla="*/ 1028700 h 1028700"/>
              <a:gd name="connsiteX1" fmla="*/ 1117600 w 3644900"/>
              <a:gd name="connsiteY1" fmla="*/ 495300 h 1028700"/>
              <a:gd name="connsiteX2" fmla="*/ 1905000 w 3644900"/>
              <a:gd name="connsiteY2" fmla="*/ 457200 h 1028700"/>
              <a:gd name="connsiteX3" fmla="*/ 2311400 w 3644900"/>
              <a:gd name="connsiteY3" fmla="*/ 279400 h 1028700"/>
              <a:gd name="connsiteX4" fmla="*/ 3644900 w 3644900"/>
              <a:gd name="connsiteY4" fmla="*/ 0 h 1028700"/>
              <a:gd name="connsiteX0" fmla="*/ 0 w 3644900"/>
              <a:gd name="connsiteY0" fmla="*/ 1028700 h 1028700"/>
              <a:gd name="connsiteX1" fmla="*/ 1117600 w 3644900"/>
              <a:gd name="connsiteY1" fmla="*/ 495300 h 1028700"/>
              <a:gd name="connsiteX2" fmla="*/ 1905000 w 3644900"/>
              <a:gd name="connsiteY2" fmla="*/ 381000 h 1028700"/>
              <a:gd name="connsiteX3" fmla="*/ 2311400 w 3644900"/>
              <a:gd name="connsiteY3" fmla="*/ 279400 h 1028700"/>
              <a:gd name="connsiteX4" fmla="*/ 3644900 w 3644900"/>
              <a:gd name="connsiteY4" fmla="*/ 0 h 1028700"/>
              <a:gd name="connsiteX0" fmla="*/ 0 w 3644900"/>
              <a:gd name="connsiteY0" fmla="*/ 1028700 h 1028700"/>
              <a:gd name="connsiteX1" fmla="*/ 1117600 w 3644900"/>
              <a:gd name="connsiteY1" fmla="*/ 495300 h 1028700"/>
              <a:gd name="connsiteX2" fmla="*/ 1905000 w 3644900"/>
              <a:gd name="connsiteY2" fmla="*/ 381000 h 1028700"/>
              <a:gd name="connsiteX3" fmla="*/ 2311400 w 3644900"/>
              <a:gd name="connsiteY3" fmla="*/ 215900 h 1028700"/>
              <a:gd name="connsiteX4" fmla="*/ 3644900 w 3644900"/>
              <a:gd name="connsiteY4" fmla="*/ 0 h 1028700"/>
              <a:gd name="connsiteX0" fmla="*/ 0 w 3683000"/>
              <a:gd name="connsiteY0" fmla="*/ 965200 h 965200"/>
              <a:gd name="connsiteX1" fmla="*/ 1117600 w 3683000"/>
              <a:gd name="connsiteY1" fmla="*/ 431800 h 965200"/>
              <a:gd name="connsiteX2" fmla="*/ 1905000 w 3683000"/>
              <a:gd name="connsiteY2" fmla="*/ 3175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905000 w 3683000"/>
              <a:gd name="connsiteY2" fmla="*/ 3175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816100 w 3683000"/>
              <a:gd name="connsiteY2" fmla="*/ 342900 h 965200"/>
              <a:gd name="connsiteX3" fmla="*/ 2311400 w 3683000"/>
              <a:gd name="connsiteY3" fmla="*/ 152400 h 965200"/>
              <a:gd name="connsiteX4" fmla="*/ 3683000 w 3683000"/>
              <a:gd name="connsiteY4" fmla="*/ 0 h 965200"/>
              <a:gd name="connsiteX0" fmla="*/ 0 w 3683000"/>
              <a:gd name="connsiteY0" fmla="*/ 965200 h 965200"/>
              <a:gd name="connsiteX1" fmla="*/ 1130300 w 3683000"/>
              <a:gd name="connsiteY1" fmla="*/ 469900 h 965200"/>
              <a:gd name="connsiteX2" fmla="*/ 1790700 w 3683000"/>
              <a:gd name="connsiteY2" fmla="*/ 317500 h 965200"/>
              <a:gd name="connsiteX3" fmla="*/ 2311400 w 3683000"/>
              <a:gd name="connsiteY3" fmla="*/ 152400 h 965200"/>
              <a:gd name="connsiteX4" fmla="*/ 3683000 w 3683000"/>
              <a:gd name="connsiteY4" fmla="*/ 0 h 96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0" h="965200">
                <a:moveTo>
                  <a:pt x="0" y="965200"/>
                </a:moveTo>
                <a:cubicBezTo>
                  <a:pt x="400050" y="746125"/>
                  <a:pt x="831850" y="577850"/>
                  <a:pt x="1130300" y="469900"/>
                </a:cubicBezTo>
                <a:cubicBezTo>
                  <a:pt x="1428750" y="361950"/>
                  <a:pt x="1593850" y="370417"/>
                  <a:pt x="1790700" y="317500"/>
                </a:cubicBezTo>
                <a:cubicBezTo>
                  <a:pt x="1987550" y="264583"/>
                  <a:pt x="1996017" y="205317"/>
                  <a:pt x="2311400" y="152400"/>
                </a:cubicBezTo>
                <a:cubicBezTo>
                  <a:pt x="2626783" y="99483"/>
                  <a:pt x="3225800" y="50800"/>
                  <a:pt x="3683000" y="0"/>
                </a:cubicBezTo>
              </a:path>
            </a:pathLst>
          </a:custGeom>
          <a:noFill/>
          <a:ln w="28575">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2652486" y="644474"/>
            <a:ext cx="2095500" cy="646331"/>
          </a:xfrm>
          <a:prstGeom prst="rect">
            <a:avLst/>
          </a:prstGeom>
          <a:noFill/>
        </p:spPr>
        <p:txBody>
          <a:bodyPr wrap="square" rtlCol="0">
            <a:spAutoFit/>
          </a:bodyPr>
          <a:lstStyle/>
          <a:p>
            <a:pPr algn="ctr"/>
            <a:r>
              <a:rPr lang="en-US" sz="3600" b="1" dirty="0">
                <a:solidFill>
                  <a:schemeClr val="bg1"/>
                </a:solidFill>
              </a:rPr>
              <a:t>Historic</a:t>
            </a:r>
          </a:p>
        </p:txBody>
      </p:sp>
      <p:sp>
        <p:nvSpPr>
          <p:cNvPr id="29" name="TextBox 28"/>
          <p:cNvSpPr txBox="1"/>
          <p:nvPr/>
        </p:nvSpPr>
        <p:spPr>
          <a:xfrm>
            <a:off x="6797215" y="644475"/>
            <a:ext cx="2247900" cy="646331"/>
          </a:xfrm>
          <a:prstGeom prst="rect">
            <a:avLst/>
          </a:prstGeom>
          <a:noFill/>
        </p:spPr>
        <p:txBody>
          <a:bodyPr wrap="square" rtlCol="0">
            <a:spAutoFit/>
          </a:bodyPr>
          <a:lstStyle/>
          <a:p>
            <a:pPr algn="ctr"/>
            <a:r>
              <a:rPr lang="en-US" sz="3600" b="1" dirty="0">
                <a:solidFill>
                  <a:schemeClr val="bg1"/>
                </a:solidFill>
              </a:rPr>
              <a:t>Projected</a:t>
            </a:r>
          </a:p>
        </p:txBody>
      </p:sp>
    </p:spTree>
    <p:extLst>
      <p:ext uri="{BB962C8B-B14F-4D97-AF65-F5344CB8AC3E}">
        <p14:creationId xmlns:p14="http://schemas.microsoft.com/office/powerpoint/2010/main" val="121177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442" y="1596604"/>
            <a:ext cx="3869871" cy="3871350"/>
          </a:xfrm>
        </p:spPr>
        <p:txBody>
          <a:bodyPr>
            <a:normAutofit fontScale="90000"/>
          </a:bodyPr>
          <a:lstStyle/>
          <a:p>
            <a:pPr algn="ctr"/>
            <a:r>
              <a:rPr lang="en-US" sz="4000" dirty="0"/>
              <a:t>Projections don’t take unexpected things into account – because they’re unexpected</a:t>
            </a:r>
          </a:p>
        </p:txBody>
      </p:sp>
      <p:pic>
        <p:nvPicPr>
          <p:cNvPr id="5" name="Picture 4"/>
          <p:cNvPicPr>
            <a:picLocks noChangeAspect="1"/>
          </p:cNvPicPr>
          <p:nvPr/>
        </p:nvPicPr>
        <p:blipFill>
          <a:blip r:embed="rId3">
            <a:alphaModFix amt="70000"/>
          </a:blip>
          <a:stretch>
            <a:fillRect/>
          </a:stretch>
        </p:blipFill>
        <p:spPr>
          <a:xfrm>
            <a:off x="5533215" y="1596604"/>
            <a:ext cx="5991483" cy="3994322"/>
          </a:xfrm>
          <a:prstGeom prst="rect">
            <a:avLst/>
          </a:prstGeom>
          <a:ln>
            <a:noFill/>
          </a:ln>
          <a:effectLst>
            <a:softEdge rad="112500"/>
          </a:effectLst>
        </p:spPr>
      </p:pic>
    </p:spTree>
    <p:extLst>
      <p:ext uri="{BB962C8B-B14F-4D97-AF65-F5344CB8AC3E}">
        <p14:creationId xmlns:p14="http://schemas.microsoft.com/office/powerpoint/2010/main" val="1361201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2216"/>
            <a:ext cx="10515600" cy="1161027"/>
          </a:xfrm>
        </p:spPr>
        <p:txBody>
          <a:bodyPr/>
          <a:lstStyle/>
          <a:p>
            <a:r>
              <a:rPr lang="en-US" dirty="0"/>
              <a:t>Why study data sources?</a:t>
            </a:r>
          </a:p>
        </p:txBody>
      </p:sp>
      <p:sp>
        <p:nvSpPr>
          <p:cNvPr id="3" name="Content Placeholder 2"/>
          <p:cNvSpPr>
            <a:spLocks noGrp="1"/>
          </p:cNvSpPr>
          <p:nvPr>
            <p:ph idx="1"/>
          </p:nvPr>
        </p:nvSpPr>
        <p:spPr>
          <a:xfrm>
            <a:off x="838200" y="1453243"/>
            <a:ext cx="4920916" cy="3289300"/>
          </a:xfrm>
        </p:spPr>
        <p:txBody>
          <a:bodyPr numCol="1">
            <a:noAutofit/>
          </a:bodyPr>
          <a:lstStyle/>
          <a:p>
            <a:r>
              <a:rPr lang="en-US" sz="3000" dirty="0"/>
              <a:t>Understanding our data is crucial to understanding and trusting Career Coach</a:t>
            </a:r>
          </a:p>
          <a:p>
            <a:r>
              <a:rPr lang="en-US" sz="3000" dirty="0"/>
              <a:t>Provides deeper understanding so you can answer tough questions from students and other staff</a:t>
            </a:r>
          </a:p>
        </p:txBody>
      </p:sp>
      <p:sp>
        <p:nvSpPr>
          <p:cNvPr id="4" name="TextBox 3"/>
          <p:cNvSpPr txBox="1"/>
          <p:nvPr/>
        </p:nvSpPr>
        <p:spPr>
          <a:xfrm>
            <a:off x="6908800" y="1453243"/>
            <a:ext cx="4445000" cy="3139321"/>
          </a:xfrm>
          <a:prstGeom prst="rect">
            <a:avLst/>
          </a:prstGeom>
          <a:noFill/>
        </p:spPr>
        <p:txBody>
          <a:bodyPr wrap="square" rtlCol="0">
            <a:spAutoFit/>
          </a:bodyPr>
          <a:lstStyle/>
          <a:p>
            <a:r>
              <a:rPr lang="en-US" sz="3000" i="1" dirty="0">
                <a:solidFill>
                  <a:schemeClr val="tx2"/>
                </a:solidFill>
              </a:rPr>
              <a:t>“The most helpful part [of the training] was learning about the data sources and weaknesses.”</a:t>
            </a:r>
          </a:p>
          <a:p>
            <a:endParaRPr lang="en-US" sz="2400" dirty="0">
              <a:solidFill>
                <a:schemeClr val="tx2"/>
              </a:solidFill>
            </a:endParaRPr>
          </a:p>
          <a:p>
            <a:endParaRPr lang="en-US" sz="2400" dirty="0">
              <a:solidFill>
                <a:schemeClr val="tx2"/>
              </a:solidFill>
            </a:endParaRPr>
          </a:p>
        </p:txBody>
      </p:sp>
      <p:sp>
        <p:nvSpPr>
          <p:cNvPr id="6" name="Content Placeholder 3"/>
          <p:cNvSpPr txBox="1">
            <a:spLocks/>
          </p:cNvSpPr>
          <p:nvPr/>
        </p:nvSpPr>
        <p:spPr>
          <a:xfrm>
            <a:off x="7952014" y="3788229"/>
            <a:ext cx="3135086" cy="954314"/>
          </a:xfrm>
          <a:prstGeom prst="rect">
            <a:avLst/>
          </a:prstGeom>
          <a:ln>
            <a:solidFill>
              <a:schemeClr val="accent1"/>
            </a:solidFill>
          </a:ln>
        </p:spPr>
        <p:txBody>
          <a:bodyPr anchor="ctr">
            <a:normAutofit fontScale="77500" lnSpcReduction="20000"/>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buNone/>
            </a:pPr>
            <a:r>
              <a:rPr lang="en-US" sz="2500" dirty="0"/>
              <a:t>-Gail Nguyen</a:t>
            </a:r>
          </a:p>
          <a:p>
            <a:pPr marL="0" indent="0">
              <a:buNone/>
            </a:pPr>
            <a:r>
              <a:rPr lang="en-US" sz="2500" dirty="0"/>
              <a:t>MONTGOMERY COLLEGE</a:t>
            </a:r>
          </a:p>
        </p:txBody>
      </p:sp>
      <p:pic>
        <p:nvPicPr>
          <p:cNvPr id="7" name="Picture 6">
            <a:extLst>
              <a:ext uri="{FF2B5EF4-FFF2-40B4-BE49-F238E27FC236}">
                <a16:creationId xmlns:a16="http://schemas.microsoft.com/office/drawing/2014/main" id="{D5E21405-A5A2-7742-83FA-460F028DD1B3}"/>
              </a:ext>
            </a:extLst>
          </p:cNvPr>
          <p:cNvPicPr>
            <a:picLocks noChangeAspect="1"/>
          </p:cNvPicPr>
          <p:nvPr/>
        </p:nvPicPr>
        <p:blipFill>
          <a:blip r:embed="rId3"/>
          <a:stretch>
            <a:fillRect/>
          </a:stretch>
        </p:blipFill>
        <p:spPr>
          <a:xfrm>
            <a:off x="4293146" y="5292317"/>
            <a:ext cx="1113453" cy="974271"/>
          </a:xfrm>
          <a:prstGeom prst="rect">
            <a:avLst/>
          </a:prstGeom>
        </p:spPr>
      </p:pic>
      <p:pic>
        <p:nvPicPr>
          <p:cNvPr id="9" name="Picture 8">
            <a:extLst>
              <a:ext uri="{FF2B5EF4-FFF2-40B4-BE49-F238E27FC236}">
                <a16:creationId xmlns:a16="http://schemas.microsoft.com/office/drawing/2014/main" id="{ADBDA087-692E-4F4A-BBDC-5ABCC6951BE4}"/>
              </a:ext>
            </a:extLst>
          </p:cNvPr>
          <p:cNvPicPr>
            <a:picLocks noChangeAspect="1"/>
          </p:cNvPicPr>
          <p:nvPr/>
        </p:nvPicPr>
        <p:blipFill>
          <a:blip r:embed="rId4"/>
          <a:stretch>
            <a:fillRect/>
          </a:stretch>
        </p:blipFill>
        <p:spPr>
          <a:xfrm>
            <a:off x="6096000" y="5416434"/>
            <a:ext cx="1957614" cy="726038"/>
          </a:xfrm>
          <a:prstGeom prst="rect">
            <a:avLst/>
          </a:prstGeom>
        </p:spPr>
      </p:pic>
    </p:spTree>
    <p:extLst>
      <p:ext uri="{BB962C8B-B14F-4D97-AF65-F5344CB8AC3E}">
        <p14:creationId xmlns:p14="http://schemas.microsoft.com/office/powerpoint/2010/main" val="950714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7702"/>
            <a:ext cx="10515600" cy="1559367"/>
          </a:xfrm>
        </p:spPr>
        <p:txBody>
          <a:bodyPr/>
          <a:lstStyle/>
          <a:p>
            <a:r>
              <a:rPr lang="en-US" dirty="0"/>
              <a:t>How do we calculate Growth Projections?</a:t>
            </a:r>
          </a:p>
        </p:txBody>
      </p:sp>
      <p:sp>
        <p:nvSpPr>
          <p:cNvPr id="3" name="Content Placeholder 2"/>
          <p:cNvSpPr>
            <a:spLocks noGrp="1"/>
          </p:cNvSpPr>
          <p:nvPr>
            <p:ph idx="1"/>
          </p:nvPr>
        </p:nvSpPr>
        <p:spPr>
          <a:xfrm>
            <a:off x="838200" y="1938669"/>
            <a:ext cx="10515600" cy="4322431"/>
          </a:xfrm>
        </p:spPr>
        <p:txBody>
          <a:bodyPr>
            <a:normAutofit/>
          </a:bodyPr>
          <a:lstStyle/>
          <a:p>
            <a:r>
              <a:rPr lang="en-US" sz="3200" dirty="0"/>
              <a:t>We start by creating three different 10-year projections based on different timeframes (5, 10 and 15 years of historical data).</a:t>
            </a:r>
          </a:p>
          <a:p>
            <a:r>
              <a:rPr lang="en-US" sz="3200" dirty="0"/>
              <a:t>We combine these into one 10-year projection</a:t>
            </a:r>
          </a:p>
          <a:p>
            <a:r>
              <a:rPr lang="en-US" sz="3200" dirty="0"/>
              <a:t>We add Federal &amp; State projections if they’re current and consistent with our figures</a:t>
            </a:r>
          </a:p>
        </p:txBody>
      </p:sp>
    </p:spTree>
    <p:extLst>
      <p:ext uri="{BB962C8B-B14F-4D97-AF65-F5344CB8AC3E}">
        <p14:creationId xmlns:p14="http://schemas.microsoft.com/office/powerpoint/2010/main" val="158369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Emsi’s</a:t>
            </a:r>
            <a:r>
              <a:rPr lang="en-US" dirty="0"/>
              <a:t> Projection Accuracy</a:t>
            </a:r>
          </a:p>
        </p:txBody>
      </p:sp>
      <p:pic>
        <p:nvPicPr>
          <p:cNvPr id="4" name="Picture 3" descr="20150211 Career Coach Certification-18.png"/>
          <p:cNvPicPr>
            <a:picLocks noChangeAspect="1"/>
          </p:cNvPicPr>
          <p:nvPr/>
        </p:nvPicPr>
        <p:blipFill rotWithShape="1">
          <a:blip r:embed="rId3">
            <a:extLst>
              <a:ext uri="{28A0092B-C50C-407E-A947-70E740481C1C}">
                <a14:useLocalDpi xmlns:a14="http://schemas.microsoft.com/office/drawing/2010/main" val="0"/>
              </a:ext>
            </a:extLst>
          </a:blip>
          <a:srcRect l="8142" t="33339" r="8810" b="16159"/>
          <a:stretch/>
        </p:blipFill>
        <p:spPr>
          <a:xfrm>
            <a:off x="1835150" y="2243469"/>
            <a:ext cx="8521700" cy="3886200"/>
          </a:xfrm>
          <a:prstGeom prst="rect">
            <a:avLst/>
          </a:prstGeom>
        </p:spPr>
      </p:pic>
    </p:spTree>
    <p:extLst>
      <p:ext uri="{BB962C8B-B14F-4D97-AF65-F5344CB8AC3E}">
        <p14:creationId xmlns:p14="http://schemas.microsoft.com/office/powerpoint/2010/main" val="1238270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70114" y="342900"/>
            <a:ext cx="8708572" cy="13879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Job Projections in Career Coach</a:t>
            </a:r>
          </a:p>
        </p:txBody>
      </p:sp>
      <p:pic>
        <p:nvPicPr>
          <p:cNvPr id="3" name="Picture 2">
            <a:extLst>
              <a:ext uri="{FF2B5EF4-FFF2-40B4-BE49-F238E27FC236}">
                <a16:creationId xmlns:a16="http://schemas.microsoft.com/office/drawing/2014/main" id="{21DC8EDA-7FAA-2E42-935A-3041CA17640D}"/>
              </a:ext>
            </a:extLst>
          </p:cNvPr>
          <p:cNvPicPr>
            <a:picLocks noChangeAspect="1"/>
          </p:cNvPicPr>
          <p:nvPr/>
        </p:nvPicPr>
        <p:blipFill>
          <a:blip r:embed="rId3"/>
          <a:stretch>
            <a:fillRect/>
          </a:stretch>
        </p:blipFill>
        <p:spPr>
          <a:xfrm>
            <a:off x="2419733" y="1530202"/>
            <a:ext cx="7238233" cy="4935912"/>
          </a:xfrm>
          <a:prstGeom prst="rect">
            <a:avLst/>
          </a:prstGeom>
        </p:spPr>
      </p:pic>
    </p:spTree>
    <p:extLst>
      <p:ext uri="{BB962C8B-B14F-4D97-AF65-F5344CB8AC3E}">
        <p14:creationId xmlns:p14="http://schemas.microsoft.com/office/powerpoint/2010/main" val="19047461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144245"/>
            <a:ext cx="10515600" cy="1559367"/>
          </a:xfrm>
        </p:spPr>
        <p:txBody>
          <a:bodyPr/>
          <a:lstStyle/>
          <a:p>
            <a:r>
              <a:rPr lang="en-US"/>
              <a:t>Live Job Postings</a:t>
            </a:r>
            <a:endParaRPr lang="en-US" dirty="0"/>
          </a:p>
        </p:txBody>
      </p:sp>
      <p:sp>
        <p:nvSpPr>
          <p:cNvPr id="3" name="Content Placeholder 2"/>
          <p:cNvSpPr>
            <a:spLocks noGrp="1"/>
          </p:cNvSpPr>
          <p:nvPr>
            <p:ph idx="1"/>
          </p:nvPr>
        </p:nvSpPr>
        <p:spPr>
          <a:xfrm>
            <a:off x="317500" y="1458789"/>
            <a:ext cx="4368800" cy="3933493"/>
          </a:xfrm>
        </p:spPr>
        <p:txBody>
          <a:bodyPr>
            <a:normAutofit/>
          </a:bodyPr>
          <a:lstStyle/>
          <a:p>
            <a:r>
              <a:rPr lang="en-US" sz="2800" dirty="0"/>
              <a:t>Live job postings come from </a:t>
            </a:r>
            <a:r>
              <a:rPr lang="en-US" sz="2800" dirty="0" err="1"/>
              <a:t>indeed.com</a:t>
            </a:r>
            <a:endParaRPr lang="en-US" sz="2800" dirty="0"/>
          </a:p>
          <a:p>
            <a:endParaRPr lang="en-US" sz="2800" dirty="0"/>
          </a:p>
          <a:p>
            <a:r>
              <a:rPr lang="en-US" sz="2800" dirty="0"/>
              <a:t>Each career shows students job postings and a link to connect with potential employers.</a:t>
            </a:r>
          </a:p>
        </p:txBody>
      </p:sp>
      <p:grpSp>
        <p:nvGrpSpPr>
          <p:cNvPr id="7" name="Group 6"/>
          <p:cNvGrpSpPr/>
          <p:nvPr/>
        </p:nvGrpSpPr>
        <p:grpSpPr>
          <a:xfrm>
            <a:off x="8940799" y="5666013"/>
            <a:ext cx="1892301" cy="1373151"/>
            <a:chOff x="8039099" y="1754829"/>
            <a:chExt cx="2971801" cy="2139418"/>
          </a:xfrm>
        </p:grpSpPr>
        <p:sp>
          <p:nvSpPr>
            <p:cNvPr id="5" name="Rectangle 4"/>
            <p:cNvSpPr/>
            <p:nvPr/>
          </p:nvSpPr>
          <p:spPr>
            <a:xfrm>
              <a:off x="8039099" y="2032000"/>
              <a:ext cx="2971801" cy="1435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299" y="1754829"/>
              <a:ext cx="2852557" cy="2139418"/>
            </a:xfrm>
            <a:prstGeom prst="rect">
              <a:avLst/>
            </a:prstGeom>
          </p:spPr>
        </p:pic>
      </p:grpSp>
      <p:pic>
        <p:nvPicPr>
          <p:cNvPr id="9" name="Picture 8">
            <a:extLst>
              <a:ext uri="{FF2B5EF4-FFF2-40B4-BE49-F238E27FC236}">
                <a16:creationId xmlns:a16="http://schemas.microsoft.com/office/drawing/2014/main" id="{88303314-DD0C-534B-9CF6-C206512A58A2}"/>
              </a:ext>
            </a:extLst>
          </p:cNvPr>
          <p:cNvPicPr>
            <a:picLocks noChangeAspect="1"/>
          </p:cNvPicPr>
          <p:nvPr/>
        </p:nvPicPr>
        <p:blipFill>
          <a:blip r:embed="rId4">
            <a:alphaModFix amt="70000"/>
          </a:blip>
          <a:stretch>
            <a:fillRect/>
          </a:stretch>
        </p:blipFill>
        <p:spPr>
          <a:xfrm>
            <a:off x="4485818" y="1875996"/>
            <a:ext cx="7379611" cy="3099080"/>
          </a:xfrm>
          <a:prstGeom prst="rect">
            <a:avLst/>
          </a:prstGeom>
        </p:spPr>
      </p:pic>
    </p:spTree>
    <p:extLst>
      <p:ext uri="{BB962C8B-B14F-4D97-AF65-F5344CB8AC3E}">
        <p14:creationId xmlns:p14="http://schemas.microsoft.com/office/powerpoint/2010/main" val="71925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 presetClass="entr" presetSubtype="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741" y="2353245"/>
            <a:ext cx="4734398" cy="1559367"/>
          </a:xfrm>
        </p:spPr>
        <p:txBody>
          <a:bodyPr>
            <a:normAutofit/>
          </a:bodyPr>
          <a:lstStyle/>
          <a:p>
            <a:pPr algn="ctr"/>
            <a:r>
              <a:rPr lang="en-US" sz="4000" dirty="0"/>
              <a:t>Live Job Postings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04657" y="775206"/>
            <a:ext cx="7023208" cy="5211311"/>
          </a:xfrm>
          <a:ln>
            <a:solidFill>
              <a:schemeClr val="accent2"/>
            </a:solidFill>
          </a:ln>
        </p:spPr>
      </p:pic>
    </p:spTree>
    <p:extLst>
      <p:ext uri="{BB962C8B-B14F-4D97-AF65-F5344CB8AC3E}">
        <p14:creationId xmlns:p14="http://schemas.microsoft.com/office/powerpoint/2010/main" val="8324411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0"/>
          </p:nvPr>
        </p:nvSpPr>
        <p:spPr>
          <a:xfrm>
            <a:off x="840322" y="2400300"/>
            <a:ext cx="10562784" cy="3975100"/>
          </a:xfrm>
        </p:spPr>
        <p:txBody>
          <a:bodyPr>
            <a:normAutofit/>
          </a:bodyPr>
          <a:lstStyle/>
          <a:p>
            <a:r>
              <a:rPr lang="en-US" dirty="0"/>
              <a:t>Used to get information about businesses and the potential employees</a:t>
            </a:r>
          </a:p>
          <a:p>
            <a:endParaRPr lang="en-US" dirty="0"/>
          </a:p>
          <a:p>
            <a:r>
              <a:rPr lang="en-US" dirty="0"/>
              <a:t>Comprised of 86.36 million unique job postings collected and curated </a:t>
            </a:r>
          </a:p>
          <a:p>
            <a:pPr lvl="1"/>
            <a:r>
              <a:rPr lang="en-US" dirty="0"/>
              <a:t>Job boards, recruiting temp agencies &amp; individual company’s career pages</a:t>
            </a:r>
          </a:p>
        </p:txBody>
      </p:sp>
      <p:sp>
        <p:nvSpPr>
          <p:cNvPr id="3" name="Title 2"/>
          <p:cNvSpPr>
            <a:spLocks noGrp="1"/>
          </p:cNvSpPr>
          <p:nvPr>
            <p:ph type="title"/>
          </p:nvPr>
        </p:nvSpPr>
        <p:spPr/>
        <p:txBody>
          <a:bodyPr/>
          <a:lstStyle/>
          <a:p>
            <a:r>
              <a:rPr lang="en-US" dirty="0"/>
              <a:t>Job Postings</a:t>
            </a:r>
          </a:p>
        </p:txBody>
      </p:sp>
    </p:spTree>
    <p:extLst>
      <p:ext uri="{BB962C8B-B14F-4D97-AF65-F5344CB8AC3E}">
        <p14:creationId xmlns:p14="http://schemas.microsoft.com/office/powerpoint/2010/main" val="17989861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770501"/>
            <a:ext cx="4123765" cy="1559367"/>
          </a:xfrm>
        </p:spPr>
        <p:txBody>
          <a:bodyPr/>
          <a:lstStyle/>
          <a:p>
            <a:r>
              <a:rPr lang="en-US" dirty="0"/>
              <a:t>Job Posting </a:t>
            </a:r>
            <a:r>
              <a:rPr lang="en-US" dirty="0">
                <a:solidFill>
                  <a:schemeClr val="accent1">
                    <a:lumMod val="60000"/>
                    <a:lumOff val="40000"/>
                  </a:schemeClr>
                </a:solidFill>
              </a:rPr>
              <a:t>Strengths</a:t>
            </a:r>
          </a:p>
        </p:txBody>
      </p:sp>
      <p:sp>
        <p:nvSpPr>
          <p:cNvPr id="3" name="Content Placeholder 2"/>
          <p:cNvSpPr>
            <a:spLocks noGrp="1"/>
          </p:cNvSpPr>
          <p:nvPr>
            <p:ph idx="1"/>
          </p:nvPr>
        </p:nvSpPr>
        <p:spPr>
          <a:xfrm>
            <a:off x="838200" y="2924507"/>
            <a:ext cx="4903694" cy="3933493"/>
          </a:xfrm>
        </p:spPr>
        <p:txBody>
          <a:bodyPr/>
          <a:lstStyle/>
          <a:p>
            <a:r>
              <a:rPr lang="en-US" dirty="0"/>
              <a:t>Data on skills &amp; qualifications</a:t>
            </a:r>
          </a:p>
          <a:p>
            <a:r>
              <a:rPr lang="en-US" dirty="0"/>
              <a:t>Companies hiring</a:t>
            </a:r>
          </a:p>
          <a:p>
            <a:r>
              <a:rPr lang="en-US" dirty="0"/>
              <a:t>Posting Intensity</a:t>
            </a:r>
          </a:p>
          <a:p>
            <a:r>
              <a:rPr lang="en-US" dirty="0"/>
              <a:t>Gives context to Traditional LMI</a:t>
            </a:r>
          </a:p>
        </p:txBody>
      </p:sp>
      <p:sp>
        <p:nvSpPr>
          <p:cNvPr id="4" name="Title 1"/>
          <p:cNvSpPr txBox="1">
            <a:spLocks/>
          </p:cNvSpPr>
          <p:nvPr/>
        </p:nvSpPr>
        <p:spPr>
          <a:xfrm>
            <a:off x="6019800" y="770502"/>
            <a:ext cx="4903694" cy="15593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2"/>
                </a:solidFill>
                <a:latin typeface="Avenir Heavy" charset="0"/>
                <a:ea typeface="Avenir Heavy" charset="0"/>
                <a:cs typeface="Avenir Heavy" charset="0"/>
              </a:defRPr>
            </a:lvl1pPr>
          </a:lstStyle>
          <a:p>
            <a:r>
              <a:rPr lang="en-US" dirty="0"/>
              <a:t>Job Posting </a:t>
            </a:r>
            <a:r>
              <a:rPr lang="en-US" dirty="0">
                <a:solidFill>
                  <a:schemeClr val="accent6">
                    <a:lumMod val="40000"/>
                    <a:lumOff val="60000"/>
                  </a:schemeClr>
                </a:solidFill>
              </a:rPr>
              <a:t>Weaknesses</a:t>
            </a:r>
          </a:p>
        </p:txBody>
      </p:sp>
      <p:sp>
        <p:nvSpPr>
          <p:cNvPr id="5" name="Content Placeholder 2"/>
          <p:cNvSpPr txBox="1">
            <a:spLocks/>
          </p:cNvSpPr>
          <p:nvPr/>
        </p:nvSpPr>
        <p:spPr>
          <a:xfrm>
            <a:off x="6019800" y="2924506"/>
            <a:ext cx="4903694" cy="39334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Voluntary</a:t>
            </a:r>
          </a:p>
          <a:p>
            <a:r>
              <a:rPr lang="en-US" dirty="0"/>
              <a:t>Not all occupations covered</a:t>
            </a:r>
          </a:p>
          <a:p>
            <a:pPr lvl="1"/>
            <a:r>
              <a:rPr lang="en-US" dirty="0"/>
              <a:t>Professional, high education types greater representation</a:t>
            </a:r>
          </a:p>
          <a:p>
            <a:pPr lvl="1"/>
            <a:r>
              <a:rPr lang="en-US" dirty="0"/>
              <a:t>E.g.: RNs = &gt;80,000 postings</a:t>
            </a:r>
          </a:p>
          <a:p>
            <a:pPr marL="457200" lvl="1" indent="0">
              <a:buNone/>
            </a:pPr>
            <a:r>
              <a:rPr lang="en-US" dirty="0"/>
              <a:t>           Welders = 901 postings</a:t>
            </a:r>
          </a:p>
          <a:p>
            <a:endParaRPr lang="en-US" dirty="0"/>
          </a:p>
        </p:txBody>
      </p:sp>
      <p:cxnSp>
        <p:nvCxnSpPr>
          <p:cNvPr id="7" name="Straight Connector 6">
            <a:extLst>
              <a:ext uri="{FF2B5EF4-FFF2-40B4-BE49-F238E27FC236}">
                <a16:creationId xmlns:a16="http://schemas.microsoft.com/office/drawing/2014/main" id="{A330D8B5-E980-E04C-8125-F74C64512E29}"/>
              </a:ext>
            </a:extLst>
          </p:cNvPr>
          <p:cNvCxnSpPr/>
          <p:nvPr/>
        </p:nvCxnSpPr>
        <p:spPr>
          <a:xfrm>
            <a:off x="5741894" y="244929"/>
            <a:ext cx="0" cy="581297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6369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543" y="2513884"/>
            <a:ext cx="9944289" cy="1559367"/>
          </a:xfrm>
        </p:spPr>
        <p:txBody>
          <a:bodyPr/>
          <a:lstStyle/>
          <a:p>
            <a:r>
              <a:rPr lang="en-US" dirty="0"/>
              <a:t>JPA - Activity</a:t>
            </a:r>
          </a:p>
        </p:txBody>
      </p:sp>
      <p:pic>
        <p:nvPicPr>
          <p:cNvPr id="8" name="Picture 7">
            <a:extLst>
              <a:ext uri="{FF2B5EF4-FFF2-40B4-BE49-F238E27FC236}">
                <a16:creationId xmlns:a16="http://schemas.microsoft.com/office/drawing/2014/main" id="{92559B73-202A-8D49-891F-4A7401D72EB6}"/>
              </a:ext>
            </a:extLst>
          </p:cNvPr>
          <p:cNvPicPr>
            <a:picLocks noChangeAspect="1"/>
          </p:cNvPicPr>
          <p:nvPr/>
        </p:nvPicPr>
        <p:blipFill>
          <a:blip r:embed="rId3"/>
          <a:stretch>
            <a:fillRect/>
          </a:stretch>
        </p:blipFill>
        <p:spPr>
          <a:xfrm>
            <a:off x="4245428" y="893614"/>
            <a:ext cx="7279721" cy="4799908"/>
          </a:xfrm>
          <a:prstGeom prst="rect">
            <a:avLst/>
          </a:prstGeom>
        </p:spPr>
      </p:pic>
    </p:spTree>
    <p:extLst>
      <p:ext uri="{BB962C8B-B14F-4D97-AF65-F5344CB8AC3E}">
        <p14:creationId xmlns:p14="http://schemas.microsoft.com/office/powerpoint/2010/main" val="1795329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615" y="2604940"/>
            <a:ext cx="4191000" cy="1559367"/>
          </a:xfrm>
        </p:spPr>
        <p:txBody>
          <a:bodyPr/>
          <a:lstStyle/>
          <a:p>
            <a:pPr algn="ctr"/>
            <a:r>
              <a:rPr lang="en-US" dirty="0"/>
              <a:t>JPA-Companies</a:t>
            </a:r>
          </a:p>
        </p:txBody>
      </p:sp>
      <p:pic>
        <p:nvPicPr>
          <p:cNvPr id="4" name="Picture 3">
            <a:extLst>
              <a:ext uri="{FF2B5EF4-FFF2-40B4-BE49-F238E27FC236}">
                <a16:creationId xmlns:a16="http://schemas.microsoft.com/office/drawing/2014/main" id="{8D81F926-DDA7-274A-846E-6A533AECB8DF}"/>
              </a:ext>
            </a:extLst>
          </p:cNvPr>
          <p:cNvPicPr>
            <a:picLocks noChangeAspect="1"/>
          </p:cNvPicPr>
          <p:nvPr/>
        </p:nvPicPr>
        <p:blipFill>
          <a:blip r:embed="rId3"/>
          <a:stretch>
            <a:fillRect/>
          </a:stretch>
        </p:blipFill>
        <p:spPr>
          <a:xfrm>
            <a:off x="3733686" y="933071"/>
            <a:ext cx="8049191" cy="4903107"/>
          </a:xfrm>
          <a:prstGeom prst="rect">
            <a:avLst/>
          </a:prstGeom>
        </p:spPr>
      </p:pic>
    </p:spTree>
    <p:extLst>
      <p:ext uri="{BB962C8B-B14F-4D97-AF65-F5344CB8AC3E}">
        <p14:creationId xmlns:p14="http://schemas.microsoft.com/office/powerpoint/2010/main" val="1184495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402"/>
            <a:ext cx="10515600" cy="1559367"/>
          </a:xfrm>
        </p:spPr>
        <p:txBody>
          <a:bodyPr/>
          <a:lstStyle/>
          <a:p>
            <a:r>
              <a:rPr lang="en-US" dirty="0"/>
              <a:t>What is a “Skill”?</a:t>
            </a:r>
          </a:p>
        </p:txBody>
      </p:sp>
      <p:sp>
        <p:nvSpPr>
          <p:cNvPr id="3" name="Content Placeholder 2"/>
          <p:cNvSpPr>
            <a:spLocks noGrp="1"/>
          </p:cNvSpPr>
          <p:nvPr>
            <p:ph idx="1"/>
          </p:nvPr>
        </p:nvSpPr>
        <p:spPr>
          <a:xfrm>
            <a:off x="773206" y="1696358"/>
            <a:ext cx="10645588" cy="3855355"/>
          </a:xfrm>
        </p:spPr>
        <p:txBody>
          <a:bodyPr numCol="1">
            <a:normAutofit/>
          </a:bodyPr>
          <a:lstStyle/>
          <a:p>
            <a:pPr marL="0" indent="0">
              <a:buNone/>
            </a:pPr>
            <a:r>
              <a:rPr lang="en-US" sz="3200" dirty="0"/>
              <a:t>Common Skills: Broad, basic competencies</a:t>
            </a:r>
          </a:p>
          <a:p>
            <a:pPr lvl="1"/>
            <a:r>
              <a:rPr lang="en-US" sz="3200" dirty="0"/>
              <a:t>Character traits: Ethics, assertiveness, etc.</a:t>
            </a:r>
          </a:p>
          <a:p>
            <a:pPr lvl="1"/>
            <a:r>
              <a:rPr lang="en-US" sz="3200" dirty="0"/>
              <a:t>General cognitive or physical abilities: Critical thinking, Creativity, etc.</a:t>
            </a:r>
          </a:p>
          <a:p>
            <a:pPr lvl="1"/>
            <a:r>
              <a:rPr lang="en-US" sz="3200" dirty="0"/>
              <a:t>Basic interpersonal skills: Leadership, Cooperation, etc.</a:t>
            </a:r>
          </a:p>
        </p:txBody>
      </p:sp>
    </p:spTree>
    <p:extLst>
      <p:ext uri="{BB962C8B-B14F-4D97-AF65-F5344CB8AC3E}">
        <p14:creationId xmlns:p14="http://schemas.microsoft.com/office/powerpoint/2010/main" val="693612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a:t>Emsi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LMI Origins</a:t>
            </a:r>
          </a:p>
          <a:p>
            <a:pPr>
              <a:lnSpc>
                <a:spcPct val="150000"/>
              </a:lnSpc>
            </a:pPr>
            <a:r>
              <a:rPr lang="en-US" sz="2800" dirty="0"/>
              <a:t>Industry Data</a:t>
            </a:r>
          </a:p>
          <a:p>
            <a:pPr>
              <a:lnSpc>
                <a:spcPct val="150000"/>
              </a:lnSpc>
            </a:pPr>
            <a:r>
              <a:rPr lang="en-US" sz="2800" dirty="0"/>
              <a:t>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05198" y="948069"/>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7666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402"/>
            <a:ext cx="10515600" cy="1559367"/>
          </a:xfrm>
        </p:spPr>
        <p:txBody>
          <a:bodyPr/>
          <a:lstStyle/>
          <a:p>
            <a:r>
              <a:rPr lang="en-US" dirty="0"/>
              <a:t>What is a “Skill”?</a:t>
            </a:r>
          </a:p>
        </p:txBody>
      </p:sp>
      <p:sp>
        <p:nvSpPr>
          <p:cNvPr id="3" name="Content Placeholder 2"/>
          <p:cNvSpPr>
            <a:spLocks noGrp="1"/>
          </p:cNvSpPr>
          <p:nvPr>
            <p:ph idx="1"/>
          </p:nvPr>
        </p:nvSpPr>
        <p:spPr>
          <a:xfrm>
            <a:off x="838200" y="1778000"/>
            <a:ext cx="10645588" cy="1912257"/>
          </a:xfrm>
        </p:spPr>
        <p:txBody>
          <a:bodyPr numCol="1">
            <a:normAutofit/>
          </a:bodyPr>
          <a:lstStyle/>
          <a:p>
            <a:pPr marL="0" indent="0">
              <a:buNone/>
            </a:pPr>
            <a:r>
              <a:rPr lang="en-US" sz="3200" dirty="0"/>
              <a:t>Hard Skills: Technical, subject matter specific</a:t>
            </a:r>
          </a:p>
          <a:p>
            <a:pPr lvl="1"/>
            <a:r>
              <a:rPr lang="en-US" sz="3200" dirty="0"/>
              <a:t>Sales techniques, online marketing, foreign languages, etc.</a:t>
            </a:r>
          </a:p>
        </p:txBody>
      </p:sp>
    </p:spTree>
    <p:extLst>
      <p:ext uri="{BB962C8B-B14F-4D97-AF65-F5344CB8AC3E}">
        <p14:creationId xmlns:p14="http://schemas.microsoft.com/office/powerpoint/2010/main" val="20509537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402"/>
            <a:ext cx="10515600" cy="1559367"/>
          </a:xfrm>
        </p:spPr>
        <p:txBody>
          <a:bodyPr/>
          <a:lstStyle/>
          <a:p>
            <a:r>
              <a:rPr lang="en-US" dirty="0"/>
              <a:t>What is a “Skill”? – Final Notes</a:t>
            </a:r>
          </a:p>
        </p:txBody>
      </p:sp>
      <p:sp>
        <p:nvSpPr>
          <p:cNvPr id="3" name="Content Placeholder 2"/>
          <p:cNvSpPr>
            <a:spLocks noGrp="1"/>
          </p:cNvSpPr>
          <p:nvPr>
            <p:ph idx="1"/>
          </p:nvPr>
        </p:nvSpPr>
        <p:spPr>
          <a:xfrm>
            <a:off x="838200" y="1778000"/>
            <a:ext cx="10645588" cy="4762499"/>
          </a:xfrm>
        </p:spPr>
        <p:txBody>
          <a:bodyPr numCol="1">
            <a:normAutofit/>
          </a:bodyPr>
          <a:lstStyle/>
          <a:p>
            <a:r>
              <a:rPr lang="en-US" sz="3600" dirty="0"/>
              <a:t>Career Coach displays Hard Skills as Relevant Skills</a:t>
            </a:r>
          </a:p>
          <a:p>
            <a:r>
              <a:rPr lang="en-US" sz="3600" dirty="0"/>
              <a:t>Nationalizing skills to make them more useful</a:t>
            </a:r>
          </a:p>
        </p:txBody>
      </p:sp>
    </p:spTree>
    <p:extLst>
      <p:ext uri="{BB962C8B-B14F-4D97-AF65-F5344CB8AC3E}">
        <p14:creationId xmlns:p14="http://schemas.microsoft.com/office/powerpoint/2010/main" val="2811814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657" y="2511088"/>
            <a:ext cx="3042138" cy="1559367"/>
          </a:xfrm>
        </p:spPr>
        <p:txBody>
          <a:bodyPr/>
          <a:lstStyle/>
          <a:p>
            <a:r>
              <a:rPr lang="en-US" dirty="0"/>
              <a:t>JPA - Skills</a:t>
            </a:r>
          </a:p>
        </p:txBody>
      </p:sp>
      <p:pic>
        <p:nvPicPr>
          <p:cNvPr id="7" name="Picture 6">
            <a:extLst>
              <a:ext uri="{FF2B5EF4-FFF2-40B4-BE49-F238E27FC236}">
                <a16:creationId xmlns:a16="http://schemas.microsoft.com/office/drawing/2014/main" id="{4981873C-C9C2-9E45-ACBD-D604047B8904}"/>
              </a:ext>
            </a:extLst>
          </p:cNvPr>
          <p:cNvPicPr>
            <a:picLocks noChangeAspect="1"/>
          </p:cNvPicPr>
          <p:nvPr/>
        </p:nvPicPr>
        <p:blipFill>
          <a:blip r:embed="rId3"/>
          <a:stretch>
            <a:fillRect/>
          </a:stretch>
        </p:blipFill>
        <p:spPr>
          <a:xfrm>
            <a:off x="3198795" y="290402"/>
            <a:ext cx="6633936" cy="4076550"/>
          </a:xfrm>
          <a:prstGeom prst="rect">
            <a:avLst/>
          </a:prstGeom>
        </p:spPr>
      </p:pic>
      <p:pic>
        <p:nvPicPr>
          <p:cNvPr id="10" name="Picture 9">
            <a:extLst>
              <a:ext uri="{FF2B5EF4-FFF2-40B4-BE49-F238E27FC236}">
                <a16:creationId xmlns:a16="http://schemas.microsoft.com/office/drawing/2014/main" id="{D36A6A56-70DF-9F49-9D3E-596A9916E819}"/>
              </a:ext>
            </a:extLst>
          </p:cNvPr>
          <p:cNvPicPr>
            <a:picLocks noChangeAspect="1"/>
          </p:cNvPicPr>
          <p:nvPr/>
        </p:nvPicPr>
        <p:blipFill>
          <a:blip r:embed="rId4"/>
          <a:stretch>
            <a:fillRect/>
          </a:stretch>
        </p:blipFill>
        <p:spPr>
          <a:xfrm>
            <a:off x="5215551" y="3118756"/>
            <a:ext cx="6780506" cy="3558410"/>
          </a:xfrm>
          <a:prstGeom prst="rect">
            <a:avLst/>
          </a:prstGeom>
        </p:spPr>
      </p:pic>
    </p:spTree>
    <p:extLst>
      <p:ext uri="{BB962C8B-B14F-4D97-AF65-F5344CB8AC3E}">
        <p14:creationId xmlns:p14="http://schemas.microsoft.com/office/powerpoint/2010/main" val="1904800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a:t>Emsi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Data Origins</a:t>
            </a:r>
          </a:p>
          <a:p>
            <a:pPr>
              <a:lnSpc>
                <a:spcPct val="150000"/>
              </a:lnSpc>
            </a:pPr>
            <a:r>
              <a:rPr lang="en-US" sz="2800" dirty="0"/>
              <a:t>Industry Data</a:t>
            </a:r>
          </a:p>
          <a:p>
            <a:pPr>
              <a:lnSpc>
                <a:spcPct val="150000"/>
              </a:lnSpc>
            </a:pPr>
            <a:r>
              <a:rPr lang="en-US" sz="2800" dirty="0"/>
              <a:t>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05198" y="948069"/>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97398" y="1722769"/>
            <a:ext cx="330200" cy="296531"/>
            <a:chOff x="3111500" y="2243469"/>
            <a:chExt cx="330200" cy="296531"/>
          </a:xfrm>
        </p:grpSpPr>
        <p:cxnSp>
          <p:nvCxnSpPr>
            <p:cNvPr id="10" name="Straight Connector 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3848096" y="2461125"/>
            <a:ext cx="330200" cy="296531"/>
            <a:chOff x="3111500" y="2243469"/>
            <a:chExt cx="330200" cy="296531"/>
          </a:xfrm>
        </p:grpSpPr>
        <p:cxnSp>
          <p:nvCxnSpPr>
            <p:cNvPr id="13" name="Straight Connector 1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597398" y="3266208"/>
            <a:ext cx="330200" cy="296531"/>
            <a:chOff x="3111500" y="2243469"/>
            <a:chExt cx="330200" cy="296531"/>
          </a:xfrm>
        </p:grpSpPr>
        <p:cxnSp>
          <p:nvCxnSpPr>
            <p:cNvPr id="16" name="Straight Connector 15"/>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86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838200" y="2243469"/>
            <a:ext cx="5740400" cy="3933493"/>
          </a:xfrm>
        </p:spPr>
        <p:txBody>
          <a:bodyPr/>
          <a:lstStyle/>
          <a:p>
            <a:r>
              <a:rPr lang="en-US" dirty="0"/>
              <a:t>Start with Industry Data</a:t>
            </a:r>
          </a:p>
          <a:p>
            <a:pPr lvl="1"/>
            <a:r>
              <a:rPr lang="en-US" dirty="0"/>
              <a:t>Core Datasets</a:t>
            </a:r>
          </a:p>
          <a:p>
            <a:r>
              <a:rPr lang="en-US" dirty="0"/>
              <a:t>Link Industries and Occupations</a:t>
            </a:r>
          </a:p>
          <a:p>
            <a:r>
              <a:rPr lang="en-US" dirty="0"/>
              <a:t>Occupational Sources Added</a:t>
            </a:r>
          </a:p>
          <a:p>
            <a:r>
              <a:rPr lang="en-US" dirty="0"/>
              <a:t>Link Occupation and Program</a:t>
            </a:r>
          </a:p>
          <a:p>
            <a:r>
              <a:rPr lang="en-US" i="1" dirty="0"/>
              <a:t>Program Sources Added</a:t>
            </a:r>
            <a:r>
              <a:rPr lang="en-US" dirty="0"/>
              <a:t>	</a:t>
            </a:r>
          </a:p>
        </p:txBody>
      </p:sp>
      <p:pic>
        <p:nvPicPr>
          <p:cNvPr id="15" name="Picture 14"/>
          <p:cNvPicPr>
            <a:picLocks noChangeAspect="1"/>
          </p:cNvPicPr>
          <p:nvPr/>
        </p:nvPicPr>
        <p:blipFill>
          <a:blip r:embed="rId3"/>
          <a:stretch>
            <a:fillRect/>
          </a:stretch>
        </p:blipFill>
        <p:spPr>
          <a:xfrm>
            <a:off x="6096000" y="974325"/>
            <a:ext cx="6128530" cy="5201628"/>
          </a:xfrm>
          <a:prstGeom prst="rect">
            <a:avLst/>
          </a:prstGeom>
        </p:spPr>
      </p:pic>
      <p:sp>
        <p:nvSpPr>
          <p:cNvPr id="6" name="Rectangle 5"/>
          <p:cNvSpPr/>
          <p:nvPr/>
        </p:nvSpPr>
        <p:spPr>
          <a:xfrm>
            <a:off x="6578600" y="1155700"/>
            <a:ext cx="5422900" cy="187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p:cNvSpPr>
            <a:spLocks noGrp="1"/>
          </p:cNvSpPr>
          <p:nvPr>
            <p:ph type="title"/>
          </p:nvPr>
        </p:nvSpPr>
        <p:spPr/>
        <p:txBody>
          <a:bodyPr/>
          <a:lstStyle/>
          <a:p>
            <a:r>
              <a:rPr lang="en-US" dirty="0"/>
              <a:t>How Emsi Data is Built</a:t>
            </a:r>
          </a:p>
        </p:txBody>
      </p:sp>
    </p:spTree>
    <p:extLst>
      <p:ext uri="{BB962C8B-B14F-4D97-AF65-F5344CB8AC3E}">
        <p14:creationId xmlns:p14="http://schemas.microsoft.com/office/powerpoint/2010/main" val="185083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xEl>
                                              <p:pRg st="5" end="5"/>
                                            </p:txEl>
                                          </p:spTgt>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6"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Career Coach</a:t>
            </a:r>
          </a:p>
        </p:txBody>
      </p:sp>
      <p:sp>
        <p:nvSpPr>
          <p:cNvPr id="5" name="Subtitle 4"/>
          <p:cNvSpPr>
            <a:spLocks noGrp="1"/>
          </p:cNvSpPr>
          <p:nvPr>
            <p:ph type="subTitle" idx="1"/>
          </p:nvPr>
        </p:nvSpPr>
        <p:spPr/>
        <p:txBody>
          <a:bodyPr/>
          <a:lstStyle/>
          <a:p>
            <a:r>
              <a:rPr lang="en-US" dirty="0"/>
              <a:t>A CUSTOM MATCH BETWEEN YOUR PROGRAMS AND THE CAREERS THEY TRAIN FOR</a:t>
            </a:r>
          </a:p>
        </p:txBody>
      </p:sp>
    </p:spTree>
    <p:extLst>
      <p:ext uri="{BB962C8B-B14F-4D97-AF65-F5344CB8AC3E}">
        <p14:creationId xmlns:p14="http://schemas.microsoft.com/office/powerpoint/2010/main" val="18245507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91835" y="1894800"/>
            <a:ext cx="7730021" cy="3064998"/>
          </a:xfrm>
        </p:spPr>
        <p:txBody>
          <a:bodyPr>
            <a:noAutofit/>
          </a:bodyPr>
          <a:lstStyle/>
          <a:p>
            <a:pPr marL="342900" indent="-342900">
              <a:buFont typeface="Arial" charset="0"/>
              <a:buChar char="•"/>
            </a:pPr>
            <a:r>
              <a:rPr lang="en-US" sz="3000" dirty="0"/>
              <a:t>1,700 Codes; reported to IPEDS</a:t>
            </a:r>
          </a:p>
          <a:p>
            <a:pPr marL="342900" indent="-342900">
              <a:buFont typeface="Arial" charset="0"/>
              <a:buChar char="•"/>
            </a:pPr>
            <a:r>
              <a:rPr lang="en-US" sz="3000" dirty="0"/>
              <a:t>Three Levels of Detail</a:t>
            </a:r>
          </a:p>
          <a:p>
            <a:pPr marL="342900" indent="-342900">
              <a:buFont typeface="Arial" charset="0"/>
              <a:buChar char="•"/>
            </a:pPr>
            <a:r>
              <a:rPr lang="en-US" sz="3000" dirty="0"/>
              <a:t>Example:</a:t>
            </a:r>
          </a:p>
          <a:p>
            <a:r>
              <a:rPr lang="en-US" sz="3000" dirty="0"/>
              <a:t>    26 – Biological &amp; Biomedical 		     Sciences</a:t>
            </a:r>
          </a:p>
          <a:p>
            <a:r>
              <a:rPr lang="en-US" sz="3000" dirty="0"/>
              <a:t>     26.01 – Biology, General</a:t>
            </a:r>
          </a:p>
          <a:p>
            <a:r>
              <a:rPr lang="en-US" sz="3000" dirty="0"/>
              <a:t>	26.0102 – Biomedical Sciences</a:t>
            </a:r>
          </a:p>
        </p:txBody>
      </p:sp>
      <p:sp>
        <p:nvSpPr>
          <p:cNvPr id="6" name="Title 1"/>
          <p:cNvSpPr txBox="1">
            <a:spLocks/>
          </p:cNvSpPr>
          <p:nvPr/>
        </p:nvSpPr>
        <p:spPr>
          <a:xfrm>
            <a:off x="431801" y="422438"/>
            <a:ext cx="9629088" cy="83222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b="1" i="0" kern="1200" baseline="0">
                <a:solidFill>
                  <a:schemeClr val="accent1"/>
                </a:solidFill>
                <a:latin typeface="Avenir Heavy" charset="0"/>
                <a:ea typeface="Avenir Heavy" charset="0"/>
                <a:cs typeface="Avenir Heavy" charset="0"/>
              </a:defRPr>
            </a:lvl1pPr>
          </a:lstStyle>
          <a:p>
            <a:r>
              <a:rPr lang="en-US" sz="4000" dirty="0">
                <a:solidFill>
                  <a:schemeClr val="bg1"/>
                </a:solidFill>
              </a:rPr>
              <a:t>Each (Credit) Program has a CIP Code</a:t>
            </a:r>
          </a:p>
        </p:txBody>
      </p:sp>
      <p:sp>
        <p:nvSpPr>
          <p:cNvPr id="8" name="TextBox 7"/>
          <p:cNvSpPr txBox="1"/>
          <p:nvPr/>
        </p:nvSpPr>
        <p:spPr>
          <a:xfrm>
            <a:off x="4591836" y="1162976"/>
            <a:ext cx="6586653" cy="731824"/>
          </a:xfrm>
          <a:prstGeom prst="rect">
            <a:avLst/>
          </a:prstGeom>
          <a:noFill/>
        </p:spPr>
        <p:txBody>
          <a:bodyPr wrap="square" rtlCol="0">
            <a:normAutofit/>
          </a:bodyPr>
          <a:lstStyle/>
          <a:p>
            <a:r>
              <a:rPr lang="en-US" sz="2400" dirty="0">
                <a:solidFill>
                  <a:schemeClr val="accent1"/>
                </a:solidFill>
              </a:rPr>
              <a:t>(Classification of Instructional Programs)</a:t>
            </a:r>
          </a:p>
        </p:txBody>
      </p:sp>
      <p:sp>
        <p:nvSpPr>
          <p:cNvPr id="2" name="TextBox 1"/>
          <p:cNvSpPr txBox="1"/>
          <p:nvPr/>
        </p:nvSpPr>
        <p:spPr>
          <a:xfrm>
            <a:off x="1742389" y="6160945"/>
            <a:ext cx="8318500" cy="400110"/>
          </a:xfrm>
          <a:prstGeom prst="rect">
            <a:avLst/>
          </a:prstGeom>
          <a:noFill/>
        </p:spPr>
        <p:txBody>
          <a:bodyPr wrap="square" rtlCol="0">
            <a:spAutoFit/>
          </a:bodyPr>
          <a:lstStyle/>
          <a:p>
            <a:pPr algn="ctr"/>
            <a:r>
              <a:rPr lang="en-US" sz="2000" dirty="0">
                <a:solidFill>
                  <a:schemeClr val="accent1"/>
                </a:solidFill>
              </a:rPr>
              <a:t>For non-credit programs, we manually assign them to the closest CIP</a:t>
            </a:r>
            <a:r>
              <a:rPr lang="en-US" sz="2000" dirty="0">
                <a:solidFill>
                  <a:schemeClr val="tx2"/>
                </a:solidFill>
              </a:rPr>
              <a:t> </a:t>
            </a:r>
            <a:endParaRPr lang="en-US" sz="2000" dirty="0">
              <a:solidFill>
                <a:schemeClr val="accent1"/>
              </a:solidFill>
            </a:endParaRPr>
          </a:p>
        </p:txBody>
      </p:sp>
      <p:pic>
        <p:nvPicPr>
          <p:cNvPr id="9" name="Picture 8">
            <a:extLst>
              <a:ext uri="{FF2B5EF4-FFF2-40B4-BE49-F238E27FC236}">
                <a16:creationId xmlns:a16="http://schemas.microsoft.com/office/drawing/2014/main" id="{1017B146-0AC5-435A-8EF6-2F645A5F4674}"/>
              </a:ext>
            </a:extLst>
          </p:cNvPr>
          <p:cNvPicPr>
            <a:picLocks noChangeAspect="1"/>
          </p:cNvPicPr>
          <p:nvPr/>
        </p:nvPicPr>
        <p:blipFill>
          <a:blip r:embed="rId3">
            <a:duotone>
              <a:schemeClr val="accent1">
                <a:shade val="45000"/>
                <a:satMod val="135000"/>
              </a:schemeClr>
              <a:prstClr val="white"/>
            </a:duotone>
          </a:blip>
          <a:stretch>
            <a:fillRect/>
          </a:stretch>
        </p:blipFill>
        <p:spPr>
          <a:xfrm>
            <a:off x="747133" y="1929441"/>
            <a:ext cx="3191256" cy="3191256"/>
          </a:xfrm>
          <a:prstGeom prst="ellipse">
            <a:avLst/>
          </a:prstGeom>
        </p:spPr>
      </p:pic>
    </p:spTree>
    <p:extLst>
      <p:ext uri="{BB962C8B-B14F-4D97-AF65-F5344CB8AC3E}">
        <p14:creationId xmlns:p14="http://schemas.microsoft.com/office/powerpoint/2010/main" val="16419053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C5044734-287A-EC4F-ADE8-A827BD35350A}"/>
              </a:ext>
            </a:extLst>
          </p:cNvPr>
          <p:cNvSpPr/>
          <p:nvPr/>
        </p:nvSpPr>
        <p:spPr>
          <a:xfrm>
            <a:off x="5141685" y="1420587"/>
            <a:ext cx="6827157" cy="4702628"/>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20000"/>
                  <a:lumOff val="80000"/>
                </a:schemeClr>
              </a:solidFill>
            </a:endParaRPr>
          </a:p>
        </p:txBody>
      </p:sp>
      <p:sp>
        <p:nvSpPr>
          <p:cNvPr id="2" name="Content Placeholder 1"/>
          <p:cNvSpPr>
            <a:spLocks noGrp="1"/>
          </p:cNvSpPr>
          <p:nvPr>
            <p:ph idx="10"/>
          </p:nvPr>
        </p:nvSpPr>
        <p:spPr>
          <a:xfrm>
            <a:off x="643346" y="2896507"/>
            <a:ext cx="4353197" cy="2933702"/>
          </a:xfrm>
        </p:spPr>
        <p:txBody>
          <a:bodyPr/>
          <a:lstStyle/>
          <a:p>
            <a:r>
              <a:rPr lang="en-US" dirty="0"/>
              <a:t>Crosswalk of programs and the occupations they typically train for</a:t>
            </a:r>
          </a:p>
          <a:p>
            <a:r>
              <a:rPr lang="en-US" dirty="0"/>
              <a:t>“CIP-to-SOC Crosswalk” if you like rhyming</a:t>
            </a:r>
          </a:p>
        </p:txBody>
      </p:sp>
      <p:sp>
        <p:nvSpPr>
          <p:cNvPr id="3" name="Title 2"/>
          <p:cNvSpPr>
            <a:spLocks noGrp="1"/>
          </p:cNvSpPr>
          <p:nvPr>
            <p:ph type="title"/>
          </p:nvPr>
        </p:nvSpPr>
        <p:spPr>
          <a:xfrm>
            <a:off x="838200" y="127000"/>
            <a:ext cx="5755222" cy="1680030"/>
          </a:xfrm>
        </p:spPr>
        <p:txBody>
          <a:bodyPr>
            <a:normAutofit/>
          </a:bodyPr>
          <a:lstStyle/>
          <a:p>
            <a:r>
              <a:rPr lang="en-US" dirty="0"/>
              <a:t>IPEDS Data</a:t>
            </a:r>
          </a:p>
        </p:txBody>
      </p:sp>
      <p:sp>
        <p:nvSpPr>
          <p:cNvPr id="4" name="Subtitle 3"/>
          <p:cNvSpPr>
            <a:spLocks noGrp="1"/>
          </p:cNvSpPr>
          <p:nvPr>
            <p:ph type="subTitle" idx="1"/>
          </p:nvPr>
        </p:nvSpPr>
        <p:spPr>
          <a:xfrm>
            <a:off x="838200" y="1807030"/>
            <a:ext cx="6197600" cy="370113"/>
          </a:xfrm>
        </p:spPr>
        <p:txBody>
          <a:bodyPr/>
          <a:lstStyle/>
          <a:p>
            <a:r>
              <a:rPr lang="en-US" dirty="0"/>
              <a:t>(From the National Center for Education Statistics)</a:t>
            </a:r>
          </a:p>
        </p:txBody>
      </p:sp>
      <p:sp>
        <p:nvSpPr>
          <p:cNvPr id="5" name="Content Placeholder 1"/>
          <p:cNvSpPr txBox="1">
            <a:spLocks/>
          </p:cNvSpPr>
          <p:nvPr/>
        </p:nvSpPr>
        <p:spPr>
          <a:xfrm>
            <a:off x="5867554" y="2444296"/>
            <a:ext cx="5968846" cy="3838123"/>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Clr>
                <a:schemeClr val="accent2"/>
              </a:buClr>
              <a:buNone/>
            </a:pPr>
            <a:r>
              <a:rPr lang="en-US" b="1" dirty="0">
                <a:solidFill>
                  <a:schemeClr val="accent2"/>
                </a:solidFill>
              </a:rPr>
              <a:t>Strengths:</a:t>
            </a:r>
          </a:p>
          <a:p>
            <a:pPr lvl="1">
              <a:buClr>
                <a:schemeClr val="accent2"/>
              </a:buClr>
            </a:pPr>
            <a:r>
              <a:rPr lang="en-US" dirty="0">
                <a:solidFill>
                  <a:schemeClr val="accent2"/>
                </a:solidFill>
              </a:rPr>
              <a:t>Great starting point for connecting programs to occupations</a:t>
            </a:r>
          </a:p>
          <a:p>
            <a:pPr marL="0" indent="0">
              <a:buClr>
                <a:schemeClr val="accent2"/>
              </a:buClr>
              <a:buNone/>
            </a:pPr>
            <a:r>
              <a:rPr lang="en-US" b="1" dirty="0">
                <a:solidFill>
                  <a:schemeClr val="accent2"/>
                </a:solidFill>
              </a:rPr>
              <a:t>Weaknesses:</a:t>
            </a:r>
          </a:p>
          <a:p>
            <a:pPr lvl="1">
              <a:buClr>
                <a:schemeClr val="accent2"/>
              </a:buClr>
            </a:pPr>
            <a:r>
              <a:rPr lang="en-US" dirty="0">
                <a:solidFill>
                  <a:schemeClr val="accent2"/>
                </a:solidFill>
              </a:rPr>
              <a:t>Self-reported by institution</a:t>
            </a:r>
          </a:p>
          <a:p>
            <a:pPr lvl="1">
              <a:buClr>
                <a:schemeClr val="accent2"/>
              </a:buClr>
            </a:pPr>
            <a:r>
              <a:rPr lang="en-US" dirty="0">
                <a:solidFill>
                  <a:schemeClr val="accent2"/>
                </a:solidFill>
              </a:rPr>
              <a:t>Some mappings are too general</a:t>
            </a:r>
          </a:p>
          <a:p>
            <a:pPr lvl="1">
              <a:buClr>
                <a:schemeClr val="accent2"/>
              </a:buClr>
            </a:pPr>
            <a:r>
              <a:rPr lang="en-US" dirty="0">
                <a:solidFill>
                  <a:schemeClr val="accent2"/>
                </a:solidFill>
              </a:rPr>
              <a:t>Not unique to a specific college</a:t>
            </a:r>
          </a:p>
        </p:txBody>
      </p:sp>
    </p:spTree>
    <p:extLst>
      <p:ext uri="{BB962C8B-B14F-4D97-AF65-F5344CB8AC3E}">
        <p14:creationId xmlns:p14="http://schemas.microsoft.com/office/powerpoint/2010/main" val="177000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4103"/>
            <a:ext cx="10515600" cy="974178"/>
          </a:xfrm>
        </p:spPr>
        <p:txBody>
          <a:bodyPr/>
          <a:lstStyle/>
          <a:p>
            <a:r>
              <a:rPr lang="en-US" dirty="0"/>
              <a:t>CIP to O*NET SOC Crosswalk</a:t>
            </a:r>
          </a:p>
        </p:txBody>
      </p:sp>
      <p:pic>
        <p:nvPicPr>
          <p:cNvPr id="5" name="Picture 4"/>
          <p:cNvPicPr>
            <a:picLocks noChangeAspect="1"/>
          </p:cNvPicPr>
          <p:nvPr/>
        </p:nvPicPr>
        <p:blipFill>
          <a:blip r:embed="rId3">
            <a:clrChange>
              <a:clrFrom>
                <a:srgbClr val="000000">
                  <a:alpha val="0"/>
                </a:srgbClr>
              </a:clrFrom>
              <a:clrTo>
                <a:srgbClr val="000000">
                  <a:alpha val="0"/>
                </a:srgbClr>
              </a:clrTo>
            </a:clrChange>
          </a:blip>
          <a:stretch>
            <a:fillRect/>
          </a:stretch>
        </p:blipFill>
        <p:spPr>
          <a:xfrm>
            <a:off x="8183506" y="1858179"/>
            <a:ext cx="2743200" cy="2743200"/>
          </a:xfrm>
          <a:prstGeom prst="ellipse">
            <a:avLst/>
          </a:prstGeom>
          <a:solidFill>
            <a:schemeClr val="bg1"/>
          </a:solidFill>
        </p:spPr>
      </p:pic>
      <p:sp>
        <p:nvSpPr>
          <p:cNvPr id="6" name="TextBox 5"/>
          <p:cNvSpPr txBox="1"/>
          <p:nvPr/>
        </p:nvSpPr>
        <p:spPr>
          <a:xfrm>
            <a:off x="8361199" y="4802832"/>
            <a:ext cx="2387814" cy="830997"/>
          </a:xfrm>
          <a:prstGeom prst="rect">
            <a:avLst/>
          </a:prstGeom>
          <a:noFill/>
        </p:spPr>
        <p:txBody>
          <a:bodyPr wrap="square" rtlCol="0">
            <a:spAutoFit/>
          </a:bodyPr>
          <a:lstStyle/>
          <a:p>
            <a:pPr algn="ctr"/>
            <a:r>
              <a:rPr lang="en-US" sz="2400" dirty="0">
                <a:solidFill>
                  <a:schemeClr val="accent1"/>
                </a:solidFill>
              </a:rPr>
              <a:t>Occupations</a:t>
            </a:r>
          </a:p>
          <a:p>
            <a:pPr algn="ctr"/>
            <a:r>
              <a:rPr lang="en-US" sz="2400" dirty="0">
                <a:solidFill>
                  <a:schemeClr val="accent1"/>
                </a:solidFill>
              </a:rPr>
              <a:t>(SOC)</a:t>
            </a:r>
          </a:p>
        </p:txBody>
      </p:sp>
      <p:sp>
        <p:nvSpPr>
          <p:cNvPr id="7" name="TextBox 6"/>
          <p:cNvSpPr txBox="1"/>
          <p:nvPr/>
        </p:nvSpPr>
        <p:spPr>
          <a:xfrm>
            <a:off x="1442987" y="4802831"/>
            <a:ext cx="2387814" cy="830997"/>
          </a:xfrm>
          <a:prstGeom prst="rect">
            <a:avLst/>
          </a:prstGeom>
          <a:noFill/>
        </p:spPr>
        <p:txBody>
          <a:bodyPr wrap="square" rtlCol="0">
            <a:spAutoFit/>
          </a:bodyPr>
          <a:lstStyle/>
          <a:p>
            <a:pPr algn="ctr"/>
            <a:r>
              <a:rPr lang="en-US" sz="2400" dirty="0">
                <a:solidFill>
                  <a:schemeClr val="accent1"/>
                </a:solidFill>
              </a:rPr>
              <a:t>Programs</a:t>
            </a:r>
          </a:p>
          <a:p>
            <a:pPr algn="ctr"/>
            <a:r>
              <a:rPr lang="en-US" sz="2400" dirty="0">
                <a:solidFill>
                  <a:schemeClr val="accent1"/>
                </a:solidFill>
              </a:rPr>
              <a:t>(CIP)</a:t>
            </a:r>
          </a:p>
        </p:txBody>
      </p:sp>
      <p:cxnSp>
        <p:nvCxnSpPr>
          <p:cNvPr id="9" name="Straight Connector 8"/>
          <p:cNvCxnSpPr>
            <a:cxnSpLocks/>
          </p:cNvCxnSpPr>
          <p:nvPr/>
        </p:nvCxnSpPr>
        <p:spPr>
          <a:xfrm>
            <a:off x="4179057" y="3293536"/>
            <a:ext cx="3833886" cy="0"/>
          </a:xfrm>
          <a:prstGeom prst="line">
            <a:avLst/>
          </a:prstGeom>
          <a:ln w="38100">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620680" y="5909220"/>
            <a:ext cx="9326720" cy="830997"/>
          </a:xfrm>
          <a:prstGeom prst="rect">
            <a:avLst/>
          </a:prstGeom>
          <a:noFill/>
        </p:spPr>
        <p:txBody>
          <a:bodyPr wrap="square" rtlCol="0">
            <a:spAutoFit/>
          </a:bodyPr>
          <a:lstStyle/>
          <a:p>
            <a:pPr algn="ctr"/>
            <a:r>
              <a:rPr lang="en-US" sz="2400" dirty="0" err="1">
                <a:solidFill>
                  <a:schemeClr val="accent1"/>
                </a:solidFill>
              </a:rPr>
              <a:t>Emsi</a:t>
            </a:r>
            <a:r>
              <a:rPr lang="en-US" sz="2400" dirty="0">
                <a:solidFill>
                  <a:schemeClr val="accent1"/>
                </a:solidFill>
              </a:rPr>
              <a:t> data scientists have personalized and updated the IPEDS matrix and added ~1000 new links to improve mapping!</a:t>
            </a:r>
          </a:p>
        </p:txBody>
      </p:sp>
      <p:pic>
        <p:nvPicPr>
          <p:cNvPr id="13" name="Picture 12">
            <a:extLst>
              <a:ext uri="{FF2B5EF4-FFF2-40B4-BE49-F238E27FC236}">
                <a16:creationId xmlns:a16="http://schemas.microsoft.com/office/drawing/2014/main" id="{123B7401-654C-4200-A340-D4EADEBFED99}"/>
              </a:ext>
            </a:extLst>
          </p:cNvPr>
          <p:cNvPicPr>
            <a:picLocks noChangeAspect="1"/>
          </p:cNvPicPr>
          <p:nvPr/>
        </p:nvPicPr>
        <p:blipFill>
          <a:blip r:embed="rId4">
            <a:duotone>
              <a:schemeClr val="accent1">
                <a:shade val="45000"/>
                <a:satMod val="135000"/>
              </a:schemeClr>
              <a:prstClr val="white"/>
            </a:duotone>
          </a:blip>
          <a:stretch>
            <a:fillRect/>
          </a:stretch>
        </p:blipFill>
        <p:spPr>
          <a:xfrm>
            <a:off x="1265294" y="1871572"/>
            <a:ext cx="2743200" cy="2743200"/>
          </a:xfrm>
          <a:prstGeom prst="ellipse">
            <a:avLst/>
          </a:prstGeom>
        </p:spPr>
      </p:pic>
    </p:spTree>
    <p:extLst>
      <p:ext uri="{BB962C8B-B14F-4D97-AF65-F5344CB8AC3E}">
        <p14:creationId xmlns:p14="http://schemas.microsoft.com/office/powerpoint/2010/main" val="132723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3902"/>
            <a:ext cx="10515600" cy="1559367"/>
          </a:xfrm>
        </p:spPr>
        <p:txBody>
          <a:bodyPr/>
          <a:lstStyle/>
          <a:p>
            <a:r>
              <a:rPr lang="en-US" i="1" dirty="0"/>
              <a:t>Specific</a:t>
            </a:r>
            <a:r>
              <a:rPr lang="en-US" dirty="0"/>
              <a:t> Program Connections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044027" y="1463785"/>
            <a:ext cx="6103945" cy="5081698"/>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3786422" y="1662827"/>
            <a:ext cx="4720754" cy="4844556"/>
          </a:xfrm>
          <a:prstGeom prst="rect">
            <a:avLst/>
          </a:prstGeom>
        </p:spPr>
      </p:pic>
    </p:spTree>
    <p:extLst>
      <p:ext uri="{BB962C8B-B14F-4D97-AF65-F5344CB8AC3E}">
        <p14:creationId xmlns:p14="http://schemas.microsoft.com/office/powerpoint/2010/main" val="128381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457700" y="922708"/>
            <a:ext cx="7518401" cy="4881192"/>
            <a:chOff x="3073400" y="1014494"/>
            <a:chExt cx="8953500" cy="5843506"/>
          </a:xfrm>
        </p:grpSpPr>
        <p:pic>
          <p:nvPicPr>
            <p:cNvPr id="5" name="Picture 4" descr="real process1.jpg"/>
            <p:cNvPicPr>
              <a:picLocks noChangeAspect="1"/>
            </p:cNvPicPr>
            <p:nvPr/>
          </p:nvPicPr>
          <p:blipFill>
            <a:blip r:embed="rId3">
              <a:alphaModFix/>
              <a:extLst>
                <a:ext uri="{28A0092B-C50C-407E-A947-70E740481C1C}">
                  <a14:useLocalDpi xmlns:a14="http://schemas.microsoft.com/office/drawing/2010/main" val="0"/>
                </a:ext>
              </a:extLst>
            </a:blip>
            <a:srcRect l="2609" t="4260" r="2609" b="13089"/>
            <a:stretch>
              <a:fillRect/>
            </a:stretch>
          </p:blipFill>
          <p:spPr bwMode="auto">
            <a:xfrm>
              <a:off x="3073400" y="1014494"/>
              <a:ext cx="8953500" cy="576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210300" y="6130966"/>
              <a:ext cx="3073400" cy="727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a:alphaModFix/>
              <a:extLst>
                <a:ext uri="{28A0092B-C50C-407E-A947-70E740481C1C}">
                  <a14:useLocalDpi xmlns:a14="http://schemas.microsoft.com/office/drawing/2010/main" val="0"/>
                </a:ext>
              </a:extLst>
            </a:blip>
            <a:srcRect l="-3360" t="1" r="1" b="-17799"/>
            <a:stretch/>
          </p:blipFill>
          <p:spPr>
            <a:xfrm>
              <a:off x="6413500" y="6208362"/>
              <a:ext cx="2476500" cy="611538"/>
            </a:xfrm>
            <a:prstGeom prst="rect">
              <a:avLst/>
            </a:prstGeom>
          </p:spPr>
        </p:pic>
      </p:grpSp>
      <p:sp>
        <p:nvSpPr>
          <p:cNvPr id="2" name="Title 1"/>
          <p:cNvSpPr>
            <a:spLocks noGrp="1"/>
          </p:cNvSpPr>
          <p:nvPr>
            <p:ph type="ctrTitle"/>
          </p:nvPr>
        </p:nvSpPr>
        <p:spPr>
          <a:xfrm>
            <a:off x="880946" y="607789"/>
            <a:ext cx="5519854" cy="1151603"/>
          </a:xfrm>
        </p:spPr>
        <p:txBody>
          <a:bodyPr>
            <a:normAutofit/>
          </a:bodyPr>
          <a:lstStyle/>
          <a:p>
            <a:r>
              <a:rPr lang="en-US" dirty="0"/>
              <a:t>Emsi LMI</a:t>
            </a:r>
          </a:p>
        </p:txBody>
      </p:sp>
      <p:sp>
        <p:nvSpPr>
          <p:cNvPr id="3" name="Subtitle 2"/>
          <p:cNvSpPr>
            <a:spLocks noGrp="1"/>
          </p:cNvSpPr>
          <p:nvPr>
            <p:ph type="subTitle" idx="1"/>
          </p:nvPr>
        </p:nvSpPr>
        <p:spPr>
          <a:xfrm>
            <a:off x="880946" y="2074311"/>
            <a:ext cx="10515600" cy="1655762"/>
          </a:xfrm>
        </p:spPr>
        <p:txBody>
          <a:bodyPr/>
          <a:lstStyle/>
          <a:p>
            <a:r>
              <a:rPr lang="en-US" dirty="0"/>
              <a:t>HOW WE BUILD OUR DATA</a:t>
            </a:r>
          </a:p>
        </p:txBody>
      </p:sp>
    </p:spTree>
    <p:extLst>
      <p:ext uri="{BB962C8B-B14F-4D97-AF65-F5344CB8AC3E}">
        <p14:creationId xmlns:p14="http://schemas.microsoft.com/office/powerpoint/2010/main" val="3547413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3902"/>
            <a:ext cx="10515600" cy="1559367"/>
          </a:xfrm>
        </p:spPr>
        <p:txBody>
          <a:bodyPr/>
          <a:lstStyle/>
          <a:p>
            <a:r>
              <a:rPr lang="en-US" i="1" dirty="0"/>
              <a:t>General</a:t>
            </a:r>
            <a:r>
              <a:rPr lang="en-US" dirty="0"/>
              <a:t> Program Connections</a:t>
            </a:r>
          </a:p>
        </p:txBody>
      </p:sp>
      <p:pic>
        <p:nvPicPr>
          <p:cNvPr id="6" name="Picture 5"/>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566754" y="1628885"/>
            <a:ext cx="5058492" cy="4822715"/>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3514251" y="1565385"/>
            <a:ext cx="5285985" cy="5305315"/>
          </a:xfrm>
          <a:prstGeom prst="rect">
            <a:avLst/>
          </a:prstGeom>
        </p:spPr>
      </p:pic>
    </p:spTree>
    <p:extLst>
      <p:ext uri="{BB962C8B-B14F-4D97-AF65-F5344CB8AC3E}">
        <p14:creationId xmlns:p14="http://schemas.microsoft.com/office/powerpoint/2010/main" val="165552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9302"/>
            <a:ext cx="10515600" cy="1559367"/>
          </a:xfrm>
        </p:spPr>
        <p:txBody>
          <a:bodyPr/>
          <a:lstStyle/>
          <a:p>
            <a:r>
              <a:rPr lang="en-US" i="1" dirty="0"/>
              <a:t>General</a:t>
            </a:r>
            <a:r>
              <a:rPr lang="en-US" dirty="0"/>
              <a:t> Program Connections</a:t>
            </a:r>
          </a:p>
        </p:txBody>
      </p:sp>
      <p:sp>
        <p:nvSpPr>
          <p:cNvPr id="7" name="Right Arrow 6"/>
          <p:cNvSpPr/>
          <p:nvPr/>
        </p:nvSpPr>
        <p:spPr>
          <a:xfrm>
            <a:off x="7752922" y="3489425"/>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2131118">
            <a:off x="7208803" y="4916989"/>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6200000" flipH="1" flipV="1">
            <a:off x="5663240" y="5571366"/>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flipH="1" flipV="1">
            <a:off x="3558653" y="3489425"/>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8357843">
            <a:off x="4080312" y="4858903"/>
            <a:ext cx="865519" cy="387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838200" y="3489425"/>
            <a:ext cx="2514600" cy="400110"/>
          </a:xfrm>
          <a:prstGeom prst="rect">
            <a:avLst/>
          </a:prstGeom>
          <a:noFill/>
        </p:spPr>
        <p:txBody>
          <a:bodyPr wrap="square" rtlCol="0">
            <a:spAutoFit/>
          </a:bodyPr>
          <a:lstStyle/>
          <a:p>
            <a:pPr algn="r"/>
            <a:r>
              <a:rPr lang="en-US" sz="2000">
                <a:solidFill>
                  <a:schemeClr val="bg1"/>
                </a:solidFill>
              </a:rPr>
              <a:t>Cost Estimators</a:t>
            </a:r>
          </a:p>
        </p:txBody>
      </p:sp>
      <p:sp>
        <p:nvSpPr>
          <p:cNvPr id="13" name="TextBox 12"/>
          <p:cNvSpPr txBox="1"/>
          <p:nvPr/>
        </p:nvSpPr>
        <p:spPr>
          <a:xfrm rot="19807462">
            <a:off x="1661969" y="5827628"/>
            <a:ext cx="2514600" cy="400110"/>
          </a:xfrm>
          <a:prstGeom prst="rect">
            <a:avLst/>
          </a:prstGeom>
          <a:noFill/>
        </p:spPr>
        <p:txBody>
          <a:bodyPr wrap="square" rtlCol="0">
            <a:spAutoFit/>
          </a:bodyPr>
          <a:lstStyle/>
          <a:p>
            <a:pPr algn="r"/>
            <a:r>
              <a:rPr lang="en-US" sz="2000">
                <a:solidFill>
                  <a:schemeClr val="bg1"/>
                </a:solidFill>
              </a:rPr>
              <a:t>Managers</a:t>
            </a:r>
            <a:endParaRPr lang="en-US" sz="2000" dirty="0">
              <a:solidFill>
                <a:schemeClr val="bg1"/>
              </a:solidFill>
            </a:endParaRPr>
          </a:p>
        </p:txBody>
      </p:sp>
      <p:sp>
        <p:nvSpPr>
          <p:cNvPr id="14" name="TextBox 13"/>
          <p:cNvSpPr txBox="1"/>
          <p:nvPr/>
        </p:nvSpPr>
        <p:spPr>
          <a:xfrm>
            <a:off x="4682050" y="6255854"/>
            <a:ext cx="2827897" cy="400110"/>
          </a:xfrm>
          <a:prstGeom prst="rect">
            <a:avLst/>
          </a:prstGeom>
          <a:noFill/>
        </p:spPr>
        <p:txBody>
          <a:bodyPr wrap="square" rtlCol="0">
            <a:spAutoFit/>
          </a:bodyPr>
          <a:lstStyle/>
          <a:p>
            <a:pPr algn="ctr"/>
            <a:r>
              <a:rPr lang="en-US" sz="2000">
                <a:solidFill>
                  <a:schemeClr val="bg1"/>
                </a:solidFill>
              </a:rPr>
              <a:t>Management Analysis</a:t>
            </a:r>
            <a:endParaRPr lang="en-US" sz="2000" dirty="0">
              <a:solidFill>
                <a:schemeClr val="bg1"/>
              </a:solidFill>
            </a:endParaRPr>
          </a:p>
        </p:txBody>
      </p:sp>
      <p:sp>
        <p:nvSpPr>
          <p:cNvPr id="15" name="TextBox 14"/>
          <p:cNvSpPr txBox="1"/>
          <p:nvPr/>
        </p:nvSpPr>
        <p:spPr>
          <a:xfrm>
            <a:off x="8705135" y="3489425"/>
            <a:ext cx="2514600" cy="400110"/>
          </a:xfrm>
          <a:prstGeom prst="rect">
            <a:avLst/>
          </a:prstGeom>
          <a:noFill/>
        </p:spPr>
        <p:txBody>
          <a:bodyPr wrap="square" rtlCol="0">
            <a:spAutoFit/>
          </a:bodyPr>
          <a:lstStyle/>
          <a:p>
            <a:r>
              <a:rPr lang="en-US" sz="2000" dirty="0">
                <a:solidFill>
                  <a:schemeClr val="bg1"/>
                </a:solidFill>
              </a:rPr>
              <a:t>Sales Management</a:t>
            </a:r>
          </a:p>
        </p:txBody>
      </p:sp>
      <p:sp>
        <p:nvSpPr>
          <p:cNvPr id="16" name="TextBox 15"/>
          <p:cNvSpPr txBox="1"/>
          <p:nvPr/>
        </p:nvSpPr>
        <p:spPr>
          <a:xfrm rot="2197450">
            <a:off x="7992889" y="5622515"/>
            <a:ext cx="1251104" cy="400110"/>
          </a:xfrm>
          <a:prstGeom prst="rect">
            <a:avLst/>
          </a:prstGeom>
          <a:noFill/>
        </p:spPr>
        <p:txBody>
          <a:bodyPr wrap="square" rtlCol="0">
            <a:spAutoFit/>
          </a:bodyPr>
          <a:lstStyle/>
          <a:p>
            <a:r>
              <a:rPr lang="en-US" sz="2000">
                <a:solidFill>
                  <a:schemeClr val="bg1"/>
                </a:solidFill>
              </a:rPr>
              <a:t>CEOs</a:t>
            </a:r>
            <a:endParaRPr lang="en-US" sz="2000" dirty="0">
              <a:solidFill>
                <a:schemeClr val="bg1"/>
              </a:solidFill>
            </a:endParaRPr>
          </a:p>
        </p:txBody>
      </p:sp>
      <p:pic>
        <p:nvPicPr>
          <p:cNvPr id="18" name="Picture 17">
            <a:extLst>
              <a:ext uri="{FF2B5EF4-FFF2-40B4-BE49-F238E27FC236}">
                <a16:creationId xmlns:a16="http://schemas.microsoft.com/office/drawing/2014/main" id="{6ABF0E1F-2DB9-4820-AE2D-A78F051E5360}"/>
              </a:ext>
            </a:extLst>
          </p:cNvPr>
          <p:cNvPicPr>
            <a:picLocks noChangeAspect="1"/>
          </p:cNvPicPr>
          <p:nvPr/>
        </p:nvPicPr>
        <p:blipFill>
          <a:blip r:embed="rId3">
            <a:duotone>
              <a:schemeClr val="accent1">
                <a:shade val="45000"/>
                <a:satMod val="135000"/>
              </a:schemeClr>
              <a:prstClr val="white"/>
            </a:duotone>
          </a:blip>
          <a:stretch>
            <a:fillRect/>
          </a:stretch>
        </p:blipFill>
        <p:spPr>
          <a:xfrm>
            <a:off x="4700530" y="2329292"/>
            <a:ext cx="2743200" cy="2743200"/>
          </a:xfrm>
          <a:prstGeom prst="ellipse">
            <a:avLst/>
          </a:prstGeom>
        </p:spPr>
      </p:pic>
      <p:sp>
        <p:nvSpPr>
          <p:cNvPr id="17" name="TextBox 16"/>
          <p:cNvSpPr txBox="1"/>
          <p:nvPr/>
        </p:nvSpPr>
        <p:spPr>
          <a:xfrm>
            <a:off x="4220678" y="1613906"/>
            <a:ext cx="3702903" cy="646331"/>
          </a:xfrm>
          <a:prstGeom prst="rect">
            <a:avLst/>
          </a:prstGeom>
          <a:noFill/>
        </p:spPr>
        <p:txBody>
          <a:bodyPr wrap="square" rtlCol="0">
            <a:spAutoFit/>
          </a:bodyPr>
          <a:lstStyle/>
          <a:p>
            <a:pPr algn="ctr"/>
            <a:r>
              <a:rPr lang="en-US" sz="3600" b="1">
                <a:solidFill>
                  <a:schemeClr val="accent1"/>
                </a:solidFill>
              </a:rPr>
              <a:t>Business Degree</a:t>
            </a:r>
          </a:p>
        </p:txBody>
      </p:sp>
    </p:spTree>
    <p:extLst>
      <p:ext uri="{BB962C8B-B14F-4D97-AF65-F5344CB8AC3E}">
        <p14:creationId xmlns:p14="http://schemas.microsoft.com/office/powerpoint/2010/main" val="15955195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 y="-1697"/>
            <a:ext cx="6210300" cy="1068498"/>
          </a:xfrm>
        </p:spPr>
        <p:txBody>
          <a:bodyPr/>
          <a:lstStyle/>
          <a:p>
            <a:r>
              <a:rPr lang="en-US" dirty="0"/>
              <a:t>Program Connections</a:t>
            </a:r>
          </a:p>
        </p:txBody>
      </p:sp>
      <p:pic>
        <p:nvPicPr>
          <p:cNvPr id="6" name="Picture 5">
            <a:extLst>
              <a:ext uri="{FF2B5EF4-FFF2-40B4-BE49-F238E27FC236}">
                <a16:creationId xmlns:a16="http://schemas.microsoft.com/office/drawing/2014/main" id="{64B3DFC2-44F7-1040-B40D-F3B6FE7B0B69}"/>
              </a:ext>
            </a:extLst>
          </p:cNvPr>
          <p:cNvPicPr>
            <a:picLocks noChangeAspect="1"/>
          </p:cNvPicPr>
          <p:nvPr/>
        </p:nvPicPr>
        <p:blipFill>
          <a:blip r:embed="rId3"/>
          <a:stretch>
            <a:fillRect/>
          </a:stretch>
        </p:blipFill>
        <p:spPr>
          <a:xfrm>
            <a:off x="2319110" y="2294583"/>
            <a:ext cx="7947856" cy="4572492"/>
          </a:xfrm>
          <a:prstGeom prst="rect">
            <a:avLst/>
          </a:prstGeom>
        </p:spPr>
      </p:pic>
      <p:pic>
        <p:nvPicPr>
          <p:cNvPr id="12" name="Picture 11">
            <a:extLst>
              <a:ext uri="{FF2B5EF4-FFF2-40B4-BE49-F238E27FC236}">
                <a16:creationId xmlns:a16="http://schemas.microsoft.com/office/drawing/2014/main" id="{BC5480EF-486E-3649-AE58-2E8856179001}"/>
              </a:ext>
            </a:extLst>
          </p:cNvPr>
          <p:cNvPicPr>
            <a:picLocks noChangeAspect="1"/>
          </p:cNvPicPr>
          <p:nvPr/>
        </p:nvPicPr>
        <p:blipFill>
          <a:blip r:embed="rId4"/>
          <a:stretch>
            <a:fillRect/>
          </a:stretch>
        </p:blipFill>
        <p:spPr>
          <a:xfrm>
            <a:off x="2319109" y="1174488"/>
            <a:ext cx="7947857" cy="1137968"/>
          </a:xfrm>
          <a:prstGeom prst="rect">
            <a:avLst/>
          </a:prstGeom>
        </p:spPr>
      </p:pic>
    </p:spTree>
    <p:extLst>
      <p:ext uri="{BB962C8B-B14F-4D97-AF65-F5344CB8AC3E}">
        <p14:creationId xmlns:p14="http://schemas.microsoft.com/office/powerpoint/2010/main" val="8844198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ccs_program.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5057" y="865414"/>
            <a:ext cx="9357960" cy="5025571"/>
          </a:xfrm>
          <a:prstGeom prst="rect">
            <a:avLst/>
          </a:prstGeom>
        </p:spPr>
      </p:pic>
    </p:spTree>
    <p:extLst>
      <p:ext uri="{BB962C8B-B14F-4D97-AF65-F5344CB8AC3E}">
        <p14:creationId xmlns:p14="http://schemas.microsoft.com/office/powerpoint/2010/main" val="5218650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496316" y="258778"/>
            <a:ext cx="2425700" cy="209072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1. Initial Program Research</a:t>
            </a:r>
          </a:p>
        </p:txBody>
      </p:sp>
      <p:sp>
        <p:nvSpPr>
          <p:cNvPr id="5" name="Oval 4"/>
          <p:cNvSpPr/>
          <p:nvPr/>
        </p:nvSpPr>
        <p:spPr>
          <a:xfrm>
            <a:off x="3151734" y="1819135"/>
            <a:ext cx="1856232" cy="16002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2. Emsi Mapping</a:t>
            </a:r>
          </a:p>
        </p:txBody>
      </p:sp>
      <p:sp>
        <p:nvSpPr>
          <p:cNvPr id="6" name="Oval 5"/>
          <p:cNvSpPr/>
          <p:nvPr/>
        </p:nvSpPr>
        <p:spPr>
          <a:xfrm>
            <a:off x="5196282" y="2819400"/>
            <a:ext cx="1856586" cy="16002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3. Feedback &amp; Review</a:t>
            </a:r>
          </a:p>
        </p:txBody>
      </p:sp>
      <p:sp>
        <p:nvSpPr>
          <p:cNvPr id="7" name="Oval 6"/>
          <p:cNvSpPr/>
          <p:nvPr/>
        </p:nvSpPr>
        <p:spPr>
          <a:xfrm>
            <a:off x="7429501" y="3096411"/>
            <a:ext cx="3975100" cy="3647289"/>
          </a:xfrm>
          <a:prstGeom prst="ellipse">
            <a:avLst/>
          </a:prstGeom>
          <a:solidFill>
            <a:schemeClr val="tx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1"/>
                </a:solidFill>
              </a:rPr>
              <a:t>4. Custom Program/Career Mapping</a:t>
            </a:r>
          </a:p>
        </p:txBody>
      </p:sp>
      <p:sp>
        <p:nvSpPr>
          <p:cNvPr id="9" name="Plus 8"/>
          <p:cNvSpPr/>
          <p:nvPr/>
        </p:nvSpPr>
        <p:spPr>
          <a:xfrm rot="1350622">
            <a:off x="2725166" y="1939139"/>
            <a:ext cx="393700" cy="3810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lus 9"/>
          <p:cNvSpPr/>
          <p:nvPr/>
        </p:nvSpPr>
        <p:spPr>
          <a:xfrm rot="1406039">
            <a:off x="4924552" y="2950361"/>
            <a:ext cx="393700" cy="3810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261957">
            <a:off x="7076378" y="3914566"/>
            <a:ext cx="448696" cy="54382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40490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err="1"/>
              <a:t>Emsi</a:t>
            </a:r>
            <a:r>
              <a:rPr lang="en-US" sz="5400" dirty="0"/>
              <a:t>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Data Origins</a:t>
            </a:r>
          </a:p>
          <a:p>
            <a:pPr>
              <a:lnSpc>
                <a:spcPct val="150000"/>
              </a:lnSpc>
            </a:pPr>
            <a:r>
              <a:rPr lang="en-US" sz="2800" dirty="0"/>
              <a:t>Industry Data</a:t>
            </a:r>
          </a:p>
          <a:p>
            <a:pPr>
              <a:lnSpc>
                <a:spcPct val="150000"/>
              </a:lnSpc>
            </a:pPr>
            <a:r>
              <a:rPr lang="en-US" sz="2800" dirty="0"/>
              <a:t>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05198" y="948069"/>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97398" y="1722769"/>
            <a:ext cx="330200" cy="296531"/>
            <a:chOff x="3111500" y="2243469"/>
            <a:chExt cx="330200" cy="296531"/>
          </a:xfrm>
        </p:grpSpPr>
        <p:cxnSp>
          <p:nvCxnSpPr>
            <p:cNvPr id="10" name="Straight Connector 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3848096" y="2461125"/>
            <a:ext cx="330200" cy="296531"/>
            <a:chOff x="3111500" y="2243469"/>
            <a:chExt cx="330200" cy="296531"/>
          </a:xfrm>
        </p:grpSpPr>
        <p:cxnSp>
          <p:nvCxnSpPr>
            <p:cNvPr id="13" name="Straight Connector 1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597398" y="3266208"/>
            <a:ext cx="330200" cy="296531"/>
            <a:chOff x="3111500" y="2243469"/>
            <a:chExt cx="330200" cy="296531"/>
          </a:xfrm>
        </p:grpSpPr>
        <p:cxnSp>
          <p:nvCxnSpPr>
            <p:cNvPr id="16" name="Straight Connector 15"/>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892546" y="4045892"/>
            <a:ext cx="330200" cy="296531"/>
            <a:chOff x="3111500" y="2243469"/>
            <a:chExt cx="330200" cy="296531"/>
          </a:xfrm>
        </p:grpSpPr>
        <p:cxnSp>
          <p:nvCxnSpPr>
            <p:cNvPr id="19" name="Straight Connector 1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095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3102"/>
            <a:ext cx="10515600" cy="1559367"/>
          </a:xfrm>
        </p:spPr>
        <p:txBody>
          <a:bodyPr/>
          <a:lstStyle/>
          <a:p>
            <a:r>
              <a:rPr lang="en-US" dirty="0"/>
              <a:t>Release Schedules: Traditional LMI</a:t>
            </a:r>
          </a:p>
        </p:txBody>
      </p:sp>
      <p:grpSp>
        <p:nvGrpSpPr>
          <p:cNvPr id="26" name="Group 25"/>
          <p:cNvGrpSpPr/>
          <p:nvPr/>
        </p:nvGrpSpPr>
        <p:grpSpPr>
          <a:xfrm>
            <a:off x="1673469" y="1861568"/>
            <a:ext cx="7614138" cy="4083023"/>
            <a:chOff x="99646" y="1950051"/>
            <a:chExt cx="7614138" cy="4083023"/>
          </a:xfrm>
        </p:grpSpPr>
        <p:sp>
          <p:nvSpPr>
            <p:cNvPr id="27" name="Rectangle 26"/>
            <p:cNvSpPr/>
            <p:nvPr/>
          </p:nvSpPr>
          <p:spPr>
            <a:xfrm>
              <a:off x="1758462" y="4897315"/>
              <a:ext cx="1116623" cy="360485"/>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3361593" y="4897315"/>
              <a:ext cx="1116623" cy="360485"/>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4979377" y="4897315"/>
              <a:ext cx="1116623" cy="360485"/>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6597161" y="4897315"/>
              <a:ext cx="1116623" cy="360485"/>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1943100" y="5442438"/>
              <a:ext cx="747346" cy="584775"/>
            </a:xfrm>
            <a:prstGeom prst="rect">
              <a:avLst/>
            </a:prstGeom>
            <a:noFill/>
          </p:spPr>
          <p:txBody>
            <a:bodyPr wrap="square" rtlCol="0">
              <a:spAutoFit/>
            </a:bodyPr>
            <a:lstStyle/>
            <a:p>
              <a:pPr algn="ctr"/>
              <a:r>
                <a:rPr lang="en-US" sz="3200" dirty="0">
                  <a:solidFill>
                    <a:schemeClr val="tx2"/>
                  </a:solidFill>
                </a:rPr>
                <a:t>Q1</a:t>
              </a:r>
            </a:p>
          </p:txBody>
        </p:sp>
        <p:sp>
          <p:nvSpPr>
            <p:cNvPr id="32" name="TextBox 31"/>
            <p:cNvSpPr txBox="1"/>
            <p:nvPr/>
          </p:nvSpPr>
          <p:spPr>
            <a:xfrm>
              <a:off x="3546231" y="5442438"/>
              <a:ext cx="747346" cy="584775"/>
            </a:xfrm>
            <a:prstGeom prst="rect">
              <a:avLst/>
            </a:prstGeom>
            <a:noFill/>
          </p:spPr>
          <p:txBody>
            <a:bodyPr wrap="square" rtlCol="0">
              <a:spAutoFit/>
            </a:bodyPr>
            <a:lstStyle/>
            <a:p>
              <a:pPr algn="ctr"/>
              <a:r>
                <a:rPr lang="en-US" sz="3200" dirty="0">
                  <a:solidFill>
                    <a:schemeClr val="tx2"/>
                  </a:solidFill>
                </a:rPr>
                <a:t>Q2</a:t>
              </a:r>
            </a:p>
          </p:txBody>
        </p:sp>
        <p:sp>
          <p:nvSpPr>
            <p:cNvPr id="33" name="TextBox 32"/>
            <p:cNvSpPr txBox="1"/>
            <p:nvPr/>
          </p:nvSpPr>
          <p:spPr>
            <a:xfrm>
              <a:off x="5164015" y="5448299"/>
              <a:ext cx="747346" cy="584775"/>
            </a:xfrm>
            <a:prstGeom prst="rect">
              <a:avLst/>
            </a:prstGeom>
            <a:noFill/>
          </p:spPr>
          <p:txBody>
            <a:bodyPr wrap="square" rtlCol="0">
              <a:spAutoFit/>
            </a:bodyPr>
            <a:lstStyle/>
            <a:p>
              <a:pPr algn="ctr"/>
              <a:r>
                <a:rPr lang="en-US" sz="3200" dirty="0">
                  <a:solidFill>
                    <a:schemeClr val="tx2"/>
                  </a:solidFill>
                </a:rPr>
                <a:t>Q3</a:t>
              </a:r>
            </a:p>
          </p:txBody>
        </p:sp>
        <p:sp>
          <p:nvSpPr>
            <p:cNvPr id="34" name="TextBox 33"/>
            <p:cNvSpPr txBox="1"/>
            <p:nvPr/>
          </p:nvSpPr>
          <p:spPr>
            <a:xfrm>
              <a:off x="6781799" y="5442438"/>
              <a:ext cx="747346" cy="584775"/>
            </a:xfrm>
            <a:prstGeom prst="rect">
              <a:avLst/>
            </a:prstGeom>
            <a:noFill/>
          </p:spPr>
          <p:txBody>
            <a:bodyPr wrap="square" rtlCol="0">
              <a:spAutoFit/>
            </a:bodyPr>
            <a:lstStyle/>
            <a:p>
              <a:pPr algn="ctr"/>
              <a:r>
                <a:rPr lang="en-US" sz="3200" dirty="0">
                  <a:solidFill>
                    <a:schemeClr val="tx2"/>
                  </a:solidFill>
                </a:rPr>
                <a:t>Q4</a:t>
              </a:r>
            </a:p>
          </p:txBody>
        </p:sp>
        <p:sp>
          <p:nvSpPr>
            <p:cNvPr id="35" name="TextBox 34"/>
            <p:cNvSpPr txBox="1"/>
            <p:nvPr/>
          </p:nvSpPr>
          <p:spPr>
            <a:xfrm>
              <a:off x="606668" y="4846724"/>
              <a:ext cx="993532" cy="461665"/>
            </a:xfrm>
            <a:prstGeom prst="rect">
              <a:avLst/>
            </a:prstGeom>
            <a:noFill/>
          </p:spPr>
          <p:txBody>
            <a:bodyPr wrap="square" rtlCol="0">
              <a:spAutoFit/>
            </a:bodyPr>
            <a:lstStyle/>
            <a:p>
              <a:r>
                <a:rPr lang="en-US" sz="2400" dirty="0">
                  <a:solidFill>
                    <a:schemeClr val="tx2"/>
                  </a:solidFill>
                </a:rPr>
                <a:t>QCEW</a:t>
              </a:r>
            </a:p>
          </p:txBody>
        </p:sp>
        <p:sp>
          <p:nvSpPr>
            <p:cNvPr id="36" name="Rectangle 35"/>
            <p:cNvSpPr/>
            <p:nvPr/>
          </p:nvSpPr>
          <p:spPr>
            <a:xfrm>
              <a:off x="1758462" y="4156295"/>
              <a:ext cx="5955322" cy="356616"/>
            </a:xfrm>
            <a:prstGeom prst="rect">
              <a:avLst/>
            </a:prstGeom>
            <a:effectLst>
              <a:outerShdw blurRad="50800" dist="38100" dir="18900000" algn="b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7" name="TextBox 36"/>
            <p:cNvSpPr txBox="1"/>
            <p:nvPr/>
          </p:nvSpPr>
          <p:spPr>
            <a:xfrm>
              <a:off x="105508" y="4103770"/>
              <a:ext cx="1494692" cy="461665"/>
            </a:xfrm>
            <a:prstGeom prst="rect">
              <a:avLst/>
            </a:prstGeom>
            <a:noFill/>
          </p:spPr>
          <p:txBody>
            <a:bodyPr wrap="square" rtlCol="0">
              <a:spAutoFit/>
            </a:bodyPr>
            <a:lstStyle/>
            <a:p>
              <a:r>
                <a:rPr lang="en-US" sz="2400" dirty="0">
                  <a:solidFill>
                    <a:schemeClr val="tx2"/>
                  </a:solidFill>
                </a:rPr>
                <a:t>CBP &amp; ZBP</a:t>
              </a:r>
            </a:p>
          </p:txBody>
        </p:sp>
        <p:sp>
          <p:nvSpPr>
            <p:cNvPr id="40" name="Rectangle 39"/>
            <p:cNvSpPr/>
            <p:nvPr/>
          </p:nvSpPr>
          <p:spPr>
            <a:xfrm>
              <a:off x="1752600" y="2702043"/>
              <a:ext cx="5955322" cy="356616"/>
            </a:xfrm>
            <a:prstGeom prst="rect">
              <a:avLst/>
            </a:prstGeom>
            <a:effectLst>
              <a:outerShdw blurRad="50800" dist="38100" dir="18900000" algn="b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1" name="TextBox 40"/>
            <p:cNvSpPr txBox="1"/>
            <p:nvPr/>
          </p:nvSpPr>
          <p:spPr>
            <a:xfrm>
              <a:off x="99646" y="2626530"/>
              <a:ext cx="1494692" cy="461665"/>
            </a:xfrm>
            <a:prstGeom prst="rect">
              <a:avLst/>
            </a:prstGeom>
            <a:noFill/>
          </p:spPr>
          <p:txBody>
            <a:bodyPr wrap="square" rtlCol="0">
              <a:spAutoFit/>
            </a:bodyPr>
            <a:lstStyle/>
            <a:p>
              <a:pPr algn="r"/>
              <a:r>
                <a:rPr lang="en-US" sz="2400" dirty="0">
                  <a:solidFill>
                    <a:schemeClr val="tx2"/>
                  </a:solidFill>
                </a:rPr>
                <a:t>ACS</a:t>
              </a:r>
            </a:p>
          </p:txBody>
        </p:sp>
        <p:sp>
          <p:nvSpPr>
            <p:cNvPr id="42" name="Rectangle 41"/>
            <p:cNvSpPr/>
            <p:nvPr/>
          </p:nvSpPr>
          <p:spPr>
            <a:xfrm>
              <a:off x="1752600" y="3429169"/>
              <a:ext cx="5955322" cy="356616"/>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105508" y="3365150"/>
              <a:ext cx="1494692" cy="461665"/>
            </a:xfrm>
            <a:prstGeom prst="rect">
              <a:avLst/>
            </a:prstGeom>
            <a:noFill/>
          </p:spPr>
          <p:txBody>
            <a:bodyPr wrap="square" rtlCol="0">
              <a:spAutoFit/>
            </a:bodyPr>
            <a:lstStyle/>
            <a:p>
              <a:pPr algn="r"/>
              <a:r>
                <a:rPr lang="en-US" sz="2400" dirty="0">
                  <a:solidFill>
                    <a:schemeClr val="tx2"/>
                  </a:solidFill>
                </a:rPr>
                <a:t>OES</a:t>
              </a:r>
            </a:p>
          </p:txBody>
        </p:sp>
        <p:sp>
          <p:nvSpPr>
            <p:cNvPr id="44" name="Rectangle 43"/>
            <p:cNvSpPr/>
            <p:nvPr/>
          </p:nvSpPr>
          <p:spPr>
            <a:xfrm>
              <a:off x="1758462" y="2011326"/>
              <a:ext cx="5955322" cy="356616"/>
            </a:xfrm>
            <a:prstGeom prst="rect">
              <a:avLst/>
            </a:prstGeom>
            <a:solidFill>
              <a:schemeClr val="accent1"/>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5" name="TextBox 44"/>
            <p:cNvSpPr txBox="1"/>
            <p:nvPr/>
          </p:nvSpPr>
          <p:spPr>
            <a:xfrm>
              <a:off x="105508" y="1950051"/>
              <a:ext cx="1494692" cy="461665"/>
            </a:xfrm>
            <a:prstGeom prst="rect">
              <a:avLst/>
            </a:prstGeom>
            <a:noFill/>
          </p:spPr>
          <p:txBody>
            <a:bodyPr wrap="square" rtlCol="0">
              <a:spAutoFit/>
            </a:bodyPr>
            <a:lstStyle/>
            <a:p>
              <a:pPr algn="r"/>
              <a:r>
                <a:rPr lang="en-US" sz="2400" dirty="0">
                  <a:solidFill>
                    <a:schemeClr val="tx2"/>
                  </a:solidFill>
                </a:rPr>
                <a:t>IPEDS</a:t>
              </a:r>
            </a:p>
          </p:txBody>
        </p:sp>
      </p:grpSp>
    </p:spTree>
    <p:extLst>
      <p:ext uri="{BB962C8B-B14F-4D97-AF65-F5344CB8AC3E}">
        <p14:creationId xmlns:p14="http://schemas.microsoft.com/office/powerpoint/2010/main" val="13807303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8502"/>
            <a:ext cx="10515600" cy="1559367"/>
          </a:xfrm>
        </p:spPr>
        <p:txBody>
          <a:bodyPr/>
          <a:lstStyle/>
          <a:p>
            <a:r>
              <a:rPr lang="en-US" dirty="0"/>
              <a:t>Lag Time: Traditional LMI</a:t>
            </a:r>
          </a:p>
        </p:txBody>
      </p:sp>
      <p:grpSp>
        <p:nvGrpSpPr>
          <p:cNvPr id="6" name="Group 5"/>
          <p:cNvGrpSpPr/>
          <p:nvPr/>
        </p:nvGrpSpPr>
        <p:grpSpPr>
          <a:xfrm>
            <a:off x="485778" y="2085570"/>
            <a:ext cx="11251952" cy="3986104"/>
            <a:chOff x="485778" y="2476401"/>
            <a:chExt cx="11251952" cy="3986104"/>
          </a:xfrm>
        </p:grpSpPr>
        <p:cxnSp>
          <p:nvCxnSpPr>
            <p:cNvPr id="7" name="Straight Connector 6"/>
            <p:cNvCxnSpPr/>
            <p:nvPr/>
          </p:nvCxnSpPr>
          <p:spPr>
            <a:xfrm>
              <a:off x="931985" y="3789491"/>
              <a:ext cx="1004081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190284" y="4734680"/>
              <a:ext cx="1547446" cy="400110"/>
            </a:xfrm>
            <a:prstGeom prst="rect">
              <a:avLst/>
            </a:prstGeom>
            <a:noFill/>
          </p:spPr>
          <p:txBody>
            <a:bodyPr wrap="square" rtlCol="0">
              <a:spAutoFit/>
            </a:bodyPr>
            <a:lstStyle/>
            <a:p>
              <a:r>
                <a:rPr lang="en-US" sz="2000" dirty="0">
                  <a:solidFill>
                    <a:schemeClr val="tx2"/>
                  </a:solidFill>
                </a:rPr>
                <a:t>Release Date</a:t>
              </a:r>
            </a:p>
          </p:txBody>
        </p:sp>
        <p:cxnSp>
          <p:nvCxnSpPr>
            <p:cNvPr id="9" name="Straight Connector 8"/>
            <p:cNvCxnSpPr/>
            <p:nvPr/>
          </p:nvCxnSpPr>
          <p:spPr>
            <a:xfrm flipV="1">
              <a:off x="931985" y="3780697"/>
              <a:ext cx="0" cy="93875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43550" y="4717096"/>
              <a:ext cx="823546" cy="400110"/>
            </a:xfrm>
            <a:prstGeom prst="rect">
              <a:avLst/>
            </a:prstGeom>
            <a:noFill/>
          </p:spPr>
          <p:txBody>
            <a:bodyPr wrap="square" rtlCol="0">
              <a:spAutoFit/>
            </a:bodyPr>
            <a:lstStyle/>
            <a:p>
              <a:pPr algn="ctr"/>
              <a:r>
                <a:rPr lang="en-US" sz="2000" dirty="0">
                  <a:solidFill>
                    <a:schemeClr val="tx2"/>
                  </a:solidFill>
                </a:rPr>
                <a:t>1 Year</a:t>
              </a:r>
            </a:p>
          </p:txBody>
        </p:sp>
        <p:cxnSp>
          <p:nvCxnSpPr>
            <p:cNvPr id="11" name="Straight Connector 10"/>
            <p:cNvCxnSpPr/>
            <p:nvPr/>
          </p:nvCxnSpPr>
          <p:spPr>
            <a:xfrm flipV="1">
              <a:off x="5955323" y="3787135"/>
              <a:ext cx="0" cy="93875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6509" y="4734680"/>
              <a:ext cx="908538" cy="400110"/>
            </a:xfrm>
            <a:prstGeom prst="rect">
              <a:avLst/>
            </a:prstGeom>
            <a:noFill/>
          </p:spPr>
          <p:txBody>
            <a:bodyPr wrap="square" rtlCol="0">
              <a:spAutoFit/>
            </a:bodyPr>
            <a:lstStyle/>
            <a:p>
              <a:pPr algn="ctr"/>
              <a:r>
                <a:rPr lang="en-US" sz="2000" dirty="0">
                  <a:solidFill>
                    <a:schemeClr val="tx2"/>
                  </a:solidFill>
                </a:rPr>
                <a:t>2 Years</a:t>
              </a:r>
            </a:p>
          </p:txBody>
        </p:sp>
        <p:cxnSp>
          <p:nvCxnSpPr>
            <p:cNvPr id="13" name="Straight Connector 12"/>
            <p:cNvCxnSpPr/>
            <p:nvPr/>
          </p:nvCxnSpPr>
          <p:spPr>
            <a:xfrm flipV="1">
              <a:off x="10942027" y="3771905"/>
              <a:ext cx="0" cy="93875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950444" y="4725888"/>
              <a:ext cx="1236784" cy="400110"/>
            </a:xfrm>
            <a:prstGeom prst="rect">
              <a:avLst/>
            </a:prstGeom>
            <a:noFill/>
          </p:spPr>
          <p:txBody>
            <a:bodyPr wrap="square" rtlCol="0">
              <a:spAutoFit/>
            </a:bodyPr>
            <a:lstStyle/>
            <a:p>
              <a:r>
                <a:rPr lang="en-US" sz="2000" dirty="0">
                  <a:solidFill>
                    <a:schemeClr val="tx2"/>
                  </a:solidFill>
                </a:rPr>
                <a:t>6 Months</a:t>
              </a:r>
            </a:p>
          </p:txBody>
        </p:sp>
        <p:cxnSp>
          <p:nvCxnSpPr>
            <p:cNvPr id="15" name="Straight Connector 14"/>
            <p:cNvCxnSpPr/>
            <p:nvPr/>
          </p:nvCxnSpPr>
          <p:spPr>
            <a:xfrm flipV="1">
              <a:off x="8521944" y="3778343"/>
              <a:ext cx="0" cy="93875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931984" y="3411420"/>
              <a:ext cx="10032023" cy="3516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CBP &amp; ZBP</a:t>
              </a:r>
            </a:p>
          </p:txBody>
        </p:sp>
        <p:sp>
          <p:nvSpPr>
            <p:cNvPr id="17" name="Rectangle 16"/>
            <p:cNvSpPr/>
            <p:nvPr/>
          </p:nvSpPr>
          <p:spPr>
            <a:xfrm>
              <a:off x="5955323" y="2943222"/>
              <a:ext cx="4986704" cy="35169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ACS, OES, IPEDS</a:t>
              </a:r>
            </a:p>
          </p:txBody>
        </p:sp>
        <p:sp>
          <p:nvSpPr>
            <p:cNvPr id="19" name="Rectangle 18"/>
            <p:cNvSpPr/>
            <p:nvPr/>
          </p:nvSpPr>
          <p:spPr>
            <a:xfrm>
              <a:off x="8494835" y="2476401"/>
              <a:ext cx="2447192" cy="351693"/>
            </a:xfrm>
            <a:prstGeom prst="rect">
              <a:avLst/>
            </a:prstGeom>
            <a:solidFill>
              <a:schemeClr val="accent1"/>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QCEW</a:t>
              </a:r>
            </a:p>
          </p:txBody>
        </p:sp>
        <p:sp>
          <p:nvSpPr>
            <p:cNvPr id="20" name="Right Brace 19"/>
            <p:cNvSpPr/>
            <p:nvPr/>
          </p:nvSpPr>
          <p:spPr>
            <a:xfrm rot="5400000">
              <a:off x="4319935" y="1203838"/>
              <a:ext cx="962799" cy="8631113"/>
            </a:xfrm>
            <a:prstGeom prst="rightBrace">
              <a:avLst>
                <a:gd name="adj1" fmla="val 8333"/>
                <a:gd name="adj2" fmla="val 49796"/>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p:cNvSpPr txBox="1"/>
            <p:nvPr/>
          </p:nvSpPr>
          <p:spPr>
            <a:xfrm>
              <a:off x="3947014" y="6062395"/>
              <a:ext cx="1884485" cy="400110"/>
            </a:xfrm>
            <a:prstGeom prst="rect">
              <a:avLst/>
            </a:prstGeom>
            <a:noFill/>
          </p:spPr>
          <p:txBody>
            <a:bodyPr wrap="square" rtlCol="0">
              <a:spAutoFit/>
            </a:bodyPr>
            <a:lstStyle/>
            <a:p>
              <a:r>
                <a:rPr lang="en-US" sz="2000" dirty="0">
                  <a:solidFill>
                    <a:schemeClr val="tx2"/>
                  </a:solidFill>
                </a:rPr>
                <a:t>Collection Date</a:t>
              </a:r>
            </a:p>
          </p:txBody>
        </p:sp>
      </p:grpSp>
    </p:spTree>
    <p:extLst>
      <p:ext uri="{BB962C8B-B14F-4D97-AF65-F5344CB8AC3E}">
        <p14:creationId xmlns:p14="http://schemas.microsoft.com/office/powerpoint/2010/main" val="10369075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Emsi Traditional LMI Data Updates</a:t>
            </a:r>
          </a:p>
        </p:txBody>
      </p:sp>
      <p:sp>
        <p:nvSpPr>
          <p:cNvPr id="3" name="Content Placeholder 2"/>
          <p:cNvSpPr>
            <a:spLocks noGrp="1"/>
          </p:cNvSpPr>
          <p:nvPr>
            <p:ph idx="1"/>
          </p:nvPr>
        </p:nvSpPr>
        <p:spPr>
          <a:xfrm>
            <a:off x="822277" y="1777407"/>
            <a:ext cx="10515600" cy="512431"/>
          </a:xfrm>
        </p:spPr>
        <p:txBody>
          <a:bodyPr>
            <a:noAutofit/>
          </a:bodyPr>
          <a:lstStyle/>
          <a:p>
            <a:pPr marL="0" indent="0">
              <a:buNone/>
            </a:pPr>
            <a:r>
              <a:rPr lang="en-US" sz="2800" dirty="0">
                <a:solidFill>
                  <a:schemeClr val="accent1"/>
                </a:solidFill>
              </a:rPr>
              <a:t>To account for release differences, we update Emsi Traditional LMI Data quarterly!</a:t>
            </a:r>
          </a:p>
        </p:txBody>
      </p:sp>
      <p:pic>
        <p:nvPicPr>
          <p:cNvPr id="4" name="Picture 3" descr="20130507 Orientation PPT-3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4123" y="3061548"/>
            <a:ext cx="10483754" cy="2507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10287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322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2357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839200" y="3289300"/>
            <a:ext cx="2130552" cy="292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30575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Emsi Real-Time LMI Release Schedule</a:t>
            </a:r>
          </a:p>
        </p:txBody>
      </p:sp>
      <p:sp>
        <p:nvSpPr>
          <p:cNvPr id="9" name="Content Placeholder 2"/>
          <p:cNvSpPr txBox="1">
            <a:spLocks/>
          </p:cNvSpPr>
          <p:nvPr/>
        </p:nvSpPr>
        <p:spPr>
          <a:xfrm>
            <a:off x="838200" y="2529112"/>
            <a:ext cx="10515600" cy="393349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tx2"/>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tx2"/>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800" dirty="0"/>
              <a:t>Live job postings updating constantly</a:t>
            </a:r>
          </a:p>
          <a:p>
            <a:r>
              <a:rPr lang="en-US" sz="2800" dirty="0"/>
              <a:t>Job Posting Analytics are updated monthly</a:t>
            </a:r>
          </a:p>
        </p:txBody>
      </p:sp>
    </p:spTree>
    <p:extLst>
      <p:ext uri="{BB962C8B-B14F-4D97-AF65-F5344CB8AC3E}">
        <p14:creationId xmlns:p14="http://schemas.microsoft.com/office/powerpoint/2010/main" val="5972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838200" y="2019301"/>
            <a:ext cx="5517370" cy="4157662"/>
          </a:xfrm>
        </p:spPr>
        <p:txBody>
          <a:bodyPr>
            <a:normAutofit/>
          </a:bodyPr>
          <a:lstStyle/>
          <a:p>
            <a:r>
              <a:rPr lang="en-US" sz="2800" dirty="0"/>
              <a:t>Start with Industry Data</a:t>
            </a:r>
          </a:p>
          <a:p>
            <a:pPr lvl="1"/>
            <a:r>
              <a:rPr lang="en-US" sz="2800" dirty="0"/>
              <a:t>More and Better Quality Sources</a:t>
            </a:r>
          </a:p>
          <a:p>
            <a:r>
              <a:rPr lang="en-US" sz="2800" dirty="0"/>
              <a:t>Link Industry and Occupation</a:t>
            </a:r>
          </a:p>
          <a:p>
            <a:pPr lvl="1"/>
            <a:r>
              <a:rPr lang="en-US" sz="2800" dirty="0"/>
              <a:t>Occupational Sources Added</a:t>
            </a:r>
          </a:p>
          <a:p>
            <a:r>
              <a:rPr lang="en-US" sz="2800" dirty="0"/>
              <a:t>Link Occupation and Program</a:t>
            </a:r>
          </a:p>
          <a:p>
            <a:pPr lvl="1"/>
            <a:r>
              <a:rPr lang="en-US" sz="2800" dirty="0"/>
              <a:t>Program Sources Added	</a:t>
            </a:r>
          </a:p>
        </p:txBody>
      </p:sp>
      <p:pic>
        <p:nvPicPr>
          <p:cNvPr id="15" name="Picture 14"/>
          <p:cNvPicPr>
            <a:picLocks noChangeAspect="1"/>
          </p:cNvPicPr>
          <p:nvPr/>
        </p:nvPicPr>
        <p:blipFill>
          <a:blip r:embed="rId3"/>
          <a:stretch>
            <a:fillRect/>
          </a:stretch>
        </p:blipFill>
        <p:spPr>
          <a:xfrm>
            <a:off x="6096000" y="974325"/>
            <a:ext cx="6128530" cy="5201628"/>
          </a:xfrm>
          <a:prstGeom prst="rect">
            <a:avLst/>
          </a:prstGeom>
        </p:spPr>
      </p:pic>
      <p:sp>
        <p:nvSpPr>
          <p:cNvPr id="16" name="Rectangle 15"/>
          <p:cNvSpPr/>
          <p:nvPr/>
        </p:nvSpPr>
        <p:spPr>
          <a:xfrm>
            <a:off x="6515100" y="995619"/>
            <a:ext cx="5422900" cy="3581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578600" y="1155700"/>
            <a:ext cx="5422900" cy="187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p:cNvSpPr>
            <a:spLocks noGrp="1"/>
          </p:cNvSpPr>
          <p:nvPr>
            <p:ph type="title"/>
          </p:nvPr>
        </p:nvSpPr>
        <p:spPr/>
        <p:txBody>
          <a:bodyPr/>
          <a:lstStyle/>
          <a:p>
            <a:r>
              <a:rPr lang="en-US" dirty="0"/>
              <a:t>How Emsi LMI is Built</a:t>
            </a:r>
          </a:p>
        </p:txBody>
      </p:sp>
    </p:spTree>
    <p:extLst>
      <p:ext uri="{BB962C8B-B14F-4D97-AF65-F5344CB8AC3E}">
        <p14:creationId xmlns:p14="http://schemas.microsoft.com/office/powerpoint/2010/main" val="1395122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6" grpId="0" animBg="1"/>
      <p:bldP spid="17" grpId="0" animBg="1"/>
      <p:bldP spid="17"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err="1"/>
              <a:t>Emsi</a:t>
            </a:r>
            <a:r>
              <a:rPr lang="en-US" sz="5400" dirty="0"/>
              <a:t>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Data Origins</a:t>
            </a:r>
          </a:p>
          <a:p>
            <a:pPr>
              <a:lnSpc>
                <a:spcPct val="150000"/>
              </a:lnSpc>
            </a:pPr>
            <a:r>
              <a:rPr lang="en-US" sz="2800" dirty="0"/>
              <a:t>Industry Data</a:t>
            </a:r>
          </a:p>
          <a:p>
            <a:pPr>
              <a:lnSpc>
                <a:spcPct val="150000"/>
              </a:lnSpc>
            </a:pPr>
            <a:r>
              <a:rPr lang="en-US" sz="2800" dirty="0"/>
              <a:t>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05198" y="948069"/>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97398" y="1722769"/>
            <a:ext cx="330200" cy="296531"/>
            <a:chOff x="3111500" y="2243469"/>
            <a:chExt cx="330200" cy="296531"/>
          </a:xfrm>
        </p:grpSpPr>
        <p:cxnSp>
          <p:nvCxnSpPr>
            <p:cNvPr id="10" name="Straight Connector 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3848096" y="2461125"/>
            <a:ext cx="330200" cy="296531"/>
            <a:chOff x="3111500" y="2243469"/>
            <a:chExt cx="330200" cy="296531"/>
          </a:xfrm>
        </p:grpSpPr>
        <p:cxnSp>
          <p:nvCxnSpPr>
            <p:cNvPr id="13" name="Straight Connector 12"/>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419598" y="3266208"/>
            <a:ext cx="330200" cy="296531"/>
            <a:chOff x="3111500" y="2243469"/>
            <a:chExt cx="330200" cy="296531"/>
          </a:xfrm>
        </p:grpSpPr>
        <p:cxnSp>
          <p:nvCxnSpPr>
            <p:cNvPr id="16" name="Straight Connector 15"/>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930646" y="4045892"/>
            <a:ext cx="330200" cy="296531"/>
            <a:chOff x="3111500" y="2243469"/>
            <a:chExt cx="330200" cy="296531"/>
          </a:xfrm>
        </p:grpSpPr>
        <p:cxnSp>
          <p:nvCxnSpPr>
            <p:cNvPr id="19" name="Straight Connector 1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6496046" y="4795192"/>
            <a:ext cx="330200" cy="296531"/>
            <a:chOff x="3111500" y="2243469"/>
            <a:chExt cx="330200" cy="296531"/>
          </a:xfrm>
        </p:grpSpPr>
        <p:cxnSp>
          <p:nvCxnSpPr>
            <p:cNvPr id="22" name="Straight Connector 21"/>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514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0"/>
            <a:ext cx="10515600" cy="1559367"/>
          </a:xfrm>
        </p:spPr>
        <p:txBody>
          <a:bodyPr/>
          <a:lstStyle/>
          <a:p>
            <a:r>
              <a:rPr lang="en-US"/>
              <a:t>Creating Good Data: Summary</a:t>
            </a:r>
            <a:endParaRPr lang="en-US" dirty="0"/>
          </a:p>
        </p:txBody>
      </p:sp>
      <p:sp>
        <p:nvSpPr>
          <p:cNvPr id="3" name="Content Placeholder 2"/>
          <p:cNvSpPr>
            <a:spLocks noGrp="1"/>
          </p:cNvSpPr>
          <p:nvPr>
            <p:ph idx="1"/>
          </p:nvPr>
        </p:nvSpPr>
        <p:spPr>
          <a:xfrm>
            <a:off x="812800" y="1316369"/>
            <a:ext cx="10655300" cy="4690731"/>
          </a:xfrm>
        </p:spPr>
        <p:txBody>
          <a:bodyPr>
            <a:normAutofit/>
          </a:bodyPr>
          <a:lstStyle/>
          <a:p>
            <a:r>
              <a:rPr lang="en-US" sz="2800" dirty="0"/>
              <a:t>Emsi creates good industry data using the great sources available.</a:t>
            </a:r>
          </a:p>
          <a:p>
            <a:r>
              <a:rPr lang="en-US" sz="2800" dirty="0"/>
              <a:t>We use staffing patterns and additional sources to get occupational data.</a:t>
            </a:r>
          </a:p>
          <a:p>
            <a:r>
              <a:rPr lang="en-US" sz="2800" dirty="0"/>
              <a:t>We connect your programs to the occupations they train for based on our experience and feedback from your staff.</a:t>
            </a:r>
          </a:p>
          <a:p>
            <a:r>
              <a:rPr lang="en-US" sz="2800" dirty="0"/>
              <a:t>We take all this complex data, built for and primarily used by economists, and wrap it into a clean and easy-to-use tool so that students can make decisions using powerful economic data. </a:t>
            </a:r>
          </a:p>
        </p:txBody>
      </p:sp>
    </p:spTree>
    <p:extLst>
      <p:ext uri="{BB962C8B-B14F-4D97-AF65-F5344CB8AC3E}">
        <p14:creationId xmlns:p14="http://schemas.microsoft.com/office/powerpoint/2010/main" val="19509520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141663" y="452225"/>
            <a:ext cx="10083800" cy="4373562"/>
          </a:xfrm>
        </p:spPr>
        <p:txBody>
          <a:bodyPr>
            <a:noAutofit/>
          </a:bodyPr>
          <a:lstStyle/>
          <a:p>
            <a:pPr marL="0" indent="0">
              <a:lnSpc>
                <a:spcPct val="150000"/>
              </a:lnSpc>
              <a:buNone/>
            </a:pPr>
            <a:r>
              <a:rPr lang="en-US" sz="3200" dirty="0"/>
              <a:t>Who is Emsi?</a:t>
            </a:r>
          </a:p>
          <a:p>
            <a:pPr marL="0" indent="0">
              <a:lnSpc>
                <a:spcPct val="150000"/>
              </a:lnSpc>
              <a:buNone/>
            </a:pPr>
            <a:r>
              <a:rPr lang="en-US" sz="3200" dirty="0"/>
              <a:t>Module 1: Why Career Coach?</a:t>
            </a:r>
          </a:p>
          <a:p>
            <a:pPr marL="0" indent="0">
              <a:lnSpc>
                <a:spcPct val="150000"/>
              </a:lnSpc>
              <a:buNone/>
            </a:pPr>
            <a:r>
              <a:rPr lang="en-US" sz="3200" dirty="0"/>
              <a:t>Module 2: </a:t>
            </a:r>
            <a:r>
              <a:rPr lang="en-US" sz="3200" dirty="0" err="1"/>
              <a:t>Emsi</a:t>
            </a:r>
            <a:r>
              <a:rPr lang="en-US" sz="3200" dirty="0"/>
              <a:t> Data</a:t>
            </a:r>
          </a:p>
          <a:p>
            <a:pPr marL="0" indent="0">
              <a:lnSpc>
                <a:spcPct val="150000"/>
              </a:lnSpc>
              <a:buNone/>
            </a:pPr>
            <a:r>
              <a:rPr lang="en-US" sz="3200" dirty="0"/>
              <a:t>Module 3: Using Career Coach</a:t>
            </a:r>
          </a:p>
          <a:p>
            <a:pPr marL="0" indent="0">
              <a:lnSpc>
                <a:spcPct val="150000"/>
              </a:lnSpc>
              <a:buNone/>
            </a:pPr>
            <a:r>
              <a:rPr lang="en-US" sz="3200" dirty="0"/>
              <a:t>Module 4: Employer Portal</a:t>
            </a:r>
          </a:p>
          <a:p>
            <a:pPr marL="0" indent="0">
              <a:lnSpc>
                <a:spcPct val="150000"/>
              </a:lnSpc>
              <a:buNone/>
            </a:pPr>
            <a:r>
              <a:rPr lang="en-US" sz="3200" dirty="0"/>
              <a:t>Bonus Module</a:t>
            </a:r>
          </a:p>
          <a:p>
            <a:pPr marL="0" indent="0">
              <a:lnSpc>
                <a:spcPct val="150000"/>
              </a:lnSpc>
              <a:buNone/>
            </a:pPr>
            <a:r>
              <a:rPr lang="en-US" sz="3200" dirty="0"/>
              <a:t>Knowledge Checks</a:t>
            </a:r>
          </a:p>
        </p:txBody>
      </p:sp>
      <p:grpSp>
        <p:nvGrpSpPr>
          <p:cNvPr id="8" name="Group 7"/>
          <p:cNvGrpSpPr/>
          <p:nvPr/>
        </p:nvGrpSpPr>
        <p:grpSpPr>
          <a:xfrm>
            <a:off x="3906035" y="711058"/>
            <a:ext cx="330200" cy="296531"/>
            <a:chOff x="3111500" y="2243469"/>
            <a:chExt cx="330200" cy="296531"/>
          </a:xfrm>
        </p:grpSpPr>
        <p:cxnSp>
          <p:nvCxnSpPr>
            <p:cNvPr id="9" name="Straight Connector 8"/>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1" name="Title 1"/>
          <p:cNvSpPr>
            <a:spLocks noGrp="1"/>
          </p:cNvSpPr>
          <p:nvPr>
            <p:ph type="title"/>
          </p:nvPr>
        </p:nvSpPr>
        <p:spPr>
          <a:xfrm>
            <a:off x="7188198" y="2425700"/>
            <a:ext cx="4470400" cy="1876867"/>
          </a:xfrm>
        </p:spPr>
        <p:txBody>
          <a:bodyPr anchor="ctr">
            <a:normAutofit/>
          </a:bodyPr>
          <a:lstStyle/>
          <a:p>
            <a:pPr algn="ctr"/>
            <a:r>
              <a:rPr lang="en-US" sz="5400" dirty="0"/>
              <a:t>Advanced Training</a:t>
            </a:r>
          </a:p>
        </p:txBody>
      </p:sp>
      <p:sp>
        <p:nvSpPr>
          <p:cNvPr id="12" name="TextBox 11"/>
          <p:cNvSpPr txBox="1"/>
          <p:nvPr/>
        </p:nvSpPr>
        <p:spPr>
          <a:xfrm>
            <a:off x="7556498" y="4302567"/>
            <a:ext cx="3733800" cy="523220"/>
          </a:xfrm>
          <a:prstGeom prst="rect">
            <a:avLst/>
          </a:prstGeom>
          <a:noFill/>
        </p:spPr>
        <p:txBody>
          <a:bodyPr wrap="square" rtlCol="0">
            <a:spAutoFit/>
          </a:bodyPr>
          <a:lstStyle/>
          <a:p>
            <a:pPr algn="ctr"/>
            <a:r>
              <a:rPr lang="en-US" sz="2800" dirty="0">
                <a:solidFill>
                  <a:schemeClr val="accent1"/>
                </a:solidFill>
              </a:rPr>
              <a:t>CHECKPOINTS</a:t>
            </a:r>
          </a:p>
        </p:txBody>
      </p:sp>
      <p:grpSp>
        <p:nvGrpSpPr>
          <p:cNvPr id="13" name="Group 12"/>
          <p:cNvGrpSpPr/>
          <p:nvPr/>
        </p:nvGrpSpPr>
        <p:grpSpPr>
          <a:xfrm>
            <a:off x="7023098" y="1605949"/>
            <a:ext cx="330200" cy="296531"/>
            <a:chOff x="3111500" y="2243469"/>
            <a:chExt cx="330200" cy="296531"/>
          </a:xfrm>
        </p:grpSpPr>
        <p:cxnSp>
          <p:nvCxnSpPr>
            <p:cNvPr id="14" name="Straight Connector 13"/>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367784" y="2425700"/>
            <a:ext cx="330200" cy="296531"/>
            <a:chOff x="3111500" y="2243469"/>
            <a:chExt cx="330200" cy="296531"/>
          </a:xfrm>
        </p:grpSpPr>
        <p:cxnSp>
          <p:nvCxnSpPr>
            <p:cNvPr id="17" name="Straight Connector 1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03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1306680"/>
            <a:ext cx="10515600" cy="1360862"/>
          </a:xfrm>
        </p:spPr>
        <p:txBody>
          <a:bodyPr/>
          <a:lstStyle/>
          <a:p>
            <a:r>
              <a:rPr lang="en-US" dirty="0"/>
              <a:t>Thank You</a:t>
            </a:r>
          </a:p>
        </p:txBody>
      </p:sp>
      <p:sp>
        <p:nvSpPr>
          <p:cNvPr id="3" name="Subtitle 2"/>
          <p:cNvSpPr>
            <a:spLocks noGrp="1"/>
          </p:cNvSpPr>
          <p:nvPr>
            <p:ph type="subTitle" idx="1"/>
          </p:nvPr>
        </p:nvSpPr>
        <p:spPr>
          <a:xfrm>
            <a:off x="880947" y="3096188"/>
            <a:ext cx="10515600" cy="1655762"/>
          </a:xfrm>
        </p:spPr>
        <p:txBody>
          <a:bodyPr>
            <a:normAutofit/>
          </a:bodyPr>
          <a:lstStyle/>
          <a:p>
            <a:r>
              <a:rPr lang="en-US" dirty="0"/>
              <a:t>Presenter Info</a:t>
            </a:r>
          </a:p>
          <a:p>
            <a:r>
              <a:rPr lang="en-US" dirty="0">
                <a:solidFill>
                  <a:schemeClr val="accent2"/>
                </a:solidFill>
              </a:rPr>
              <a:t>Alys Lease(alys.Nafsinger@economicmodeling.com)</a:t>
            </a:r>
          </a:p>
          <a:p>
            <a:r>
              <a:rPr lang="en-US" dirty="0">
                <a:solidFill>
                  <a:schemeClr val="accent2"/>
                </a:solidFill>
              </a:rPr>
              <a:t>Moses Bratrud(</a:t>
            </a:r>
            <a:r>
              <a:rPr lang="en-US" dirty="0" err="1">
                <a:solidFill>
                  <a:schemeClr val="accent2"/>
                </a:solidFill>
              </a:rPr>
              <a:t>moses.Bratrud@economicmodeling.com</a:t>
            </a:r>
            <a:r>
              <a:rPr lang="en-US" dirty="0">
                <a:solidFill>
                  <a:schemeClr val="accent2"/>
                </a:solidFill>
              </a:rPr>
              <a:t>)</a:t>
            </a:r>
          </a:p>
          <a:p>
            <a:endParaRPr lang="en-US" dirty="0"/>
          </a:p>
        </p:txBody>
      </p:sp>
    </p:spTree>
    <p:extLst>
      <p:ext uri="{BB962C8B-B14F-4D97-AF65-F5344CB8AC3E}">
        <p14:creationId xmlns:p14="http://schemas.microsoft.com/office/powerpoint/2010/main" val="4278607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5103" y="2486525"/>
            <a:ext cx="4787901" cy="1559367"/>
          </a:xfrm>
        </p:spPr>
        <p:txBody>
          <a:bodyPr anchor="ctr">
            <a:normAutofit/>
          </a:bodyPr>
          <a:lstStyle/>
          <a:p>
            <a:pPr algn="ctr"/>
            <a:r>
              <a:rPr lang="en-US" sz="5400" dirty="0"/>
              <a:t>Emsi Data</a:t>
            </a:r>
          </a:p>
        </p:txBody>
      </p:sp>
      <p:sp>
        <p:nvSpPr>
          <p:cNvPr id="4" name="TextBox 3"/>
          <p:cNvSpPr txBox="1"/>
          <p:nvPr/>
        </p:nvSpPr>
        <p:spPr>
          <a:xfrm>
            <a:off x="7552154" y="3929360"/>
            <a:ext cx="3733800" cy="461665"/>
          </a:xfrm>
          <a:prstGeom prst="rect">
            <a:avLst/>
          </a:prstGeom>
          <a:noFill/>
        </p:spPr>
        <p:txBody>
          <a:bodyPr wrap="square" rtlCol="0">
            <a:spAutoFit/>
          </a:bodyPr>
          <a:lstStyle/>
          <a:p>
            <a:pPr algn="ctr"/>
            <a:r>
              <a:rPr lang="en-US" sz="2400" dirty="0">
                <a:solidFill>
                  <a:schemeClr val="accent1"/>
                </a:solidFill>
              </a:rPr>
              <a:t>MODULE CHECKPOINTS</a:t>
            </a:r>
          </a:p>
        </p:txBody>
      </p:sp>
      <p:sp>
        <p:nvSpPr>
          <p:cNvPr id="6" name="Content Placeholder 2"/>
          <p:cNvSpPr txBox="1">
            <a:spLocks/>
          </p:cNvSpPr>
          <p:nvPr/>
        </p:nvSpPr>
        <p:spPr>
          <a:xfrm>
            <a:off x="1292641" y="1431521"/>
            <a:ext cx="6259513" cy="3960806"/>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Clr>
                <a:schemeClr val="accent1"/>
              </a:buClr>
              <a:buFont typeface="Wingdings" charset="2"/>
              <a:buChar char="§"/>
              <a:defRPr sz="2400" b="0" i="0" kern="1200">
                <a:solidFill>
                  <a:schemeClr val="bg1"/>
                </a:solidFill>
                <a:latin typeface="Avenir Book" charset="0"/>
                <a:ea typeface="Avenir Book" charset="0"/>
                <a:cs typeface="Avenir Book" charset="0"/>
              </a:defRPr>
            </a:lvl1pPr>
            <a:lvl2pPr marL="6858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2pPr>
            <a:lvl3pPr marL="11430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3pPr>
            <a:lvl4pPr marL="16002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4pPr>
            <a:lvl5pPr marL="2057400" indent="-228600" algn="l" defTabSz="914400" rtl="0" eaLnBrk="1" latinLnBrk="0" hangingPunct="1">
              <a:lnSpc>
                <a:spcPct val="100000"/>
              </a:lnSpc>
              <a:spcBef>
                <a:spcPts val="500"/>
              </a:spcBef>
              <a:buClr>
                <a:schemeClr val="accent1"/>
              </a:buClr>
              <a:buFont typeface="Wingdings" charset="2"/>
              <a:buChar char="§"/>
              <a:defRPr sz="2400" b="0" i="0" kern="1200">
                <a:solidFill>
                  <a:schemeClr val="bg1"/>
                </a:solidFill>
                <a:latin typeface="Avenir Book" charset="0"/>
                <a:ea typeface="Avenir Book" charset="0"/>
                <a:cs typeface="Avenir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50000"/>
              </a:lnSpc>
            </a:pPr>
            <a:r>
              <a:rPr lang="en-US" sz="2800" dirty="0"/>
              <a:t>Why Data?</a:t>
            </a:r>
          </a:p>
          <a:p>
            <a:pPr>
              <a:lnSpc>
                <a:spcPct val="150000"/>
              </a:lnSpc>
            </a:pPr>
            <a:r>
              <a:rPr lang="en-US" sz="2800" dirty="0"/>
              <a:t>Emsi Data Origins</a:t>
            </a:r>
          </a:p>
          <a:p>
            <a:pPr>
              <a:lnSpc>
                <a:spcPct val="150000"/>
              </a:lnSpc>
            </a:pPr>
            <a:r>
              <a:rPr lang="en-US" sz="2800" dirty="0"/>
              <a:t>Industry Data</a:t>
            </a:r>
          </a:p>
          <a:p>
            <a:pPr>
              <a:lnSpc>
                <a:spcPct val="150000"/>
              </a:lnSpc>
            </a:pPr>
            <a:r>
              <a:rPr lang="en-US" sz="2800" dirty="0"/>
              <a:t>Occupation Data - Traditional</a:t>
            </a:r>
          </a:p>
          <a:p>
            <a:pPr lvl="1">
              <a:lnSpc>
                <a:spcPct val="150000"/>
              </a:lnSpc>
            </a:pPr>
            <a:r>
              <a:rPr lang="en-US" sz="2800" dirty="0"/>
              <a:t>Real-Time Occupation Data</a:t>
            </a:r>
          </a:p>
          <a:p>
            <a:pPr>
              <a:lnSpc>
                <a:spcPct val="150000"/>
              </a:lnSpc>
            </a:pPr>
            <a:r>
              <a:rPr lang="en-US" sz="2800" dirty="0"/>
              <a:t>Program Data</a:t>
            </a:r>
          </a:p>
          <a:p>
            <a:pPr>
              <a:lnSpc>
                <a:spcPct val="150000"/>
              </a:lnSpc>
            </a:pPr>
            <a:r>
              <a:rPr lang="en-US" sz="2800" dirty="0"/>
              <a:t>Release Schedules &amp; Updates</a:t>
            </a:r>
          </a:p>
          <a:p>
            <a:pPr>
              <a:lnSpc>
                <a:spcPct val="150000"/>
              </a:lnSpc>
            </a:pPr>
            <a:r>
              <a:rPr lang="en-US" sz="2800" dirty="0"/>
              <a:t>Summary</a:t>
            </a:r>
          </a:p>
        </p:txBody>
      </p:sp>
      <p:grpSp>
        <p:nvGrpSpPr>
          <p:cNvPr id="5" name="Group 4"/>
          <p:cNvGrpSpPr/>
          <p:nvPr/>
        </p:nvGrpSpPr>
        <p:grpSpPr>
          <a:xfrm>
            <a:off x="3570513" y="588841"/>
            <a:ext cx="330200" cy="296531"/>
            <a:chOff x="3111500" y="2243469"/>
            <a:chExt cx="330200" cy="296531"/>
          </a:xfrm>
        </p:grpSpPr>
        <p:cxnSp>
          <p:nvCxnSpPr>
            <p:cNvPr id="7" name="Straight Connector 6"/>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662712" y="1380721"/>
            <a:ext cx="330200" cy="296531"/>
            <a:chOff x="3111500" y="2243469"/>
            <a:chExt cx="330200" cy="296531"/>
          </a:xfrm>
        </p:grpSpPr>
        <p:cxnSp>
          <p:nvCxnSpPr>
            <p:cNvPr id="10" name="Straight Connector 9"/>
            <p:cNvCxnSpPr/>
            <p:nvPr/>
          </p:nvCxnSpPr>
          <p:spPr>
            <a:xfrm>
              <a:off x="3111500" y="2413000"/>
              <a:ext cx="88900" cy="127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200400" y="2243469"/>
              <a:ext cx="241300" cy="29653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4527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0947" y="1684421"/>
            <a:ext cx="10515600" cy="1917617"/>
          </a:xfrm>
        </p:spPr>
        <p:txBody>
          <a:bodyPr/>
          <a:lstStyle/>
          <a:p>
            <a:r>
              <a:rPr lang="en-US" dirty="0"/>
              <a:t>Industry Data Sources</a:t>
            </a:r>
          </a:p>
        </p:txBody>
      </p:sp>
    </p:spTree>
    <p:extLst>
      <p:ext uri="{BB962C8B-B14F-4D97-AF65-F5344CB8AC3E}">
        <p14:creationId xmlns:p14="http://schemas.microsoft.com/office/powerpoint/2010/main" val="1929790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02"/>
            <a:ext cx="10515600" cy="1559367"/>
          </a:xfrm>
        </p:spPr>
        <p:txBody>
          <a:bodyPr/>
          <a:lstStyle/>
          <a:p>
            <a:r>
              <a:rPr lang="en-US" dirty="0"/>
              <a:t>Compiling Industry Data</a:t>
            </a:r>
          </a:p>
        </p:txBody>
      </p:sp>
      <p:pic>
        <p:nvPicPr>
          <p:cNvPr id="4" name="Picture 3"/>
          <p:cNvPicPr>
            <a:picLocks noChangeAspect="1"/>
          </p:cNvPicPr>
          <p:nvPr/>
        </p:nvPicPr>
        <p:blipFill rotWithShape="1">
          <a:blip r:embed="rId3">
            <a:alphaModFix/>
            <a:extLst>
              <a:ext uri="{28A0092B-C50C-407E-A947-70E740481C1C}">
                <a14:useLocalDpi xmlns:a14="http://schemas.microsoft.com/office/drawing/2010/main" val="0"/>
              </a:ext>
            </a:extLst>
          </a:blip>
          <a:srcRect l="-3360" t="1" r="1" b="-17799"/>
          <a:stretch/>
        </p:blipFill>
        <p:spPr>
          <a:xfrm>
            <a:off x="4570037" y="3267345"/>
            <a:ext cx="2079558" cy="510829"/>
          </a:xfrm>
          <a:prstGeom prst="rect">
            <a:avLst/>
          </a:prstGeom>
        </p:spPr>
      </p:pic>
      <p:sp>
        <p:nvSpPr>
          <p:cNvPr id="6" name="TextBox 5"/>
          <p:cNvSpPr txBox="1"/>
          <p:nvPr/>
        </p:nvSpPr>
        <p:spPr>
          <a:xfrm>
            <a:off x="88850" y="3315609"/>
            <a:ext cx="3601408" cy="400110"/>
          </a:xfrm>
          <a:prstGeom prst="rect">
            <a:avLst/>
          </a:prstGeom>
          <a:noFill/>
        </p:spPr>
        <p:txBody>
          <a:bodyPr wrap="square" rtlCol="0">
            <a:spAutoFit/>
          </a:bodyPr>
          <a:lstStyle/>
          <a:p>
            <a:r>
              <a:rPr lang="en-US" sz="2000" dirty="0">
                <a:solidFill>
                  <a:schemeClr val="tx2"/>
                </a:solidFill>
              </a:rPr>
              <a:t>Non-employer Statistics (NES)</a:t>
            </a:r>
          </a:p>
        </p:txBody>
      </p:sp>
      <p:sp>
        <p:nvSpPr>
          <p:cNvPr id="7" name="TextBox 6"/>
          <p:cNvSpPr txBox="1"/>
          <p:nvPr/>
        </p:nvSpPr>
        <p:spPr>
          <a:xfrm>
            <a:off x="832800" y="4773293"/>
            <a:ext cx="4483101" cy="400110"/>
          </a:xfrm>
          <a:prstGeom prst="rect">
            <a:avLst/>
          </a:prstGeom>
          <a:noFill/>
        </p:spPr>
        <p:txBody>
          <a:bodyPr wrap="square" rtlCol="0">
            <a:spAutoFit/>
          </a:bodyPr>
          <a:lstStyle/>
          <a:p>
            <a:r>
              <a:rPr lang="en-US" sz="2000" dirty="0">
                <a:solidFill>
                  <a:schemeClr val="tx2"/>
                </a:solidFill>
              </a:rPr>
              <a:t>American Communities Survey (ACS)</a:t>
            </a:r>
          </a:p>
        </p:txBody>
      </p:sp>
      <p:sp>
        <p:nvSpPr>
          <p:cNvPr id="8" name="TextBox 7"/>
          <p:cNvSpPr txBox="1"/>
          <p:nvPr/>
        </p:nvSpPr>
        <p:spPr>
          <a:xfrm>
            <a:off x="6761887" y="4794972"/>
            <a:ext cx="5192484" cy="400110"/>
          </a:xfrm>
          <a:prstGeom prst="rect">
            <a:avLst/>
          </a:prstGeom>
          <a:noFill/>
        </p:spPr>
        <p:txBody>
          <a:bodyPr wrap="square" rtlCol="0">
            <a:spAutoFit/>
          </a:bodyPr>
          <a:lstStyle/>
          <a:p>
            <a:r>
              <a:rPr lang="en-US" sz="2000" dirty="0">
                <a:solidFill>
                  <a:schemeClr val="tx2"/>
                </a:solidFill>
              </a:rPr>
              <a:t>County &amp; Zip Business Patterns (CBP &amp; ZBP)</a:t>
            </a:r>
          </a:p>
        </p:txBody>
      </p:sp>
      <p:sp>
        <p:nvSpPr>
          <p:cNvPr id="9" name="TextBox 8"/>
          <p:cNvSpPr txBox="1"/>
          <p:nvPr/>
        </p:nvSpPr>
        <p:spPr>
          <a:xfrm>
            <a:off x="7918196" y="3258537"/>
            <a:ext cx="4066975" cy="400110"/>
          </a:xfrm>
          <a:prstGeom prst="rect">
            <a:avLst/>
          </a:prstGeom>
          <a:noFill/>
        </p:spPr>
        <p:txBody>
          <a:bodyPr wrap="square" rtlCol="0">
            <a:spAutoFit/>
          </a:bodyPr>
          <a:lstStyle/>
          <a:p>
            <a:r>
              <a:rPr lang="en-US" sz="2000" dirty="0">
                <a:solidFill>
                  <a:schemeClr val="tx2"/>
                </a:solidFill>
              </a:rPr>
              <a:t>Local Area Personal Income (LAPI)</a:t>
            </a:r>
          </a:p>
        </p:txBody>
      </p:sp>
      <p:sp>
        <p:nvSpPr>
          <p:cNvPr id="10" name="TextBox 9"/>
          <p:cNvSpPr txBox="1"/>
          <p:nvPr/>
        </p:nvSpPr>
        <p:spPr>
          <a:xfrm>
            <a:off x="2832100" y="1563278"/>
            <a:ext cx="6273800" cy="400110"/>
          </a:xfrm>
          <a:prstGeom prst="rect">
            <a:avLst/>
          </a:prstGeom>
          <a:noFill/>
        </p:spPr>
        <p:txBody>
          <a:bodyPr wrap="square" rtlCol="0">
            <a:spAutoFit/>
          </a:bodyPr>
          <a:lstStyle/>
          <a:p>
            <a:r>
              <a:rPr lang="en-US" sz="2000" dirty="0">
                <a:solidFill>
                  <a:schemeClr val="tx2"/>
                </a:solidFill>
              </a:rPr>
              <a:t>Quarterly Census of Employment and Wages (QCEW)</a:t>
            </a:r>
          </a:p>
        </p:txBody>
      </p:sp>
      <p:cxnSp>
        <p:nvCxnSpPr>
          <p:cNvPr id="14" name="Straight Arrow Connector 13"/>
          <p:cNvCxnSpPr>
            <a:cxnSpLocks/>
          </p:cNvCxnSpPr>
          <p:nvPr/>
        </p:nvCxnSpPr>
        <p:spPr>
          <a:xfrm>
            <a:off x="3690258" y="3458592"/>
            <a:ext cx="71845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p:cNvCxnSpPr>
          <p:nvPr/>
        </p:nvCxnSpPr>
        <p:spPr>
          <a:xfrm flipV="1">
            <a:off x="5070973" y="3945482"/>
            <a:ext cx="489857" cy="8327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cxnSpLocks/>
          </p:cNvCxnSpPr>
          <p:nvPr/>
        </p:nvCxnSpPr>
        <p:spPr>
          <a:xfrm flipH="1" flipV="1">
            <a:off x="6760027" y="3904199"/>
            <a:ext cx="619103" cy="8040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cxnSpLocks/>
          </p:cNvCxnSpPr>
          <p:nvPr/>
        </p:nvCxnSpPr>
        <p:spPr>
          <a:xfrm>
            <a:off x="5969000" y="2090057"/>
            <a:ext cx="0" cy="102011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cxnSpLocks/>
          </p:cNvCxnSpPr>
          <p:nvPr/>
        </p:nvCxnSpPr>
        <p:spPr>
          <a:xfrm flipH="1">
            <a:off x="7070271" y="3458592"/>
            <a:ext cx="61910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8029745"/>
      </p:ext>
    </p:extLst>
  </p:cSld>
  <p:clrMapOvr>
    <a:masterClrMapping/>
  </p:clrMapOvr>
</p:sld>
</file>

<file path=ppt/theme/theme1.xml><?xml version="1.0" encoding="utf-8"?>
<a:theme xmlns:a="http://schemas.openxmlformats.org/drawingml/2006/main" name="Emsi Theme">
  <a:themeElements>
    <a:clrScheme name="Custom 1">
      <a:dk1>
        <a:srgbClr val="000000"/>
      </a:dk1>
      <a:lt1>
        <a:srgbClr val="FFFFFF"/>
      </a:lt1>
      <a:dk2>
        <a:srgbClr val="204354"/>
      </a:dk2>
      <a:lt2>
        <a:srgbClr val="EBF2F2"/>
      </a:lt2>
      <a:accent1>
        <a:srgbClr val="41D492"/>
      </a:accent1>
      <a:accent2>
        <a:srgbClr val="204354"/>
      </a:accent2>
      <a:accent3>
        <a:srgbClr val="5C59ED"/>
      </a:accent3>
      <a:accent4>
        <a:srgbClr val="FCE563"/>
      </a:accent4>
      <a:accent5>
        <a:srgbClr val="FF944A"/>
      </a:accent5>
      <a:accent6>
        <a:srgbClr val="F5474F"/>
      </a:accent6>
      <a:hlink>
        <a:srgbClr val="5CBDFF"/>
      </a:hlink>
      <a:folHlink>
        <a:srgbClr val="7D919E"/>
      </a:folHlink>
    </a:clrScheme>
    <a:fontScheme name="Test">
      <a:majorFont>
        <a:latin typeface="Avenir"/>
        <a:ea typeface=""/>
        <a:cs typeface=""/>
      </a:majorFont>
      <a:minorFont>
        <a:latin typeface="Aveni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400">
            <a:solidFill>
              <a:schemeClr val="tx2"/>
            </a:solidFill>
          </a:defRPr>
        </a:defPPr>
      </a:lstStyle>
    </a:txDef>
  </a:objectDefaults>
  <a:extraClrSchemeLst/>
  <a:extLst>
    <a:ext uri="{05A4C25C-085E-4340-85A3-A5531E510DB2}">
      <thm15:themeFamily xmlns:thm15="http://schemas.microsoft.com/office/thememl/2012/main" name="Emsi Template v1" id="{88D7175C-1867-F34D-AFE0-103058751676}" vid="{154515A6-13E8-BC46-BD79-90232649AF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Emsi Template v1 (Mac)</Template>
  <TotalTime>19742</TotalTime>
  <Words>4738</Words>
  <Application>Microsoft Macintosh PowerPoint</Application>
  <PresentationFormat>Widescreen</PresentationFormat>
  <Paragraphs>451</Paragraphs>
  <Slides>63</Slides>
  <Notes>60</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63</vt:i4>
      </vt:variant>
    </vt:vector>
  </HeadingPairs>
  <TitlesOfParts>
    <vt:vector size="74" baseType="lpstr">
      <vt:lpstr>Arial</vt:lpstr>
      <vt:lpstr>Avenir</vt:lpstr>
      <vt:lpstr>Avenir Book</vt:lpstr>
      <vt:lpstr>Avenir Heavy</vt:lpstr>
      <vt:lpstr>Avenir Light Oblique</vt:lpstr>
      <vt:lpstr>Avenir Medium</vt:lpstr>
      <vt:lpstr>Calibri</vt:lpstr>
      <vt:lpstr>Mangal</vt:lpstr>
      <vt:lpstr>Open Sans Light</vt:lpstr>
      <vt:lpstr>Wingdings</vt:lpstr>
      <vt:lpstr>Emsi Theme</vt:lpstr>
      <vt:lpstr>Module 2: Emsi Data</vt:lpstr>
      <vt:lpstr>Advanced Training</vt:lpstr>
      <vt:lpstr>Why study data sources?</vt:lpstr>
      <vt:lpstr>Emsi Data</vt:lpstr>
      <vt:lpstr>Emsi LMI</vt:lpstr>
      <vt:lpstr>How Emsi LMI is Built</vt:lpstr>
      <vt:lpstr>Emsi Data</vt:lpstr>
      <vt:lpstr>Industry Data Sources</vt:lpstr>
      <vt:lpstr>Compiling Industry Data</vt:lpstr>
      <vt:lpstr>PowerPoint Presentation</vt:lpstr>
      <vt:lpstr>QCEW</vt:lpstr>
      <vt:lpstr>CBP &amp; ZBP</vt:lpstr>
      <vt:lpstr>Combined Data Sources</vt:lpstr>
      <vt:lpstr>Emsi Industry Data Summary</vt:lpstr>
      <vt:lpstr>Is our method reliable?</vt:lpstr>
      <vt:lpstr>Emsi Data</vt:lpstr>
      <vt:lpstr>How Emsi Data is Built</vt:lpstr>
      <vt:lpstr>Occupation Data Sources</vt:lpstr>
      <vt:lpstr>Occupation Sources Use O*NET SOC</vt:lpstr>
      <vt:lpstr>Linking Industry to Occupations:</vt:lpstr>
      <vt:lpstr>PowerPoint Presentation</vt:lpstr>
      <vt:lpstr>NIOEM</vt:lpstr>
      <vt:lpstr>OES</vt:lpstr>
      <vt:lpstr>Careers: Wages</vt:lpstr>
      <vt:lpstr>O*NET</vt:lpstr>
      <vt:lpstr>Career Pages</vt:lpstr>
      <vt:lpstr>Growth Projections</vt:lpstr>
      <vt:lpstr>PowerPoint Presentation</vt:lpstr>
      <vt:lpstr>Projections don’t take unexpected things into account – because they’re unexpected</vt:lpstr>
      <vt:lpstr>How do we calculate Growth Projections?</vt:lpstr>
      <vt:lpstr>Emsi’s Projection Accuracy</vt:lpstr>
      <vt:lpstr>PowerPoint Presentation</vt:lpstr>
      <vt:lpstr>Live Job Postings</vt:lpstr>
      <vt:lpstr>Live Job Postings</vt:lpstr>
      <vt:lpstr>Job Postings</vt:lpstr>
      <vt:lpstr>Job Posting Strengths</vt:lpstr>
      <vt:lpstr>JPA - Activity</vt:lpstr>
      <vt:lpstr>JPA-Companies</vt:lpstr>
      <vt:lpstr>What is a “Skill”?</vt:lpstr>
      <vt:lpstr>What is a “Skill”?</vt:lpstr>
      <vt:lpstr>What is a “Skill”? – Final Notes</vt:lpstr>
      <vt:lpstr>JPA - Skills</vt:lpstr>
      <vt:lpstr>Emsi Data</vt:lpstr>
      <vt:lpstr>How Emsi Data is Built</vt:lpstr>
      <vt:lpstr>Career Coach</vt:lpstr>
      <vt:lpstr>PowerPoint Presentation</vt:lpstr>
      <vt:lpstr>IPEDS Data</vt:lpstr>
      <vt:lpstr>CIP to O*NET SOC Crosswalk</vt:lpstr>
      <vt:lpstr>Specific Program Connections</vt:lpstr>
      <vt:lpstr>General Program Connections</vt:lpstr>
      <vt:lpstr>General Program Connections</vt:lpstr>
      <vt:lpstr>Program Connections</vt:lpstr>
      <vt:lpstr>PowerPoint Presentation</vt:lpstr>
      <vt:lpstr>PowerPoint Presentation</vt:lpstr>
      <vt:lpstr>Emsi Data</vt:lpstr>
      <vt:lpstr>Release Schedules: Traditional LMI</vt:lpstr>
      <vt:lpstr>Lag Time: Traditional LMI</vt:lpstr>
      <vt:lpstr>Emsi Traditional LMI Data Updates</vt:lpstr>
      <vt:lpstr>Emsi Real-Time LMI Release Schedule</vt:lpstr>
      <vt:lpstr>Emsi Data</vt:lpstr>
      <vt:lpstr>Creating Good Data: Summary</vt:lpstr>
      <vt:lpstr>Advanced Training</vt:lpstr>
      <vt:lpstr>Thank You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Coach Advanced Training</dc:title>
  <dc:creator>Sandra Poisson</dc:creator>
  <cp:lastModifiedBy>Alys Nafsinger</cp:lastModifiedBy>
  <cp:revision>340</cp:revision>
  <dcterms:created xsi:type="dcterms:W3CDTF">2016-06-22T16:48:18Z</dcterms:created>
  <dcterms:modified xsi:type="dcterms:W3CDTF">2018-09-10T15:16:54Z</dcterms:modified>
</cp:coreProperties>
</file>