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Lst>
  <p:notesMasterIdLst>
    <p:notesMasterId r:id="rId43"/>
  </p:notesMasterIdLst>
  <p:sldIdLst>
    <p:sldId id="256" r:id="rId2"/>
    <p:sldId id="275" r:id="rId3"/>
    <p:sldId id="274" r:id="rId4"/>
    <p:sldId id="342" r:id="rId5"/>
    <p:sldId id="345" r:id="rId6"/>
    <p:sldId id="336" r:id="rId7"/>
    <p:sldId id="337" r:id="rId8"/>
    <p:sldId id="257" r:id="rId9"/>
    <p:sldId id="286" r:id="rId10"/>
    <p:sldId id="287" r:id="rId11"/>
    <p:sldId id="258" r:id="rId12"/>
    <p:sldId id="344" r:id="rId13"/>
    <p:sldId id="289" r:id="rId14"/>
    <p:sldId id="290" r:id="rId15"/>
    <p:sldId id="291" r:id="rId16"/>
    <p:sldId id="292" r:id="rId17"/>
    <p:sldId id="260" r:id="rId18"/>
    <p:sldId id="328" r:id="rId19"/>
    <p:sldId id="298" r:id="rId20"/>
    <p:sldId id="338" r:id="rId21"/>
    <p:sldId id="300" r:id="rId22"/>
    <p:sldId id="302" r:id="rId23"/>
    <p:sldId id="301" r:id="rId24"/>
    <p:sldId id="329" r:id="rId25"/>
    <p:sldId id="335" r:id="rId26"/>
    <p:sldId id="305" r:id="rId27"/>
    <p:sldId id="306" r:id="rId28"/>
    <p:sldId id="339" r:id="rId29"/>
    <p:sldId id="323" r:id="rId30"/>
    <p:sldId id="330" r:id="rId31"/>
    <p:sldId id="308" r:id="rId32"/>
    <p:sldId id="309" r:id="rId33"/>
    <p:sldId id="311" r:id="rId34"/>
    <p:sldId id="313" r:id="rId35"/>
    <p:sldId id="315" r:id="rId36"/>
    <p:sldId id="331" r:id="rId37"/>
    <p:sldId id="317" r:id="rId38"/>
    <p:sldId id="340" r:id="rId39"/>
    <p:sldId id="341" r:id="rId40"/>
    <p:sldId id="334" r:id="rId41"/>
    <p:sldId id="271"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ses Bratrud" initials="MB" lastIdx="4" clrIdx="0">
    <p:extLst/>
  </p:cmAuthor>
  <p:cmAuthor id="2" name="Moses Bratrud" initials="MB [2]" lastIdx="1" clrIdx="1">
    <p:extLst/>
  </p:cmAuthor>
  <p:cmAuthor id="3" name="Moses Bratrud" initials="MB [3]" lastIdx="1" clrIdx="2">
    <p:extLst/>
  </p:cmAuthor>
  <p:cmAuthor id="4" name="Moses Bratrud" initials="MB [4]" lastIdx="1" clrIdx="3">
    <p:extLst/>
  </p:cmAuthor>
  <p:cmAuthor id="5" name="Moses Bratrud" initials="MB [5]" lastIdx="1" clrIdx="4">
    <p:extLst/>
  </p:cmAuthor>
  <p:cmAuthor id="6" name="Moses Bratrud" initials="MB [6]" lastIdx="1" clrIdx="5">
    <p:extLst/>
  </p:cmAuthor>
  <p:cmAuthor id="7" name="Moses Bratrud" initials="MB [7]" lastIdx="1" clrIdx="6">
    <p:extLst/>
  </p:cmAuthor>
  <p:cmAuthor id="8" name="Moses Bratrud" initials="MB [8]" lastIdx="1" clrIdx="7">
    <p:extLst/>
  </p:cmAuthor>
  <p:cmAuthor id="9" name="Moses Bratrud" initials="MB [9]" lastIdx="1" clrIdx="8">
    <p:extLst/>
  </p:cmAuthor>
  <p:cmAuthor id="10" name="Moses Bratrud" initials="MB [10]" lastIdx="1" clrIdx="9">
    <p:extLst/>
  </p:cmAuthor>
  <p:cmAuthor id="11" name="Moses Bratrud" initials="MB [11]" lastIdx="1" clrIdx="10">
    <p:extLst/>
  </p:cmAuthor>
  <p:cmAuthor id="12" name="Moses Bratrud" initials="MB [12]" lastIdx="1" clrIdx="11">
    <p:extLst/>
  </p:cmAuthor>
  <p:cmAuthor id="13" name="Moses Bratrud" initials="MB [13]" lastIdx="1" clrIdx="12">
    <p:extLst/>
  </p:cmAuthor>
  <p:cmAuthor id="14" name="Moses Bratrud" initials="MB [14]" lastIdx="1" clrIdx="13">
    <p:extLst/>
  </p:cmAuthor>
  <p:cmAuthor id="15" name="Moses Bratrud" initials="MB [15]" lastIdx="1" clrIdx="14">
    <p:extLst/>
  </p:cmAuthor>
  <p:cmAuthor id="16" name="Sandra Poisson" initials="SP" lastIdx="9" clrIdx="15">
    <p:extLst/>
  </p:cmAuthor>
  <p:cmAuthor id="17" name="Sandra Poisson" initials="SP [2]" lastIdx="1" clrIdx="16">
    <p:extLst/>
  </p:cmAuthor>
  <p:cmAuthor id="18" name="Sandra Poisson" initials="SP [3]" lastIdx="1" clrIdx="17">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1D492"/>
    <a:srgbClr val="24263A"/>
    <a:srgbClr val="EB9503"/>
    <a:srgbClr val="E94B51"/>
    <a:srgbClr val="3F81B5"/>
    <a:srgbClr val="21486C"/>
    <a:srgbClr val="B5C2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20" autoAdjust="0"/>
    <p:restoredTop sz="82722" autoAdjust="0"/>
  </p:normalViewPr>
  <p:slideViewPr>
    <p:cSldViewPr snapToGrid="0" snapToObjects="1">
      <p:cViewPr varScale="1">
        <p:scale>
          <a:sx n="88" d="100"/>
          <a:sy n="88" d="100"/>
        </p:scale>
        <p:origin x="1768" y="176"/>
      </p:cViewPr>
      <p:guideLst/>
    </p:cSldViewPr>
  </p:slideViewPr>
  <p:outlineViewPr>
    <p:cViewPr>
      <p:scale>
        <a:sx n="33" d="100"/>
        <a:sy n="33" d="100"/>
      </p:scale>
      <p:origin x="0" y="-54"/>
    </p:cViewPr>
  </p:outlineViewPr>
  <p:notesTextViewPr>
    <p:cViewPr>
      <p:scale>
        <a:sx n="1" d="1"/>
        <a:sy n="1" d="1"/>
      </p:scale>
      <p:origin x="0" y="0"/>
    </p:cViewPr>
  </p:notesTextViewPr>
  <p:sorterViewPr>
    <p:cViewPr>
      <p:scale>
        <a:sx n="66" d="100"/>
        <a:sy n="66" d="100"/>
      </p:scale>
      <p:origin x="0" y="-2184"/>
    </p:cViewPr>
  </p:sorterViewPr>
  <p:notesViewPr>
    <p:cSldViewPr snapToGrid="0" snapToObjects="1">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34A044-0CA0-1B4E-B57A-97C8BABD7C38}" type="datetimeFigureOut">
              <a:rPr lang="en-US" smtClean="0"/>
              <a:t>9/9/18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B7E5F0-6CCB-8D4E-9EEB-EE2A40801C1D}" type="slidenum">
              <a:rPr lang="en-US" smtClean="0"/>
              <a:t>‹#›</a:t>
            </a:fld>
            <a:endParaRPr lang="en-US"/>
          </a:p>
        </p:txBody>
      </p:sp>
    </p:spTree>
    <p:extLst>
      <p:ext uri="{BB962C8B-B14F-4D97-AF65-F5344CB8AC3E}">
        <p14:creationId xmlns:p14="http://schemas.microsoft.com/office/powerpoint/2010/main" val="153707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[stress</a:t>
            </a:r>
            <a:r>
              <a:rPr lang="en-US" baseline="0" dirty="0"/>
              <a:t> why it is important for them to be an expert]</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a:t>
            </a:fld>
            <a:endParaRPr lang="en-US"/>
          </a:p>
        </p:txBody>
      </p:sp>
    </p:spTree>
    <p:extLst>
      <p:ext uri="{BB962C8B-B14F-4D97-AF65-F5344CB8AC3E}">
        <p14:creationId xmlns:p14="http://schemas.microsoft.com/office/powerpoint/2010/main" val="16365206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kinds</a:t>
            </a:r>
            <a:r>
              <a:rPr lang="en-US" baseline="0" dirty="0"/>
              <a:t> of job data on the internet: badly formatted government data, and estimates based on self-reported salary data. Lots of problems.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12</a:t>
            </a:fld>
            <a:endParaRPr lang="en-US"/>
          </a:p>
        </p:txBody>
      </p:sp>
    </p:spTree>
    <p:extLst>
      <p:ext uri="{BB962C8B-B14F-4D97-AF65-F5344CB8AC3E}">
        <p14:creationId xmlns:p14="http://schemas.microsoft.com/office/powerpoint/2010/main" val="13597626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13</a:t>
            </a:fld>
            <a:endParaRPr lang="en-US"/>
          </a:p>
        </p:txBody>
      </p:sp>
    </p:spTree>
    <p:extLst>
      <p:ext uri="{BB962C8B-B14F-4D97-AF65-F5344CB8AC3E}">
        <p14:creationId xmlns:p14="http://schemas.microsoft.com/office/powerpoint/2010/main" val="176128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dirty="0">
                <a:effectLst/>
                <a:latin typeface="+mn-lt"/>
                <a:ea typeface="+mn-ea"/>
                <a:cs typeface="+mn-cs"/>
                <a:sym typeface="Helvetica Neue"/>
              </a:rPr>
              <a:t>The</a:t>
            </a:r>
            <a:r>
              <a:rPr lang="en-US" sz="1200" b="0" i="0" baseline="0" dirty="0">
                <a:effectLst/>
                <a:latin typeface="+mn-lt"/>
                <a:ea typeface="+mn-ea"/>
                <a:cs typeface="+mn-cs"/>
                <a:sym typeface="Helvetica Neue"/>
              </a:rPr>
              <a:t> number one reason students attend college today is to get a better job. </a:t>
            </a:r>
            <a:endParaRPr lang="en-US" sz="1200" b="0" i="0" dirty="0">
              <a:effectLst/>
              <a:latin typeface="+mn-lt"/>
              <a:ea typeface="+mn-ea"/>
              <a:cs typeface="+mn-cs"/>
              <a:sym typeface="Helvetica Neue"/>
            </a:endParaRPr>
          </a:p>
          <a:p>
            <a:endParaRPr lang="en-US" sz="1200" b="1" i="0" dirty="0">
              <a:effectLst/>
              <a:latin typeface="+mn-lt"/>
              <a:ea typeface="+mn-ea"/>
              <a:cs typeface="+mn-cs"/>
              <a:sym typeface="Helvetica Neue"/>
            </a:endParaRPr>
          </a:p>
          <a:p>
            <a:r>
              <a:rPr lang="en-US" sz="1200" b="1" i="0" dirty="0">
                <a:effectLst/>
                <a:latin typeface="+mn-lt"/>
                <a:ea typeface="+mn-ea"/>
                <a:cs typeface="+mn-cs"/>
                <a:sym typeface="Helvetica Neue"/>
              </a:rPr>
              <a:t>–––––––––––––––––––––– </a:t>
            </a:r>
          </a:p>
          <a:p>
            <a:r>
              <a:rPr lang="en-US" sz="1200" b="1" i="0" dirty="0">
                <a:effectLst/>
                <a:latin typeface="+mn-lt"/>
                <a:ea typeface="+mn-ea"/>
                <a:cs typeface="+mn-cs"/>
                <a:sym typeface="Helvetica Neue"/>
              </a:rPr>
              <a:t>The research</a:t>
            </a:r>
            <a:r>
              <a:rPr lang="en-US" sz="1200" b="0" i="0" dirty="0">
                <a:effectLst/>
                <a:latin typeface="+mn-lt"/>
                <a:ea typeface="+mn-ea"/>
                <a:cs typeface="+mn-cs"/>
                <a:sym typeface="Helvetica Neue"/>
              </a:rPr>
              <a:t> is from UCLA's Cooperative Institutional Research Program – Annual</a:t>
            </a:r>
            <a:r>
              <a:rPr lang="en-US" sz="1200" b="0" i="0" baseline="0" dirty="0">
                <a:effectLst/>
                <a:latin typeface="+mn-lt"/>
                <a:ea typeface="+mn-ea"/>
                <a:cs typeface="+mn-cs"/>
                <a:sym typeface="Helvetica Neue"/>
              </a:rPr>
              <a:t> </a:t>
            </a:r>
            <a:r>
              <a:rPr lang="en-US" sz="1200" b="0" i="0" dirty="0">
                <a:effectLst/>
                <a:latin typeface="+mn-lt"/>
                <a:ea typeface="+mn-ea"/>
                <a:cs typeface="+mn-cs"/>
                <a:sym typeface="Helvetica Neue"/>
              </a:rPr>
              <a:t>Freshman Survey </a:t>
            </a:r>
          </a:p>
          <a:p>
            <a:endParaRPr lang="en-US" sz="1200" b="0" i="0" dirty="0">
              <a:effectLst/>
              <a:latin typeface="+mn-lt"/>
              <a:ea typeface="+mn-ea"/>
              <a:cs typeface="+mn-cs"/>
              <a:sym typeface="Helvetica Neue"/>
            </a:endParaRPr>
          </a:p>
          <a:p>
            <a:r>
              <a:rPr lang="en-US" sz="1200" b="1" i="0" dirty="0">
                <a:effectLst/>
                <a:latin typeface="+mn-lt"/>
                <a:ea typeface="+mn-ea"/>
                <a:cs typeface="+mn-cs"/>
                <a:sym typeface="Helvetica Neue"/>
              </a:rPr>
              <a:t>We use the data to represent broad sentiment of first-time, full-time college freshman</a:t>
            </a:r>
            <a:r>
              <a:rPr lang="en-US" sz="1200" b="0" i="0" dirty="0">
                <a:effectLst/>
                <a:latin typeface="+mn-lt"/>
                <a:ea typeface="+mn-ea"/>
                <a:cs typeface="+mn-cs"/>
                <a:sym typeface="Helvetica Neue"/>
              </a:rPr>
              <a:t>.</a:t>
            </a:r>
            <a:r>
              <a:rPr lang="en-US" sz="1200" b="0" i="0" baseline="0" dirty="0">
                <a:effectLst/>
                <a:latin typeface="+mn-lt"/>
                <a:ea typeface="+mn-ea"/>
                <a:cs typeface="+mn-cs"/>
                <a:sym typeface="Helvetica Neue"/>
              </a:rPr>
              <a:t> Primarily baccalaureate students, but shows the general trend among all students.</a:t>
            </a:r>
          </a:p>
          <a:p>
            <a:endParaRPr lang="en-US" sz="1200" b="0" i="0" baseline="0" dirty="0">
              <a:effectLst/>
              <a:latin typeface="+mn-lt"/>
              <a:ea typeface="+mn-ea"/>
              <a:cs typeface="+mn-cs"/>
              <a:sym typeface="Helvetica Neue"/>
            </a:endParaRPr>
          </a:p>
          <a:p>
            <a:r>
              <a:rPr lang="en-US" sz="1200" b="1" i="0" dirty="0">
                <a:effectLst/>
                <a:latin typeface="+mn-lt"/>
                <a:ea typeface="+mn-ea"/>
                <a:cs typeface="+mn-cs"/>
                <a:sym typeface="Helvetica Neue"/>
              </a:rPr>
              <a:t>“This college's graduates get good jobs” – </a:t>
            </a:r>
            <a:r>
              <a:rPr lang="en-US" sz="1200" b="0" i="0" dirty="0">
                <a:effectLst/>
                <a:latin typeface="+mn-lt"/>
                <a:ea typeface="+mn-ea"/>
                <a:cs typeface="+mn-cs"/>
                <a:sym typeface="Helvetica Neue"/>
              </a:rPr>
              <a:t>is also growing but was recorded through a separate survey question. </a:t>
            </a:r>
            <a:endParaRPr lang="en-US" sz="1200" b="0" i="0" baseline="0" dirty="0">
              <a:effectLst/>
              <a:latin typeface="+mn-lt"/>
              <a:ea typeface="+mn-ea"/>
              <a:cs typeface="+mn-cs"/>
              <a:sym typeface="Helvetica Neue"/>
            </a:endParaRPr>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15</a:t>
            </a:fld>
            <a:endParaRPr lang="en-US"/>
          </a:p>
        </p:txBody>
      </p:sp>
    </p:spTree>
    <p:extLst>
      <p:ext uri="{BB962C8B-B14F-4D97-AF65-F5344CB8AC3E}">
        <p14:creationId xmlns:p14="http://schemas.microsoft.com/office/powerpoint/2010/main" val="1062370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19</a:t>
            </a:fld>
            <a:endParaRPr lang="en-US"/>
          </a:p>
        </p:txBody>
      </p:sp>
    </p:spTree>
    <p:extLst>
      <p:ext uri="{BB962C8B-B14F-4D97-AF65-F5344CB8AC3E}">
        <p14:creationId xmlns:p14="http://schemas.microsoft.com/office/powerpoint/2010/main" val="1332801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Labor</a:t>
            </a:r>
            <a:r>
              <a:rPr lang="en-US" baseline="0" dirty="0"/>
              <a:t> Market Information is divided up into Traditional LMI &amp; Real-Time LMI.  Traditional LMI [click] is data gathered from government sources like BLS, BEA, &amp; Census Bureau.  Real-time LMI [click] is data coming from private, on-line sources like job postings, resume posting sites and profiles.  The main Real-time data source used in Career Coach is job postings.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20</a:t>
            </a:fld>
            <a:endParaRPr lang="en-US"/>
          </a:p>
        </p:txBody>
      </p:sp>
    </p:spTree>
    <p:extLst>
      <p:ext uri="{BB962C8B-B14F-4D97-AF65-F5344CB8AC3E}">
        <p14:creationId xmlns:p14="http://schemas.microsoft.com/office/powerpoint/2010/main" val="582049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22</a:t>
            </a:fld>
            <a:endParaRPr lang="en-US"/>
          </a:p>
        </p:txBody>
      </p:sp>
    </p:spTree>
    <p:extLst>
      <p:ext uri="{BB962C8B-B14F-4D97-AF65-F5344CB8AC3E}">
        <p14:creationId xmlns:p14="http://schemas.microsoft.com/office/powerpoint/2010/main" val="10362084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23</a:t>
            </a:fld>
            <a:endParaRPr lang="en-US"/>
          </a:p>
        </p:txBody>
      </p:sp>
    </p:spTree>
    <p:extLst>
      <p:ext uri="{BB962C8B-B14F-4D97-AF65-F5344CB8AC3E}">
        <p14:creationId xmlns:p14="http://schemas.microsoft.com/office/powerpoint/2010/main" val="1308805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define a job as being Annualized (annual averages—average counts across the year), [click] both full and part-time.  Jobs are counted [click] where the employee works, not where they live.  We also include [click] both employed and those who are their own boss.  Due to this [click], one person can hold multiple jobs therefor sometimes there are more jobs than there are workers.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26</a:t>
            </a:fld>
            <a:endParaRPr lang="en-US"/>
          </a:p>
        </p:txBody>
      </p:sp>
    </p:spTree>
    <p:extLst>
      <p:ext uri="{BB962C8B-B14F-4D97-AF65-F5344CB8AC3E}">
        <p14:creationId xmlns:p14="http://schemas.microsoft.com/office/powerpoint/2010/main" val="343343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[combined two slides and added an animation]</a:t>
            </a:r>
          </a:p>
        </p:txBody>
      </p:sp>
      <p:sp>
        <p:nvSpPr>
          <p:cNvPr id="4" name="Slide Number Placeholder 3"/>
          <p:cNvSpPr>
            <a:spLocks noGrp="1"/>
          </p:cNvSpPr>
          <p:nvPr>
            <p:ph type="sldNum" sz="quarter" idx="10"/>
          </p:nvPr>
        </p:nvSpPr>
        <p:spPr/>
        <p:txBody>
          <a:bodyPr/>
          <a:lstStyle/>
          <a:p>
            <a:fld id="{22B7E5F0-6CCB-8D4E-9EEB-EE2A40801C1D}" type="slidenum">
              <a:rPr lang="en-US" smtClean="0"/>
              <a:t>27</a:t>
            </a:fld>
            <a:endParaRPr lang="en-US"/>
          </a:p>
        </p:txBody>
      </p:sp>
    </p:spTree>
    <p:extLst>
      <p:ext uri="{BB962C8B-B14F-4D97-AF65-F5344CB8AC3E}">
        <p14:creationId xmlns:p14="http://schemas.microsoft.com/office/powerpoint/2010/main" val="459757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Real-time LMI</a:t>
            </a:r>
            <a:r>
              <a:rPr lang="en-US" baseline="0" dirty="0"/>
              <a:t> (specifically Job Posting Analytics)</a:t>
            </a:r>
            <a:r>
              <a:rPr lang="en-US" dirty="0"/>
              <a:t> can shed</a:t>
            </a:r>
            <a:r>
              <a:rPr lang="en-US" baseline="0" dirty="0"/>
              <a:t> light on what specific skills, certificate and degrees employers are looking for in job postings.  We get specifics on employers looking to hire and what specific job titles they are looking for. We also get an idea of how hard they have been searching to fill the position (or posting intensity).</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28</a:t>
            </a:fld>
            <a:endParaRPr lang="en-US"/>
          </a:p>
        </p:txBody>
      </p:sp>
    </p:spTree>
    <p:extLst>
      <p:ext uri="{BB962C8B-B14F-4D97-AF65-F5344CB8AC3E}">
        <p14:creationId xmlns:p14="http://schemas.microsoft.com/office/powerpoint/2010/main" val="1207160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a:t>
            </a:fld>
            <a:endParaRPr lang="en-US"/>
          </a:p>
        </p:txBody>
      </p:sp>
    </p:spTree>
    <p:extLst>
      <p:ext uri="{BB962C8B-B14F-4D97-AF65-F5344CB8AC3E}">
        <p14:creationId xmlns:p14="http://schemas.microsoft.com/office/powerpoint/2010/main" val="7296771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29</a:t>
            </a:fld>
            <a:endParaRPr lang="en-US"/>
          </a:p>
        </p:txBody>
      </p:sp>
    </p:spTree>
    <p:extLst>
      <p:ext uri="{BB962C8B-B14F-4D97-AF65-F5344CB8AC3E}">
        <p14:creationId xmlns:p14="http://schemas.microsoft.com/office/powerpoint/2010/main" val="10810711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Businesses are grouped</a:t>
            </a:r>
            <a:r>
              <a:rPr lang="en-US" baseline="0" dirty="0"/>
              <a:t> together into industries. These groupings are based off of what those businesses do or what they produce.  Some examples</a:t>
            </a:r>
            <a:r>
              <a:rPr lang="is-IS" baseline="0" dirty="0"/>
              <a:t>…  Here on out we will be using the label industry to define and illustrate business data.</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32</a:t>
            </a:fld>
            <a:endParaRPr lang="en-US"/>
          </a:p>
        </p:txBody>
      </p:sp>
    </p:spTree>
    <p:extLst>
      <p:ext uri="{BB962C8B-B14F-4D97-AF65-F5344CB8AC3E}">
        <p14:creationId xmlns:p14="http://schemas.microsoft.com/office/powerpoint/2010/main" val="940291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35</a:t>
            </a:fld>
            <a:endParaRPr lang="en-US"/>
          </a:p>
        </p:txBody>
      </p:sp>
    </p:spTree>
    <p:extLst>
      <p:ext uri="{BB962C8B-B14F-4D97-AF65-F5344CB8AC3E}">
        <p14:creationId xmlns:p14="http://schemas.microsoft.com/office/powerpoint/2010/main" val="920532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36</a:t>
            </a:fld>
            <a:endParaRPr lang="en-US"/>
          </a:p>
        </p:txBody>
      </p:sp>
    </p:spTree>
    <p:extLst>
      <p:ext uri="{BB962C8B-B14F-4D97-AF65-F5344CB8AC3E}">
        <p14:creationId xmlns:p14="http://schemas.microsoft.com/office/powerpoint/2010/main" val="20362430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Traditional LMI is highly</a:t>
            </a:r>
            <a:r>
              <a:rPr lang="en-US" baseline="0" dirty="0"/>
              <a:t> structured.  Because it comes from mandated government forms and has to fit into certain coded categories, it’s very consistent and the shape of the data is easier to understand. Hand in hand with structure is the ability to do accurate trend analysis and projections.  Because the reporting system is so regulated, we can more accurately look at how a job or industry has done over time and where it’s projected to go in the future.  Projections are extremely useful for future program planning and program review.  Traditional LMI is also great at capturing the ENTIRE labor market.  If the government knows about the jobs, it’s included.  That applies to the three core data points, meaning we have complete coverage of jobs and the wages they pay.</a:t>
            </a:r>
          </a:p>
          <a:p>
            <a:r>
              <a:rPr lang="en-US" baseline="0" dirty="0"/>
              <a:t>[click]</a:t>
            </a:r>
          </a:p>
          <a:p>
            <a:r>
              <a:rPr lang="en-US" baseline="0" dirty="0"/>
              <a:t>The weaknesses are a reflection of its strengths.  Since it does provide total coverage across the nation traditional LMI can’t get into the fine details and doesn't provide specificity or skills information for a given occupation.  Also there is a poor connection to business since the government has to remove anything that could be linked back to a specific establishment.  There is also the concern that some of the data is outdated--this is due to the release schedule and the lag time between the collection of the data and its release from the government agencies (this will be covered more in Module 2). </a:t>
            </a:r>
          </a:p>
          <a:p>
            <a:r>
              <a:rPr lang="en-US" baseline="0" dirty="0"/>
              <a:t>Luckily our data also includes Real-time LMI, whose strengths help off-set the weakness of traditional LMI.</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37</a:t>
            </a:fld>
            <a:endParaRPr lang="en-US"/>
          </a:p>
        </p:txBody>
      </p:sp>
    </p:spTree>
    <p:extLst>
      <p:ext uri="{BB962C8B-B14F-4D97-AF65-F5344CB8AC3E}">
        <p14:creationId xmlns:p14="http://schemas.microsoft.com/office/powerpoint/2010/main" val="10717177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Real-time</a:t>
            </a:r>
            <a:r>
              <a:rPr lang="en-US" baseline="0" dirty="0"/>
              <a:t> LMI’s strength really comes into play by providing details and context to Traditional LMI.  It helps connect jobs to specific businesses—we know who’s hired in the past and how hard they worked to fill positions.  We also can get details about those jobs: specific job titles, and skills, certifications or degrees requested for those positions.  Since real-time LMI is updated monthly (our traditional is quarterly), it does a better job of reflecting the current outlook/demand for specific jobs and occupations.</a:t>
            </a:r>
          </a:p>
          <a:p>
            <a:r>
              <a:rPr lang="en-US" baseline="0" dirty="0"/>
              <a:t>[click]</a:t>
            </a:r>
          </a:p>
          <a:p>
            <a:r>
              <a:rPr lang="en-US" dirty="0"/>
              <a:t>The weaknesses</a:t>
            </a:r>
            <a:r>
              <a:rPr lang="en-US" baseline="0" dirty="0"/>
              <a:t> of Real-time LMI are that it’s a voluntary random sample. Also the structure and what’s included in the job posting isn’t standardized.  Since it’s a snapshot of the current employment demands and doesn’t account for items in the past, we are unable to produce projections off of this information.</a:t>
            </a:r>
          </a:p>
          <a:p>
            <a:r>
              <a:rPr lang="en-US" baseline="0" dirty="0"/>
              <a:t>However</a:t>
            </a:r>
            <a:r>
              <a:rPr lang="is-IS" baseline="0" dirty="0"/>
              <a:t>…</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38</a:t>
            </a:fld>
            <a:endParaRPr lang="en-US"/>
          </a:p>
        </p:txBody>
      </p:sp>
    </p:spTree>
    <p:extLst>
      <p:ext uri="{BB962C8B-B14F-4D97-AF65-F5344CB8AC3E}">
        <p14:creationId xmlns:p14="http://schemas.microsoft.com/office/powerpoint/2010/main" val="1635699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easy to see that the strengths of Real-time make up for the weaknesses in Traditiona</a:t>
            </a:r>
            <a:r>
              <a:rPr lang="en-US" baseline="0" dirty="0"/>
              <a:t>l LMI and vice versa!  Emsi believes that the use of both of these types together provides all the career information students need to make informed choices!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39</a:t>
            </a:fld>
            <a:endParaRPr lang="en-US"/>
          </a:p>
        </p:txBody>
      </p:sp>
    </p:spTree>
    <p:extLst>
      <p:ext uri="{BB962C8B-B14F-4D97-AF65-F5344CB8AC3E}">
        <p14:creationId xmlns:p14="http://schemas.microsoft.com/office/powerpoint/2010/main" val="5163299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40</a:t>
            </a:fld>
            <a:endParaRPr lang="en-US"/>
          </a:p>
        </p:txBody>
      </p:sp>
    </p:spTree>
    <p:extLst>
      <p:ext uri="{BB962C8B-B14F-4D97-AF65-F5344CB8AC3E}">
        <p14:creationId xmlns:p14="http://schemas.microsoft.com/office/powerpoint/2010/main" val="2078668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41</a:t>
            </a:fld>
            <a:endParaRPr lang="en-US"/>
          </a:p>
        </p:txBody>
      </p:sp>
    </p:spTree>
    <p:extLst>
      <p:ext uri="{BB962C8B-B14F-4D97-AF65-F5344CB8AC3E}">
        <p14:creationId xmlns:p14="http://schemas.microsoft.com/office/powerpoint/2010/main" val="643815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a:t>
            </a:fld>
            <a:endParaRPr lang="en-US"/>
          </a:p>
        </p:txBody>
      </p:sp>
    </p:spTree>
    <p:extLst>
      <p:ext uri="{BB962C8B-B14F-4D97-AF65-F5344CB8AC3E}">
        <p14:creationId xmlns:p14="http://schemas.microsoft.com/office/powerpoint/2010/main" val="1954088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give</a:t>
            </a:r>
            <a:r>
              <a:rPr lang="en-US" baseline="0" dirty="0"/>
              <a:t> some context for </a:t>
            </a:r>
            <a:r>
              <a:rPr lang="en-US" baseline="0" dirty="0" err="1"/>
              <a:t>Emsi’s</a:t>
            </a:r>
            <a:r>
              <a:rPr lang="en-US" baseline="0" dirty="0"/>
              <a:t> relationship with higher education–we’ve partnered with hundreds of institutions over the last 17 years.</a:t>
            </a:r>
          </a:p>
          <a:p>
            <a:endParaRPr lang="en-US" baseline="0" dirty="0"/>
          </a:p>
          <a:p>
            <a:r>
              <a:rPr lang="en-US" dirty="0"/>
              <a:t>We’ve developed what is now the industry standard dataset</a:t>
            </a:r>
            <a:r>
              <a:rPr lang="en-US" baseline="0" dirty="0"/>
              <a:t> for </a:t>
            </a:r>
            <a:r>
              <a:rPr lang="en-US" dirty="0"/>
              <a:t>labor market</a:t>
            </a:r>
            <a:r>
              <a:rPr lang="en-US" baseline="0" dirty="0"/>
              <a:t> information–which informs and supports all that we do.</a:t>
            </a:r>
          </a:p>
          <a:p>
            <a:endParaRPr lang="en-US" baseline="0" dirty="0"/>
          </a:p>
          <a:p>
            <a:r>
              <a:rPr lang="en-US" baseline="0" dirty="0"/>
              <a:t>Our teams of economists and data scientists work to make that data accessible and actionable for colleges. </a:t>
            </a:r>
          </a:p>
          <a:p>
            <a:endParaRPr lang="en-US" baseline="0" dirty="0"/>
          </a:p>
          <a:p>
            <a:r>
              <a:rPr lang="en-US" baseline="0" dirty="0"/>
              <a:t>We’re backed by CareerBuilder–our parent company–and their network of 40,000 businesses.</a:t>
            </a:r>
          </a:p>
          <a:p>
            <a:endParaRPr lang="en-US" baseline="0" dirty="0"/>
          </a:p>
          <a:p>
            <a:r>
              <a:rPr lang="en-US" baseline="0" dirty="0"/>
              <a:t>At Emsi, our goal is to leverage these things to help each student on your campus know why they’re in school and which outcome they’re pursuing.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6</a:t>
            </a:fld>
            <a:endParaRPr lang="en-US"/>
          </a:p>
        </p:txBody>
      </p:sp>
    </p:spTree>
    <p:extLst>
      <p:ext uri="{BB962C8B-B14F-4D97-AF65-F5344CB8AC3E}">
        <p14:creationId xmlns:p14="http://schemas.microsoft.com/office/powerpoint/2010/main" val="901351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2016,</a:t>
            </a:r>
            <a:r>
              <a:rPr lang="en-US" baseline="0" dirty="0"/>
              <a:t> we had a total of 267 Higher Ed institutions in the US as clients (note that these include those clients with multiple institutions/subdomains). </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7</a:t>
            </a:fld>
            <a:endParaRPr lang="en-US"/>
          </a:p>
        </p:txBody>
      </p:sp>
    </p:spTree>
    <p:extLst>
      <p:ext uri="{BB962C8B-B14F-4D97-AF65-F5344CB8AC3E}">
        <p14:creationId xmlns:p14="http://schemas.microsoft.com/office/powerpoint/2010/main" val="277414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B7E5F0-6CCB-8D4E-9EEB-EE2A40801C1D}" type="slidenum">
              <a:rPr lang="en-US" smtClean="0"/>
              <a:t>8</a:t>
            </a:fld>
            <a:endParaRPr lang="en-US"/>
          </a:p>
        </p:txBody>
      </p:sp>
    </p:spTree>
    <p:extLst>
      <p:ext uri="{BB962C8B-B14F-4D97-AF65-F5344CB8AC3E}">
        <p14:creationId xmlns:p14="http://schemas.microsoft.com/office/powerpoint/2010/main" val="417436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9</a:t>
            </a:fld>
            <a:endParaRPr lang="en-US"/>
          </a:p>
        </p:txBody>
      </p:sp>
    </p:spTree>
    <p:extLst>
      <p:ext uri="{BB962C8B-B14F-4D97-AF65-F5344CB8AC3E}">
        <p14:creationId xmlns:p14="http://schemas.microsoft.com/office/powerpoint/2010/main" val="1072478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IMPORTANT SLIDE</a:t>
            </a:r>
            <a:r>
              <a:rPr lang="en-US" baseline="0" dirty="0"/>
              <a:t> IN THE TRAINING – EMPHASIZE:</a:t>
            </a:r>
          </a:p>
          <a:p>
            <a:r>
              <a:rPr lang="en-US" baseline="0" dirty="0"/>
              <a:t>CAREER COACH HELPS STUDENTS SUCCEED! By connecting those students to career opportunities through your programs with relevant data from your website, with your branding.</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10</a:t>
            </a:fld>
            <a:endParaRPr lang="en-US"/>
          </a:p>
        </p:txBody>
      </p:sp>
    </p:spTree>
    <p:extLst>
      <p:ext uri="{BB962C8B-B14F-4D97-AF65-F5344CB8AC3E}">
        <p14:creationId xmlns:p14="http://schemas.microsoft.com/office/powerpoint/2010/main" val="1672961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[combined</a:t>
            </a:r>
            <a:r>
              <a:rPr lang="en-US" baseline="0" dirty="0"/>
              <a:t> two slides]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11</a:t>
            </a:fld>
            <a:endParaRPr lang="en-US"/>
          </a:p>
        </p:txBody>
      </p:sp>
    </p:spTree>
    <p:extLst>
      <p:ext uri="{BB962C8B-B14F-4D97-AF65-F5344CB8AC3E}">
        <p14:creationId xmlns:p14="http://schemas.microsoft.com/office/powerpoint/2010/main" val="1651769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3" name="Content Placeholder 2"/>
          <p:cNvSpPr>
            <a:spLocks noGrp="1"/>
          </p:cNvSpPr>
          <p:nvPr>
            <p:ph idx="1" hasCustomPrompt="1"/>
          </p:nvPr>
        </p:nvSpPr>
        <p:spPr/>
        <p:txBody>
          <a:bodyPr>
            <a:normAutofit/>
          </a:bodyPr>
          <a:lstStyle>
            <a:lvl1pPr>
              <a:defRPr sz="2400"/>
            </a:lvl1pPr>
            <a:lvl2pPr>
              <a:defRPr sz="2400"/>
            </a:lvl2pPr>
            <a:lvl3pPr>
              <a:defRPr sz="2400"/>
            </a:lvl3pPr>
            <a:lvl4pPr>
              <a:defRPr sz="2400"/>
            </a:lvl4pPr>
            <a:lvl5pPr>
              <a:defRPr sz="2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5702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eft (White)">
    <p:spTree>
      <p:nvGrpSpPr>
        <p:cNvPr id="1" name=""/>
        <p:cNvGrpSpPr/>
        <p:nvPr/>
      </p:nvGrpSpPr>
      <p:grpSpPr>
        <a:xfrm>
          <a:off x="0" y="0"/>
          <a:ext cx="0" cy="0"/>
          <a:chOff x="0" y="0"/>
          <a:chExt cx="0" cy="0"/>
        </a:xfrm>
      </p:grpSpPr>
      <p:sp>
        <p:nvSpPr>
          <p:cNvPr id="4" name="Content Placeholder 2"/>
          <p:cNvSpPr>
            <a:spLocks noGrp="1"/>
          </p:cNvSpPr>
          <p:nvPr>
            <p:ph idx="10" hasCustomPrompt="1"/>
          </p:nvPr>
        </p:nvSpPr>
        <p:spPr>
          <a:xfrm>
            <a:off x="840322" y="2400300"/>
            <a:ext cx="5120640" cy="3288118"/>
          </a:xfrm>
        </p:spPr>
        <p:txBody>
          <a:bodyPr/>
          <a:lstStyle/>
          <a:p>
            <a:pPr lvl="0"/>
            <a:r>
              <a:rPr lang="en-US" dirty="0"/>
              <a:t>Click to add text</a:t>
            </a:r>
          </a:p>
        </p:txBody>
      </p:sp>
      <p:sp>
        <p:nvSpPr>
          <p:cNvPr id="2" name="Title 1"/>
          <p:cNvSpPr>
            <a:spLocks noGrp="1"/>
          </p:cNvSpPr>
          <p:nvPr>
            <p:ph type="title" hasCustomPrompt="1"/>
          </p:nvPr>
        </p:nvSpPr>
        <p:spPr>
          <a:xfrm>
            <a:off x="838200" y="662838"/>
            <a:ext cx="5122762" cy="1144192"/>
          </a:xfrm>
        </p:spPr>
        <p:txBody>
          <a:bodyPr anchor="b"/>
          <a:lstStyle/>
          <a:p>
            <a:r>
              <a:rPr lang="en-US" dirty="0"/>
              <a:t>Click to add title</a:t>
            </a:r>
          </a:p>
        </p:txBody>
      </p:sp>
      <p:sp>
        <p:nvSpPr>
          <p:cNvPr id="5" name="Subtitle 2"/>
          <p:cNvSpPr>
            <a:spLocks noGrp="1"/>
          </p:cNvSpPr>
          <p:nvPr>
            <p:ph type="subTitle" idx="1" hasCustomPrompt="1"/>
          </p:nvPr>
        </p:nvSpPr>
        <p:spPr>
          <a:xfrm>
            <a:off x="838200" y="1807030"/>
            <a:ext cx="5122762" cy="370113"/>
          </a:xfrm>
        </p:spPr>
        <p:txBody>
          <a:bodyPr anchor="t">
            <a:noAutofit/>
          </a:bodyPr>
          <a:lstStyle>
            <a:lvl1pPr marL="0" indent="0" algn="l">
              <a:lnSpc>
                <a:spcPct val="100000"/>
              </a:lnSpc>
              <a:buNone/>
              <a:defRPr sz="16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406693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Right (White)">
    <p:spTree>
      <p:nvGrpSpPr>
        <p:cNvPr id="1" name=""/>
        <p:cNvGrpSpPr/>
        <p:nvPr/>
      </p:nvGrpSpPr>
      <p:grpSpPr>
        <a:xfrm>
          <a:off x="0" y="0"/>
          <a:ext cx="0" cy="0"/>
          <a:chOff x="0" y="0"/>
          <a:chExt cx="0" cy="0"/>
        </a:xfrm>
      </p:grpSpPr>
      <p:sp>
        <p:nvSpPr>
          <p:cNvPr id="5" name="Content Placeholder 2"/>
          <p:cNvSpPr>
            <a:spLocks noGrp="1"/>
          </p:cNvSpPr>
          <p:nvPr>
            <p:ph idx="11" hasCustomPrompt="1"/>
          </p:nvPr>
        </p:nvSpPr>
        <p:spPr>
          <a:xfrm>
            <a:off x="6337354" y="2400300"/>
            <a:ext cx="5120640" cy="3288118"/>
          </a:xfrm>
        </p:spPr>
        <p:txBody>
          <a:bodyPr>
            <a:normAutofit/>
          </a:bodyPr>
          <a:lstStyle>
            <a:lvl1pPr>
              <a:defRPr sz="2400"/>
            </a:lvl1pPr>
          </a:lstStyle>
          <a:p>
            <a:pPr lvl="0"/>
            <a:r>
              <a:rPr lang="en-US" dirty="0"/>
              <a:t>Click to add text</a:t>
            </a:r>
          </a:p>
        </p:txBody>
      </p:sp>
      <p:sp>
        <p:nvSpPr>
          <p:cNvPr id="7" name="Subtitle 2"/>
          <p:cNvSpPr>
            <a:spLocks noGrp="1"/>
          </p:cNvSpPr>
          <p:nvPr>
            <p:ph type="subTitle" idx="1" hasCustomPrompt="1"/>
          </p:nvPr>
        </p:nvSpPr>
        <p:spPr>
          <a:xfrm>
            <a:off x="6335232" y="1807030"/>
            <a:ext cx="5122762" cy="370113"/>
          </a:xfrm>
        </p:spPr>
        <p:txBody>
          <a:bodyPr anchor="t">
            <a:noAutofit/>
          </a:bodyPr>
          <a:lstStyle>
            <a:lvl1pPr marL="0" indent="0" algn="l">
              <a:lnSpc>
                <a:spcPct val="100000"/>
              </a:lnSpc>
              <a:buNone/>
              <a:defRPr sz="16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
        <p:nvSpPr>
          <p:cNvPr id="3" name="Title 2"/>
          <p:cNvSpPr>
            <a:spLocks noGrp="1"/>
          </p:cNvSpPr>
          <p:nvPr>
            <p:ph type="title" hasCustomPrompt="1"/>
          </p:nvPr>
        </p:nvSpPr>
        <p:spPr>
          <a:xfrm>
            <a:off x="6335232" y="666523"/>
            <a:ext cx="5122762" cy="1140507"/>
          </a:xfrm>
        </p:spPr>
        <p:txBody>
          <a:bodyPr anchor="b"/>
          <a:lstStyle>
            <a:lvl1pPr>
              <a:defRPr baseline="0"/>
            </a:lvl1pPr>
          </a:lstStyle>
          <a:p>
            <a:r>
              <a:rPr lang="en-US" dirty="0"/>
              <a:t>Click to add title</a:t>
            </a:r>
          </a:p>
        </p:txBody>
      </p:sp>
    </p:spTree>
    <p:extLst>
      <p:ext uri="{BB962C8B-B14F-4D97-AF65-F5344CB8AC3E}">
        <p14:creationId xmlns:p14="http://schemas.microsoft.com/office/powerpoint/2010/main" val="149959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ontac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731607" y="1191194"/>
            <a:ext cx="7313645" cy="1103132"/>
          </a:xfrm>
        </p:spPr>
        <p:txBody>
          <a:bodyPr anchor="ctr">
            <a:normAutofit/>
          </a:bodyPr>
          <a:lstStyle>
            <a:lvl1pPr algn="l">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1731608" y="2390980"/>
            <a:ext cx="7313643" cy="1543886"/>
          </a:xfrm>
        </p:spPr>
        <p:txBody>
          <a:bodyPr anchor="t">
            <a:normAutofit/>
          </a:bodyPr>
          <a:lstStyle>
            <a:lvl1pPr marL="0" indent="0" algn="l">
              <a:lnSpc>
                <a:spcPct val="100000"/>
              </a:lnSpc>
              <a:spcBef>
                <a:spcPts val="400"/>
              </a:spcBef>
              <a:buNone/>
              <a:defRPr sz="2000" b="0" i="0" spc="0" baseline="0">
                <a:solidFill>
                  <a:schemeClr val="tx2"/>
                </a:solidFill>
                <a:latin typeface="+mn-lt"/>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31607" y="4211322"/>
            <a:ext cx="1828800" cy="569950"/>
          </a:xfrm>
          <a:prstGeom prst="rect">
            <a:avLst/>
          </a:prstGeom>
        </p:spPr>
      </p:pic>
    </p:spTree>
    <p:extLst>
      <p:ext uri="{BB962C8B-B14F-4D97-AF65-F5344CB8AC3E}">
        <p14:creationId xmlns:p14="http://schemas.microsoft.com/office/powerpoint/2010/main" val="1139628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p:cNvSpPr>
            <a:spLocks noGrp="1"/>
          </p:cNvSpPr>
          <p:nvPr>
            <p:ph idx="1" hasCustomPrompt="1"/>
          </p:nvPr>
        </p:nvSpPr>
        <p:spPr/>
        <p:txBody>
          <a:bodyPr>
            <a:normAutofit/>
          </a:bodyPr>
          <a:lstStyle>
            <a:lvl1pPr>
              <a:defRPr sz="2400">
                <a:solidFill>
                  <a:schemeClr val="bg1"/>
                </a:solidFill>
              </a:defRPr>
            </a:lvl1pPr>
            <a:lvl2pPr>
              <a:defRPr sz="2400">
                <a:solidFill>
                  <a:schemeClr val="bg1"/>
                </a:solidFill>
              </a:defRPr>
            </a:lvl2pPr>
            <a:lvl3pPr>
              <a:defRPr sz="2400">
                <a:solidFill>
                  <a:schemeClr val="bg1"/>
                </a:solidFill>
              </a:defRPr>
            </a:lvl3pPr>
            <a:lvl4pPr>
              <a:defRPr sz="2400">
                <a:solidFill>
                  <a:schemeClr val="bg1"/>
                </a:solidFill>
              </a:defRPr>
            </a:lvl4pPr>
            <a:lvl5pPr>
              <a:defRPr sz="2400">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1339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439178" y="499784"/>
            <a:ext cx="7313645" cy="1953991"/>
          </a:xfrm>
        </p:spPr>
        <p:txBody>
          <a:bodyPr anchor="b">
            <a:normAutofit/>
          </a:bodyPr>
          <a:lstStyle>
            <a:lvl1pPr algn="ctr">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2439179" y="2541948"/>
            <a:ext cx="7313643" cy="974371"/>
          </a:xfrm>
        </p:spPr>
        <p:txBody>
          <a:bodyPr anchor="t">
            <a:normAutofit/>
          </a:bodyPr>
          <a:lstStyle>
            <a:lvl1pPr marL="0" indent="0" algn="ctr">
              <a:lnSpc>
                <a:spcPct val="100000"/>
              </a:lnSpc>
              <a:buNone/>
              <a:defRPr sz="2000" b="0" i="0" spc="30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a:p>
            <a:r>
              <a:rPr lang="en-US" dirty="0"/>
              <a:t>(ALL CAPS)</a:t>
            </a: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81600" y="4054774"/>
            <a:ext cx="1828800" cy="400740"/>
          </a:xfrm>
          <a:prstGeom prst="rect">
            <a:avLst/>
          </a:prstGeom>
        </p:spPr>
      </p:pic>
    </p:spTree>
    <p:extLst>
      <p:ext uri="{BB962C8B-B14F-4D97-AF65-F5344CB8AC3E}">
        <p14:creationId xmlns:p14="http://schemas.microsoft.com/office/powerpoint/2010/main" val="1728665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artnershi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439178" y="499784"/>
            <a:ext cx="7313645" cy="1953991"/>
          </a:xfrm>
        </p:spPr>
        <p:txBody>
          <a:bodyPr anchor="b">
            <a:normAutofit/>
          </a:bodyPr>
          <a:lstStyle>
            <a:lvl1pPr algn="ctr">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2439179" y="2541948"/>
            <a:ext cx="7313643" cy="974371"/>
          </a:xfrm>
        </p:spPr>
        <p:txBody>
          <a:bodyPr anchor="t">
            <a:normAutofit/>
          </a:bodyPr>
          <a:lstStyle>
            <a:lvl1pPr marL="0" indent="0" algn="ctr">
              <a:lnSpc>
                <a:spcPct val="100000"/>
              </a:lnSpc>
              <a:buNone/>
              <a:defRPr sz="2000" b="0" i="0" spc="30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a:p>
            <a:r>
              <a:rPr lang="en-US" dirty="0"/>
              <a:t>(ALL CAPS)</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00221" y="4082142"/>
            <a:ext cx="1828800" cy="400740"/>
          </a:xfrm>
          <a:prstGeom prst="rect">
            <a:avLst/>
          </a:prstGeom>
        </p:spPr>
      </p:pic>
      <p:cxnSp>
        <p:nvCxnSpPr>
          <p:cNvPr id="6" name="Straight Connector 5"/>
          <p:cNvCxnSpPr/>
          <p:nvPr userDrawn="1"/>
        </p:nvCxnSpPr>
        <p:spPr>
          <a:xfrm>
            <a:off x="6067647" y="3716110"/>
            <a:ext cx="0" cy="1095154"/>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35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ransition Slide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80947" y="2241176"/>
            <a:ext cx="10515600" cy="1360862"/>
          </a:xfrm>
        </p:spPr>
        <p:txBody>
          <a:bodyPr anchor="b">
            <a:normAutofit/>
          </a:bodyPr>
          <a:lstStyle>
            <a:lvl1pPr algn="l">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880946" y="3735852"/>
            <a:ext cx="10515600" cy="1655762"/>
          </a:xfrm>
        </p:spPr>
        <p:txBody>
          <a:bodyPr/>
          <a:lstStyle>
            <a:lvl1pPr marL="0" indent="0" algn="l">
              <a:lnSpc>
                <a:spcPct val="100000"/>
              </a:lnSpc>
              <a:buNone/>
              <a:defRPr sz="24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374462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ransition Slide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80947" y="2241176"/>
            <a:ext cx="10515600" cy="1360862"/>
          </a:xfrm>
        </p:spPr>
        <p:txBody>
          <a:bodyPr anchor="b">
            <a:normAutofit/>
          </a:bodyPr>
          <a:lstStyle>
            <a:lvl1pPr algn="l">
              <a:defRPr sz="4800" b="1" i="0" baseline="0">
                <a:solidFill>
                  <a:schemeClr val="accent1"/>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880946" y="3735852"/>
            <a:ext cx="10515600" cy="1655762"/>
          </a:xfrm>
        </p:spPr>
        <p:txBody>
          <a:bodyPr/>
          <a:lstStyle>
            <a:lvl1pPr marL="0" indent="0" algn="l">
              <a:lnSpc>
                <a:spcPct val="100000"/>
              </a:lnSpc>
              <a:buNone/>
              <a:defRPr sz="2400" b="0" i="0" spc="300" baseline="0">
                <a:solidFill>
                  <a:schemeClr val="bg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1457378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ote (Whi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4"/>
            <a:ext cx="5122762" cy="4514889"/>
          </a:xfrm>
        </p:spPr>
        <p:txBody>
          <a:bodyPr anchor="ctr">
            <a:normAutofit/>
          </a:bodyPr>
          <a:lstStyle>
            <a:lvl1pPr marL="0" indent="0" algn="l">
              <a:buNone/>
              <a:defRPr sz="2400" b="0" i="1" baseline="0">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b="0" i="0">
                <a:latin typeface="Avenir Book" charset="0"/>
                <a:ea typeface="Avenir Book" charset="0"/>
                <a:cs typeface="Avenir Book" charset="0"/>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latin typeface="Avenir Medium" charset="0"/>
                <a:ea typeface="Avenir Medium" charset="0"/>
                <a:cs typeface="Avenir Medium" charset="0"/>
              </a:defRPr>
            </a:lvl1pPr>
          </a:lstStyle>
          <a:p>
            <a:pPr lvl="0"/>
            <a:r>
              <a:rPr lang="en-US" dirty="0"/>
              <a:t>-WHOEVER SAID IT</a:t>
            </a:r>
          </a:p>
        </p:txBody>
      </p:sp>
    </p:spTree>
    <p:extLst>
      <p:ext uri="{BB962C8B-B14F-4D97-AF65-F5344CB8AC3E}">
        <p14:creationId xmlns:p14="http://schemas.microsoft.com/office/powerpoint/2010/main" val="2110615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w/ Bullet (Whi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5"/>
            <a:ext cx="5122762" cy="2636766"/>
          </a:xfrm>
        </p:spPr>
        <p:txBody>
          <a:bodyPr anchor="ctr">
            <a:normAutofit/>
          </a:bodyPr>
          <a:lstStyle>
            <a:lvl1pPr marL="0" indent="0" algn="l">
              <a:buNone/>
              <a:defRPr sz="2400" b="0" i="1" baseline="0">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b="0" i="0">
                <a:latin typeface="Avenir Book" charset="0"/>
                <a:ea typeface="Avenir Book" charset="0"/>
                <a:cs typeface="Avenir Book" charset="0"/>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latin typeface="Avenir Medium" charset="0"/>
                <a:ea typeface="Avenir Medium" charset="0"/>
                <a:cs typeface="Avenir Medium" charset="0"/>
              </a:defRPr>
            </a:lvl1pPr>
          </a:lstStyle>
          <a:p>
            <a:pPr lvl="0"/>
            <a:r>
              <a:rPr lang="en-US" dirty="0"/>
              <a:t>-WHOEVER SAID IT</a:t>
            </a:r>
          </a:p>
        </p:txBody>
      </p:sp>
      <p:sp>
        <p:nvSpPr>
          <p:cNvPr id="6" name="Content Placeholder 2"/>
          <p:cNvSpPr>
            <a:spLocks noGrp="1"/>
          </p:cNvSpPr>
          <p:nvPr>
            <p:ph idx="12" hasCustomPrompt="1"/>
          </p:nvPr>
        </p:nvSpPr>
        <p:spPr>
          <a:xfrm>
            <a:off x="933893" y="3289300"/>
            <a:ext cx="5122762" cy="2025439"/>
          </a:xfrm>
        </p:spPr>
        <p:txBody>
          <a:bodyPr anchor="ctr">
            <a:normAutofit/>
          </a:bodyPr>
          <a:lstStyle>
            <a:lvl1pPr marL="457200" indent="-457200" algn="l">
              <a:buFont typeface="Wingdings" charset="2"/>
              <a:buChar char="§"/>
              <a:defRPr sz="2400" b="0" i="0" baseline="0">
                <a:latin typeface="+mn-lt"/>
                <a:ea typeface="Avenir Light Oblique" charset="0"/>
                <a:cs typeface="Avenir Light Oblique" charset="0"/>
              </a:defRPr>
            </a:lvl1pPr>
          </a:lstStyle>
          <a:p>
            <a:pPr lvl="0"/>
            <a:r>
              <a:rPr lang="en-US" dirty="0"/>
              <a:t>Click to add text</a:t>
            </a:r>
          </a:p>
        </p:txBody>
      </p:sp>
    </p:spTree>
    <p:extLst>
      <p:ext uri="{BB962C8B-B14F-4D97-AF65-F5344CB8AC3E}">
        <p14:creationId xmlns:p14="http://schemas.microsoft.com/office/powerpoint/2010/main" val="1453307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Quote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4"/>
            <a:ext cx="5122762" cy="4514889"/>
          </a:xfrm>
        </p:spPr>
        <p:txBody>
          <a:bodyPr anchor="ctr">
            <a:normAutofit/>
          </a:bodyPr>
          <a:lstStyle>
            <a:lvl1pPr marL="0" indent="0" algn="l">
              <a:buNone/>
              <a:defRPr sz="2400" b="0" i="1" baseline="0">
                <a:solidFill>
                  <a:schemeClr val="bg1"/>
                </a:solidFill>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a:solidFill>
                  <a:schemeClr val="bg1"/>
                </a:solidFill>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solidFill>
                  <a:schemeClr val="bg1"/>
                </a:solidFill>
                <a:latin typeface="Avenir Book" charset="0"/>
                <a:ea typeface="Avenir Book" charset="0"/>
                <a:cs typeface="Avenir Book" charset="0"/>
              </a:defRPr>
            </a:lvl1pPr>
          </a:lstStyle>
          <a:p>
            <a:pPr lvl="0"/>
            <a:r>
              <a:rPr lang="en-US" dirty="0"/>
              <a:t>-WHOEVER SAID IT</a:t>
            </a:r>
          </a:p>
        </p:txBody>
      </p:sp>
    </p:spTree>
    <p:extLst>
      <p:ext uri="{BB962C8B-B14F-4D97-AF65-F5344CB8AC3E}">
        <p14:creationId xmlns:p14="http://schemas.microsoft.com/office/powerpoint/2010/main" val="973911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684102"/>
            <a:ext cx="10515600" cy="1559367"/>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2243469"/>
            <a:ext cx="10515600" cy="3933493"/>
          </a:xfrm>
          <a:prstGeom prst="rect">
            <a:avLst/>
          </a:prstGeom>
        </p:spPr>
        <p:txBody>
          <a:bodyPr vert="horz" lIns="91440" tIns="45720" rIns="91440" bIns="45720" rtlCol="0">
            <a:norm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744436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77" r:id="rId4"/>
    <p:sldLayoutId id="2147483668" r:id="rId5"/>
    <p:sldLayoutId id="2147483669" r:id="rId6"/>
    <p:sldLayoutId id="2147483670" r:id="rId7"/>
    <p:sldLayoutId id="2147483678" r:id="rId8"/>
    <p:sldLayoutId id="2147483671" r:id="rId9"/>
    <p:sldLayoutId id="2147483672" r:id="rId10"/>
    <p:sldLayoutId id="2147483674" r:id="rId11"/>
    <p:sldLayoutId id="2147483676" r:id="rId12"/>
  </p:sldLayoutIdLst>
  <p:txStyles>
    <p:title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p:titleStyle>
    <p:body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gi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23.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4.jpg"/><Relationship Id="rId1" Type="http://schemas.openxmlformats.org/officeDocument/2006/relationships/slideLayout" Target="../slideLayouts/slideLayout5.xml"/><Relationship Id="rId5" Type="http://schemas.openxmlformats.org/officeDocument/2006/relationships/image" Target="../media/image36.jpeg"/><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microsoft.com/office/2007/relationships/hdphoto" Target="../media/hdphoto2.wdp"/><Relationship Id="rId5" Type="http://schemas.openxmlformats.org/officeDocument/2006/relationships/image" Target="../media/image35.png"/><Relationship Id="rId4" Type="http://schemas.openxmlformats.org/officeDocument/2006/relationships/image" Target="../media/image14.jp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5904" y="940883"/>
            <a:ext cx="11034963" cy="1953991"/>
          </a:xfrm>
        </p:spPr>
        <p:txBody>
          <a:bodyPr>
            <a:normAutofit/>
          </a:bodyPr>
          <a:lstStyle/>
          <a:p>
            <a:r>
              <a:rPr lang="en-US" sz="5500" dirty="0"/>
              <a:t>Career Coach Advanced Training</a:t>
            </a:r>
          </a:p>
        </p:txBody>
      </p:sp>
      <p:sp>
        <p:nvSpPr>
          <p:cNvPr id="3" name="Subtitle 2"/>
          <p:cNvSpPr>
            <a:spLocks noGrp="1"/>
          </p:cNvSpPr>
          <p:nvPr>
            <p:ph type="subTitle" idx="1"/>
          </p:nvPr>
        </p:nvSpPr>
        <p:spPr>
          <a:xfrm>
            <a:off x="2294337" y="3168504"/>
            <a:ext cx="7898096" cy="974371"/>
          </a:xfrm>
        </p:spPr>
        <p:txBody>
          <a:bodyPr>
            <a:noAutofit/>
          </a:bodyPr>
          <a:lstStyle/>
          <a:p>
            <a:r>
              <a:rPr lang="en-US" sz="3000" dirty="0"/>
              <a:t>BECOME A CAREER COACH EXPERT</a:t>
            </a:r>
          </a:p>
        </p:txBody>
      </p:sp>
      <p:sp>
        <p:nvSpPr>
          <p:cNvPr id="7" name="Rectangle 6">
            <a:extLst>
              <a:ext uri="{FF2B5EF4-FFF2-40B4-BE49-F238E27FC236}">
                <a16:creationId xmlns:a16="http://schemas.microsoft.com/office/drawing/2014/main" id="{512DF6AA-D301-ED43-B5A6-B63D24A3246B}"/>
              </a:ext>
            </a:extLst>
          </p:cNvPr>
          <p:cNvSpPr/>
          <p:nvPr/>
        </p:nvSpPr>
        <p:spPr>
          <a:xfrm>
            <a:off x="4383314" y="3701143"/>
            <a:ext cx="3744686" cy="12482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1EA9F928-3220-484F-9F78-E7BFF072EAD6}"/>
              </a:ext>
            </a:extLst>
          </p:cNvPr>
          <p:cNvPicPr>
            <a:picLocks noChangeAspect="1"/>
          </p:cNvPicPr>
          <p:nvPr/>
        </p:nvPicPr>
        <p:blipFill>
          <a:blip r:embed="rId2"/>
          <a:stretch>
            <a:fillRect/>
          </a:stretch>
        </p:blipFill>
        <p:spPr>
          <a:xfrm>
            <a:off x="4383314" y="4138868"/>
            <a:ext cx="2734394" cy="1014129"/>
          </a:xfrm>
          <a:prstGeom prst="rect">
            <a:avLst/>
          </a:prstGeom>
        </p:spPr>
      </p:pic>
    </p:spTree>
    <p:extLst>
      <p:ext uri="{BB962C8B-B14F-4D97-AF65-F5344CB8AC3E}">
        <p14:creationId xmlns:p14="http://schemas.microsoft.com/office/powerpoint/2010/main" val="2079143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37949"/>
            <a:ext cx="10515600" cy="1559367"/>
          </a:xfrm>
        </p:spPr>
        <p:txBody>
          <a:bodyPr/>
          <a:lstStyle/>
          <a:p>
            <a:r>
              <a:rPr lang="en-US" dirty="0"/>
              <a:t>Career Coach Helps Students Succeed</a:t>
            </a:r>
          </a:p>
        </p:txBody>
      </p:sp>
      <p:sp>
        <p:nvSpPr>
          <p:cNvPr id="4" name="TextBox 3"/>
          <p:cNvSpPr txBox="1"/>
          <p:nvPr/>
        </p:nvSpPr>
        <p:spPr>
          <a:xfrm>
            <a:off x="131358" y="4618205"/>
            <a:ext cx="3015582" cy="830997"/>
          </a:xfrm>
          <a:prstGeom prst="rect">
            <a:avLst/>
          </a:prstGeom>
          <a:noFill/>
        </p:spPr>
        <p:txBody>
          <a:bodyPr wrap="square" rtlCol="0">
            <a:spAutoFit/>
          </a:bodyPr>
          <a:lstStyle/>
          <a:p>
            <a:pPr algn="ctr"/>
            <a:r>
              <a:rPr lang="en-US" sz="2400" spc="300" dirty="0">
                <a:solidFill>
                  <a:schemeClr val="accent1"/>
                </a:solidFill>
                <a:latin typeface="Avenir Roman"/>
                <a:cs typeface="Avenir Roman"/>
              </a:rPr>
              <a:t>YOUR</a:t>
            </a:r>
            <a:r>
              <a:rPr lang="en-US" sz="2400" spc="300" baseline="0" dirty="0">
                <a:solidFill>
                  <a:schemeClr val="accent1"/>
                </a:solidFill>
                <a:latin typeface="Avenir Roman"/>
                <a:cs typeface="Avenir Roman"/>
              </a:rPr>
              <a:t> STUDENTS</a:t>
            </a:r>
            <a:endParaRPr lang="en-US" sz="2400" spc="300" dirty="0">
              <a:solidFill>
                <a:schemeClr val="accent1"/>
              </a:solidFill>
              <a:latin typeface="Avenir Roman"/>
              <a:cs typeface="Avenir Roman"/>
            </a:endParaRPr>
          </a:p>
        </p:txBody>
      </p:sp>
      <p:sp>
        <p:nvSpPr>
          <p:cNvPr id="5" name="TextBox 4"/>
          <p:cNvSpPr txBox="1"/>
          <p:nvPr/>
        </p:nvSpPr>
        <p:spPr>
          <a:xfrm>
            <a:off x="4588209" y="4618205"/>
            <a:ext cx="3015582" cy="830997"/>
          </a:xfrm>
          <a:prstGeom prst="rect">
            <a:avLst/>
          </a:prstGeom>
          <a:noFill/>
        </p:spPr>
        <p:txBody>
          <a:bodyPr wrap="square" rtlCol="0">
            <a:spAutoFit/>
          </a:bodyPr>
          <a:lstStyle/>
          <a:p>
            <a:pPr algn="ctr"/>
            <a:r>
              <a:rPr lang="en-US" sz="2400" spc="300" dirty="0">
                <a:solidFill>
                  <a:schemeClr val="accent1"/>
                </a:solidFill>
                <a:latin typeface="Avenir Roman"/>
                <a:cs typeface="Avenir Roman"/>
              </a:rPr>
              <a:t>YOUR</a:t>
            </a:r>
            <a:r>
              <a:rPr lang="en-US" sz="2400" spc="300" baseline="0" dirty="0">
                <a:solidFill>
                  <a:schemeClr val="accent1"/>
                </a:solidFill>
                <a:latin typeface="Avenir Roman"/>
                <a:cs typeface="Avenir Roman"/>
              </a:rPr>
              <a:t> PROGRAMS</a:t>
            </a:r>
            <a:endParaRPr lang="en-US" sz="2400" spc="300" dirty="0">
              <a:solidFill>
                <a:schemeClr val="accent1"/>
              </a:solidFill>
              <a:latin typeface="Avenir Roman"/>
              <a:cs typeface="Avenir Roman"/>
            </a:endParaRPr>
          </a:p>
        </p:txBody>
      </p:sp>
      <p:sp>
        <p:nvSpPr>
          <p:cNvPr id="11" name="TextBox 10"/>
          <p:cNvSpPr txBox="1"/>
          <p:nvPr/>
        </p:nvSpPr>
        <p:spPr>
          <a:xfrm>
            <a:off x="8097761" y="4880029"/>
            <a:ext cx="4357108" cy="461665"/>
          </a:xfrm>
          <a:prstGeom prst="rect">
            <a:avLst/>
          </a:prstGeom>
          <a:noFill/>
        </p:spPr>
        <p:txBody>
          <a:bodyPr wrap="square" rtlCol="0">
            <a:spAutoFit/>
          </a:bodyPr>
          <a:lstStyle/>
          <a:p>
            <a:pPr algn="ctr"/>
            <a:r>
              <a:rPr lang="en-US" sz="2400" spc="300" dirty="0">
                <a:solidFill>
                  <a:schemeClr val="accent1"/>
                </a:solidFill>
                <a:latin typeface="Avenir Roman"/>
                <a:cs typeface="Avenir Roman"/>
              </a:rPr>
              <a:t>CAREERS</a:t>
            </a:r>
          </a:p>
        </p:txBody>
      </p:sp>
      <p:sp>
        <p:nvSpPr>
          <p:cNvPr id="3" name="Freeform 2">
            <a:extLst>
              <a:ext uri="{FF2B5EF4-FFF2-40B4-BE49-F238E27FC236}">
                <a16:creationId xmlns:a16="http://schemas.microsoft.com/office/drawing/2014/main" id="{CE7C5C7B-6C09-4C40-BC2A-A7527D661D28}"/>
              </a:ext>
            </a:extLst>
          </p:cNvPr>
          <p:cNvSpPr/>
          <p:nvPr/>
        </p:nvSpPr>
        <p:spPr>
          <a:xfrm rot="20986053">
            <a:off x="2617685" y="3445081"/>
            <a:ext cx="2367526" cy="688597"/>
          </a:xfrm>
          <a:custGeom>
            <a:avLst/>
            <a:gdLst>
              <a:gd name="connsiteX0" fmla="*/ 0 w 2377223"/>
              <a:gd name="connsiteY0" fmla="*/ 92323 h 688597"/>
              <a:gd name="connsiteX1" fmla="*/ 812800 w 2377223"/>
              <a:gd name="connsiteY1" fmla="*/ 48781 h 688597"/>
              <a:gd name="connsiteX2" fmla="*/ 1480457 w 2377223"/>
              <a:gd name="connsiteY2" fmla="*/ 687409 h 688597"/>
              <a:gd name="connsiteX3" fmla="*/ 2293257 w 2377223"/>
              <a:gd name="connsiteY3" fmla="*/ 208438 h 688597"/>
              <a:gd name="connsiteX4" fmla="*/ 2351314 w 2377223"/>
              <a:gd name="connsiteY4" fmla="*/ 222952 h 688597"/>
              <a:gd name="connsiteX5" fmla="*/ 2351314 w 2377223"/>
              <a:gd name="connsiteY5" fmla="*/ 222952 h 68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223" h="688597">
                <a:moveTo>
                  <a:pt x="0" y="92323"/>
                </a:moveTo>
                <a:cubicBezTo>
                  <a:pt x="283028" y="20961"/>
                  <a:pt x="566057" y="-50400"/>
                  <a:pt x="812800" y="48781"/>
                </a:cubicBezTo>
                <a:cubicBezTo>
                  <a:pt x="1059543" y="147962"/>
                  <a:pt x="1233714" y="660800"/>
                  <a:pt x="1480457" y="687409"/>
                </a:cubicBezTo>
                <a:cubicBezTo>
                  <a:pt x="1727200" y="714018"/>
                  <a:pt x="2148114" y="285847"/>
                  <a:pt x="2293257" y="208438"/>
                </a:cubicBezTo>
                <a:cubicBezTo>
                  <a:pt x="2438400" y="131029"/>
                  <a:pt x="2351314" y="222952"/>
                  <a:pt x="2351314" y="222952"/>
                </a:cubicBezTo>
                <a:lnTo>
                  <a:pt x="2351314" y="222952"/>
                </a:lnTo>
              </a:path>
            </a:pathLst>
          </a:custGeom>
          <a:noFill/>
          <a:ln w="3492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56388E48-21CE-6448-98EB-82DFD55352C0}"/>
              </a:ext>
            </a:extLst>
          </p:cNvPr>
          <p:cNvSpPr/>
          <p:nvPr/>
        </p:nvSpPr>
        <p:spPr>
          <a:xfrm rot="10535268">
            <a:off x="6944618" y="3446153"/>
            <a:ext cx="2370591" cy="688597"/>
          </a:xfrm>
          <a:custGeom>
            <a:avLst/>
            <a:gdLst>
              <a:gd name="connsiteX0" fmla="*/ 0 w 2377223"/>
              <a:gd name="connsiteY0" fmla="*/ 92323 h 688597"/>
              <a:gd name="connsiteX1" fmla="*/ 812800 w 2377223"/>
              <a:gd name="connsiteY1" fmla="*/ 48781 h 688597"/>
              <a:gd name="connsiteX2" fmla="*/ 1480457 w 2377223"/>
              <a:gd name="connsiteY2" fmla="*/ 687409 h 688597"/>
              <a:gd name="connsiteX3" fmla="*/ 2293257 w 2377223"/>
              <a:gd name="connsiteY3" fmla="*/ 208438 h 688597"/>
              <a:gd name="connsiteX4" fmla="*/ 2351314 w 2377223"/>
              <a:gd name="connsiteY4" fmla="*/ 222952 h 688597"/>
              <a:gd name="connsiteX5" fmla="*/ 2351314 w 2377223"/>
              <a:gd name="connsiteY5" fmla="*/ 222952 h 68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223" h="688597">
                <a:moveTo>
                  <a:pt x="0" y="92323"/>
                </a:moveTo>
                <a:cubicBezTo>
                  <a:pt x="283028" y="20961"/>
                  <a:pt x="566057" y="-50400"/>
                  <a:pt x="812800" y="48781"/>
                </a:cubicBezTo>
                <a:cubicBezTo>
                  <a:pt x="1059543" y="147962"/>
                  <a:pt x="1233714" y="660800"/>
                  <a:pt x="1480457" y="687409"/>
                </a:cubicBezTo>
                <a:cubicBezTo>
                  <a:pt x="1727200" y="714018"/>
                  <a:pt x="2148114" y="285847"/>
                  <a:pt x="2293257" y="208438"/>
                </a:cubicBezTo>
                <a:cubicBezTo>
                  <a:pt x="2438400" y="131029"/>
                  <a:pt x="2351314" y="222952"/>
                  <a:pt x="2351314" y="222952"/>
                </a:cubicBezTo>
                <a:lnTo>
                  <a:pt x="2351314" y="222952"/>
                </a:lnTo>
              </a:path>
            </a:pathLst>
          </a:custGeom>
          <a:noFill/>
          <a:ln w="3492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n w="0"/>
              <a:solidFill>
                <a:schemeClr val="accent1"/>
              </a:solidFill>
              <a:effectLst>
                <a:outerShdw blurRad="38100" dist="25400" dir="5400000" algn="ctr" rotWithShape="0">
                  <a:srgbClr val="6E747A">
                    <a:alpha val="43000"/>
                  </a:srgbClr>
                </a:outerShdw>
              </a:effectLst>
            </a:endParaRPr>
          </a:p>
        </p:txBody>
      </p:sp>
      <p:pic>
        <p:nvPicPr>
          <p:cNvPr id="15" name="Picture 14">
            <a:extLst>
              <a:ext uri="{FF2B5EF4-FFF2-40B4-BE49-F238E27FC236}">
                <a16:creationId xmlns:a16="http://schemas.microsoft.com/office/drawing/2014/main" id="{1FD8700B-DFF6-1F4D-95D1-0D068552EB20}"/>
              </a:ext>
            </a:extLst>
          </p:cNvPr>
          <p:cNvPicPr>
            <a:picLocks noChangeAspect="1"/>
          </p:cNvPicPr>
          <p:nvPr/>
        </p:nvPicPr>
        <p:blipFill>
          <a:blip r:embed="rId3">
            <a:duotone>
              <a:schemeClr val="accent1">
                <a:shade val="45000"/>
                <a:satMod val="135000"/>
              </a:schemeClr>
              <a:prstClr val="white"/>
            </a:duotone>
          </a:blip>
          <a:stretch>
            <a:fillRect/>
          </a:stretch>
        </p:blipFill>
        <p:spPr>
          <a:xfrm>
            <a:off x="5086389" y="2456362"/>
            <a:ext cx="1956816" cy="1956816"/>
          </a:xfrm>
          <a:prstGeom prst="ellipse">
            <a:avLst/>
          </a:prstGeom>
        </p:spPr>
      </p:pic>
      <p:pic>
        <p:nvPicPr>
          <p:cNvPr id="16" name="Picture 15">
            <a:extLst>
              <a:ext uri="{FF2B5EF4-FFF2-40B4-BE49-F238E27FC236}">
                <a16:creationId xmlns:a16="http://schemas.microsoft.com/office/drawing/2014/main" id="{CD14A521-49DE-CE48-89E5-A1B2DE5663C5}"/>
              </a:ext>
            </a:extLst>
          </p:cNvPr>
          <p:cNvPicPr>
            <a:picLocks noChangeAspect="1"/>
          </p:cNvPicPr>
          <p:nvPr/>
        </p:nvPicPr>
        <p:blipFill rotWithShape="1">
          <a:blip r:embed="rId4">
            <a:duotone>
              <a:schemeClr val="accent2">
                <a:shade val="45000"/>
                <a:satMod val="135000"/>
              </a:schemeClr>
              <a:prstClr val="white"/>
            </a:duotone>
          </a:blip>
          <a:srcRect l="29241" r="9000"/>
          <a:stretch/>
        </p:blipFill>
        <p:spPr>
          <a:xfrm flipH="1">
            <a:off x="9314081" y="2456986"/>
            <a:ext cx="1924467" cy="1959234"/>
          </a:xfrm>
          <a:prstGeom prst="ellipse">
            <a:avLst/>
          </a:prstGeom>
        </p:spPr>
      </p:pic>
      <p:pic>
        <p:nvPicPr>
          <p:cNvPr id="18" name="Picture 17">
            <a:extLst>
              <a:ext uri="{FF2B5EF4-FFF2-40B4-BE49-F238E27FC236}">
                <a16:creationId xmlns:a16="http://schemas.microsoft.com/office/drawing/2014/main" id="{B3D4EA25-CA09-A84D-8447-6A05EBA4B461}"/>
              </a:ext>
            </a:extLst>
          </p:cNvPr>
          <p:cNvPicPr>
            <a:picLocks noChangeAspect="1"/>
          </p:cNvPicPr>
          <p:nvPr/>
        </p:nvPicPr>
        <p:blipFill>
          <a:blip r:embed="rId5">
            <a:duotone>
              <a:schemeClr val="accent2">
                <a:shade val="45000"/>
                <a:satMod val="135000"/>
              </a:schemeClr>
              <a:prstClr val="white"/>
            </a:duotone>
          </a:blip>
          <a:stretch>
            <a:fillRect/>
          </a:stretch>
        </p:blipFill>
        <p:spPr>
          <a:xfrm>
            <a:off x="656373" y="2452429"/>
            <a:ext cx="1965552" cy="1956816"/>
          </a:xfrm>
          <a:prstGeom prst="ellipse">
            <a:avLst/>
          </a:prstGeom>
        </p:spPr>
      </p:pic>
    </p:spTree>
    <p:extLst>
      <p:ext uri="{BB962C8B-B14F-4D97-AF65-F5344CB8AC3E}">
        <p14:creationId xmlns:p14="http://schemas.microsoft.com/office/powerpoint/2010/main" val="1690915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143" y="0"/>
            <a:ext cx="10515600" cy="1559367"/>
          </a:xfrm>
        </p:spPr>
        <p:txBody>
          <a:bodyPr anchor="ctr"/>
          <a:lstStyle/>
          <a:p>
            <a:r>
              <a:rPr lang="en-US" dirty="0"/>
              <a:t>How can Career Coach help?</a:t>
            </a:r>
          </a:p>
        </p:txBody>
      </p:sp>
      <p:sp>
        <p:nvSpPr>
          <p:cNvPr id="3" name="Content Placeholder 2"/>
          <p:cNvSpPr>
            <a:spLocks noGrp="1"/>
          </p:cNvSpPr>
          <p:nvPr>
            <p:ph idx="1"/>
          </p:nvPr>
        </p:nvSpPr>
        <p:spPr>
          <a:xfrm>
            <a:off x="591456" y="1030515"/>
            <a:ext cx="11092543" cy="4992914"/>
          </a:xfrm>
        </p:spPr>
        <p:txBody>
          <a:bodyPr>
            <a:normAutofit/>
          </a:bodyPr>
          <a:lstStyle/>
          <a:p>
            <a:pPr marL="0" indent="0">
              <a:buNone/>
            </a:pPr>
            <a:r>
              <a:rPr lang="en-US" sz="3000" dirty="0"/>
              <a:t>Provide data to students to help answer the following questions: </a:t>
            </a:r>
          </a:p>
          <a:p>
            <a:pPr marL="0" indent="0">
              <a:buNone/>
            </a:pPr>
            <a:endParaRPr lang="en-US" sz="3000" dirty="0"/>
          </a:p>
          <a:p>
            <a:pPr lvl="3"/>
            <a:endParaRPr lang="en-US" sz="3000" dirty="0"/>
          </a:p>
          <a:p>
            <a:pPr lvl="4"/>
            <a:r>
              <a:rPr lang="en-US" sz="3000" dirty="0"/>
              <a:t>What program should I take?</a:t>
            </a:r>
          </a:p>
          <a:p>
            <a:pPr lvl="4"/>
            <a:r>
              <a:rPr lang="en-US" sz="3000" dirty="0"/>
              <a:t>What jobs will this program result in?</a:t>
            </a:r>
          </a:p>
          <a:p>
            <a:pPr lvl="4"/>
            <a:r>
              <a:rPr lang="en-US" sz="3000" dirty="0"/>
              <a:t>What skills are they asking for? </a:t>
            </a:r>
          </a:p>
        </p:txBody>
      </p:sp>
    </p:spTree>
    <p:extLst>
      <p:ext uri="{BB962C8B-B14F-4D97-AF65-F5344CB8AC3E}">
        <p14:creationId xmlns:p14="http://schemas.microsoft.com/office/powerpoint/2010/main" val="132471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2" presetClass="entr" presetSubtype="4" fill="hold" grpId="0" nodeType="withEffect">
                                  <p:stCondLst>
                                    <p:cond delay="50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additive="base">
                                        <p:cTn id="1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319473" y="-341603"/>
            <a:ext cx="10515600" cy="1360862"/>
          </a:xfrm>
        </p:spPr>
        <p:txBody>
          <a:bodyPr>
            <a:normAutofit fontScale="90000"/>
          </a:bodyPr>
          <a:lstStyle/>
          <a:p>
            <a:r>
              <a:rPr lang="en-US" dirty="0"/>
              <a:t>Two kinds of job data on the internet</a:t>
            </a:r>
          </a:p>
        </p:txBody>
      </p:sp>
      <p:cxnSp>
        <p:nvCxnSpPr>
          <p:cNvPr id="17" name="Straight Connector 16">
            <a:extLst>
              <a:ext uri="{FF2B5EF4-FFF2-40B4-BE49-F238E27FC236}">
                <a16:creationId xmlns:a16="http://schemas.microsoft.com/office/drawing/2014/main" id="{E7916A24-E87E-914D-A118-EE65F5A560C5}"/>
              </a:ext>
            </a:extLst>
          </p:cNvPr>
          <p:cNvCxnSpPr/>
          <p:nvPr/>
        </p:nvCxnSpPr>
        <p:spPr>
          <a:xfrm>
            <a:off x="5733142" y="1372322"/>
            <a:ext cx="0" cy="4564021"/>
          </a:xfrm>
          <a:prstGeom prst="line">
            <a:avLst/>
          </a:prstGeom>
          <a:ln w="285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9552EAF5-ADB8-9747-90C0-843136DEF09C}"/>
              </a:ext>
            </a:extLst>
          </p:cNvPr>
          <p:cNvPicPr>
            <a:picLocks noChangeAspect="1"/>
          </p:cNvPicPr>
          <p:nvPr/>
        </p:nvPicPr>
        <p:blipFill>
          <a:blip r:embed="rId3">
            <a:lum bright="70000" contrast="-70000"/>
          </a:blip>
          <a:stretch>
            <a:fillRect/>
          </a:stretch>
        </p:blipFill>
        <p:spPr>
          <a:xfrm>
            <a:off x="2966426" y="1805964"/>
            <a:ext cx="1736162" cy="1771594"/>
          </a:xfrm>
          <a:prstGeom prst="rect">
            <a:avLst/>
          </a:prstGeom>
        </p:spPr>
      </p:pic>
      <p:pic>
        <p:nvPicPr>
          <p:cNvPr id="21" name="Picture 20">
            <a:extLst>
              <a:ext uri="{FF2B5EF4-FFF2-40B4-BE49-F238E27FC236}">
                <a16:creationId xmlns:a16="http://schemas.microsoft.com/office/drawing/2014/main" id="{ADD4D2CC-D7B2-8C4D-84DF-A5E25061CA47}"/>
              </a:ext>
            </a:extLst>
          </p:cNvPr>
          <p:cNvPicPr>
            <a:picLocks noChangeAspect="1"/>
          </p:cNvPicPr>
          <p:nvPr/>
        </p:nvPicPr>
        <p:blipFill>
          <a:blip r:embed="rId4"/>
          <a:stretch>
            <a:fillRect/>
          </a:stretch>
        </p:blipFill>
        <p:spPr>
          <a:xfrm>
            <a:off x="464881" y="2733008"/>
            <a:ext cx="2006600" cy="1689100"/>
          </a:xfrm>
          <a:prstGeom prst="rect">
            <a:avLst/>
          </a:prstGeom>
        </p:spPr>
      </p:pic>
      <p:pic>
        <p:nvPicPr>
          <p:cNvPr id="25" name="Picture 24">
            <a:extLst>
              <a:ext uri="{FF2B5EF4-FFF2-40B4-BE49-F238E27FC236}">
                <a16:creationId xmlns:a16="http://schemas.microsoft.com/office/drawing/2014/main" id="{3E7322B8-C7F2-2A42-A730-ABC74C214596}"/>
              </a:ext>
            </a:extLst>
          </p:cNvPr>
          <p:cNvPicPr>
            <a:picLocks noChangeAspect="1"/>
          </p:cNvPicPr>
          <p:nvPr/>
        </p:nvPicPr>
        <p:blipFill>
          <a:blip r:embed="rId5"/>
          <a:stretch>
            <a:fillRect/>
          </a:stretch>
        </p:blipFill>
        <p:spPr>
          <a:xfrm>
            <a:off x="2873856" y="4251593"/>
            <a:ext cx="2179865" cy="1164488"/>
          </a:xfrm>
          <a:prstGeom prst="rect">
            <a:avLst/>
          </a:prstGeom>
        </p:spPr>
      </p:pic>
      <p:pic>
        <p:nvPicPr>
          <p:cNvPr id="31" name="Picture 30">
            <a:extLst>
              <a:ext uri="{FF2B5EF4-FFF2-40B4-BE49-F238E27FC236}">
                <a16:creationId xmlns:a16="http://schemas.microsoft.com/office/drawing/2014/main" id="{619C1F88-4D3E-C148-AE79-556C38872CE8}"/>
              </a:ext>
            </a:extLst>
          </p:cNvPr>
          <p:cNvPicPr>
            <a:picLocks noChangeAspect="1"/>
          </p:cNvPicPr>
          <p:nvPr/>
        </p:nvPicPr>
        <p:blipFill>
          <a:blip r:embed="rId6"/>
          <a:stretch>
            <a:fillRect/>
          </a:stretch>
        </p:blipFill>
        <p:spPr>
          <a:xfrm>
            <a:off x="7543596" y="1958347"/>
            <a:ext cx="2559057" cy="1101581"/>
          </a:xfrm>
          <a:prstGeom prst="rect">
            <a:avLst/>
          </a:prstGeom>
        </p:spPr>
      </p:pic>
      <p:pic>
        <p:nvPicPr>
          <p:cNvPr id="33" name="Picture 32">
            <a:extLst>
              <a:ext uri="{FF2B5EF4-FFF2-40B4-BE49-F238E27FC236}">
                <a16:creationId xmlns:a16="http://schemas.microsoft.com/office/drawing/2014/main" id="{0EFD710C-7C74-934E-813F-EBB604C9E3C2}"/>
              </a:ext>
            </a:extLst>
          </p:cNvPr>
          <p:cNvPicPr>
            <a:picLocks noChangeAspect="1"/>
          </p:cNvPicPr>
          <p:nvPr/>
        </p:nvPicPr>
        <p:blipFill>
          <a:blip r:embed="rId7"/>
          <a:stretch>
            <a:fillRect/>
          </a:stretch>
        </p:blipFill>
        <p:spPr>
          <a:xfrm>
            <a:off x="7557890" y="3999017"/>
            <a:ext cx="2530471" cy="1417064"/>
          </a:xfrm>
          <a:prstGeom prst="rect">
            <a:avLst/>
          </a:prstGeom>
        </p:spPr>
      </p:pic>
    </p:spTree>
    <p:extLst>
      <p:ext uri="{BB962C8B-B14F-4D97-AF65-F5344CB8AC3E}">
        <p14:creationId xmlns:p14="http://schemas.microsoft.com/office/powerpoint/2010/main" val="480508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38200" y="2985073"/>
            <a:ext cx="5895684" cy="1952315"/>
          </a:xfrm>
        </p:spPr>
        <p:txBody>
          <a:bodyPr>
            <a:normAutofit/>
          </a:bodyPr>
          <a:lstStyle/>
          <a:p>
            <a:pPr marL="514350" indent="-514350">
              <a:buFont typeface="+mj-lt"/>
              <a:buAutoNum type="arabicPeriod"/>
            </a:pPr>
            <a:r>
              <a:rPr lang="en-US" sz="3000" dirty="0"/>
              <a:t>Can help answer questions and solve problems</a:t>
            </a:r>
          </a:p>
          <a:p>
            <a:pPr marL="514350" indent="-514350">
              <a:buFont typeface="+mj-lt"/>
              <a:buAutoNum type="arabicPeriod"/>
            </a:pPr>
            <a:r>
              <a:rPr lang="en-US" sz="3000" dirty="0"/>
              <a:t>Easy-to-use and reliable</a:t>
            </a:r>
          </a:p>
        </p:txBody>
      </p:sp>
      <p:sp>
        <p:nvSpPr>
          <p:cNvPr id="3" name="Title 2"/>
          <p:cNvSpPr>
            <a:spLocks noGrp="1"/>
          </p:cNvSpPr>
          <p:nvPr>
            <p:ph type="title"/>
          </p:nvPr>
        </p:nvSpPr>
        <p:spPr/>
        <p:txBody>
          <a:bodyPr/>
          <a:lstStyle/>
          <a:p>
            <a:r>
              <a:rPr lang="en-US" dirty="0"/>
              <a:t>The Right Data</a:t>
            </a:r>
          </a:p>
        </p:txBody>
      </p:sp>
      <p:sp>
        <p:nvSpPr>
          <p:cNvPr id="4" name="Subtitle 3"/>
          <p:cNvSpPr>
            <a:spLocks noGrp="1"/>
          </p:cNvSpPr>
          <p:nvPr>
            <p:ph type="subTitle" idx="1"/>
          </p:nvPr>
        </p:nvSpPr>
        <p:spPr/>
        <p:txBody>
          <a:bodyPr/>
          <a:lstStyle/>
          <a:p>
            <a:r>
              <a:rPr lang="en-US" sz="3000" dirty="0"/>
              <a:t>(Like Data from Emsi)</a:t>
            </a:r>
          </a:p>
        </p:txBody>
      </p:sp>
      <p:pic>
        <p:nvPicPr>
          <p:cNvPr id="11" name="Graphic 10">
            <a:extLst>
              <a:ext uri="{FF2B5EF4-FFF2-40B4-BE49-F238E27FC236}">
                <a16:creationId xmlns:a16="http://schemas.microsoft.com/office/drawing/2014/main" id="{7580D9E1-635F-404D-A681-CC8D97A607E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5886" y="1345808"/>
            <a:ext cx="4094843" cy="3867352"/>
          </a:xfrm>
          <a:prstGeom prst="rect">
            <a:avLst/>
          </a:prstGeom>
        </p:spPr>
      </p:pic>
    </p:spTree>
    <p:extLst>
      <p:ext uri="{BB962C8B-B14F-4D97-AF65-F5344CB8AC3E}">
        <p14:creationId xmlns:p14="http://schemas.microsoft.com/office/powerpoint/2010/main" val="254883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053389"/>
            <a:ext cx="12192000" cy="2310064"/>
          </a:xfrm>
        </p:spPr>
        <p:txBody>
          <a:bodyPr>
            <a:noAutofit/>
          </a:bodyPr>
          <a:lstStyle/>
          <a:p>
            <a:pPr algn="ctr"/>
            <a:r>
              <a:rPr lang="en-US" sz="6000" dirty="0"/>
              <a:t>Why is it important for </a:t>
            </a:r>
            <a:r>
              <a:rPr lang="en-US" sz="6000"/>
              <a:t>colleges to </a:t>
            </a:r>
            <a:r>
              <a:rPr lang="en-US" sz="6000" dirty="0"/>
              <a:t>use data?</a:t>
            </a:r>
          </a:p>
        </p:txBody>
      </p:sp>
    </p:spTree>
    <p:extLst>
      <p:ext uri="{BB962C8B-B14F-4D97-AF65-F5344CB8AC3E}">
        <p14:creationId xmlns:p14="http://schemas.microsoft.com/office/powerpoint/2010/main" val="658882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92667" y="1158203"/>
            <a:ext cx="10865327" cy="347539"/>
          </a:xfrm>
        </p:spPr>
        <p:txBody>
          <a:bodyPr/>
          <a:lstStyle/>
          <a:p>
            <a:pPr>
              <a:lnSpc>
                <a:spcPts val="2500"/>
              </a:lnSpc>
            </a:pPr>
            <a:r>
              <a:rPr lang="en-US" sz="2000" dirty="0"/>
              <a:t>FOCUSING ON WHAT’S IMPORTANT</a:t>
            </a:r>
          </a:p>
        </p:txBody>
      </p:sp>
      <p:sp>
        <p:nvSpPr>
          <p:cNvPr id="4" name="Title 3"/>
          <p:cNvSpPr>
            <a:spLocks noGrp="1"/>
          </p:cNvSpPr>
          <p:nvPr>
            <p:ph type="title"/>
          </p:nvPr>
        </p:nvSpPr>
        <p:spPr>
          <a:xfrm>
            <a:off x="592667" y="329642"/>
            <a:ext cx="10865327" cy="747410"/>
          </a:xfrm>
        </p:spPr>
        <p:txBody>
          <a:bodyPr>
            <a:normAutofit/>
          </a:bodyPr>
          <a:lstStyle/>
          <a:p>
            <a:pPr>
              <a:lnSpc>
                <a:spcPts val="2500"/>
              </a:lnSpc>
            </a:pPr>
            <a:r>
              <a:rPr lang="en-US" dirty="0"/>
              <a:t>Reasons for Attending College</a:t>
            </a:r>
          </a:p>
        </p:txBody>
      </p:sp>
      <p:sp>
        <p:nvSpPr>
          <p:cNvPr id="2" name="TextBox 1"/>
          <p:cNvSpPr txBox="1"/>
          <p:nvPr/>
        </p:nvSpPr>
        <p:spPr>
          <a:xfrm>
            <a:off x="3030083" y="6288226"/>
            <a:ext cx="9386507" cy="646331"/>
          </a:xfrm>
          <a:prstGeom prst="rect">
            <a:avLst/>
          </a:prstGeom>
          <a:noFill/>
        </p:spPr>
        <p:txBody>
          <a:bodyPr wrap="square" rtlCol="0">
            <a:spAutoFit/>
          </a:bodyPr>
          <a:lstStyle/>
          <a:p>
            <a:r>
              <a:rPr lang="en-US" dirty="0">
                <a:solidFill>
                  <a:schemeClr val="tx2"/>
                </a:solidFill>
              </a:rPr>
              <a:t>Source: Cooperative Institutional Research Program - UCLA</a:t>
            </a:r>
          </a:p>
          <a:p>
            <a:endParaRPr lang="en-US" dirty="0">
              <a:solidFill>
                <a:schemeClr val="tx2"/>
              </a:solidFill>
            </a:endParaRPr>
          </a:p>
        </p:txBody>
      </p:sp>
      <p:sp>
        <p:nvSpPr>
          <p:cNvPr id="6" name="5-Point Star 5"/>
          <p:cNvSpPr/>
          <p:nvPr/>
        </p:nvSpPr>
        <p:spPr>
          <a:xfrm>
            <a:off x="1810927" y="5537892"/>
            <a:ext cx="328612" cy="339221"/>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073" y="2377707"/>
            <a:ext cx="10981894" cy="2395701"/>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5628" y="2331965"/>
            <a:ext cx="10981894" cy="2395701"/>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5628" y="2377707"/>
            <a:ext cx="10981894" cy="2395701"/>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1777046"/>
            <a:ext cx="12192000" cy="4239876"/>
          </a:xfrm>
          <a:prstGeom prst="rect">
            <a:avLst/>
          </a:prstGeom>
        </p:spPr>
      </p:pic>
      <p:cxnSp>
        <p:nvCxnSpPr>
          <p:cNvPr id="7" name="Straight Arrow Connector 6"/>
          <p:cNvCxnSpPr/>
          <p:nvPr/>
        </p:nvCxnSpPr>
        <p:spPr>
          <a:xfrm>
            <a:off x="9252589" y="1891995"/>
            <a:ext cx="804609" cy="698345"/>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058703" y="1411483"/>
            <a:ext cx="3192379" cy="523220"/>
          </a:xfrm>
          <a:prstGeom prst="rect">
            <a:avLst/>
          </a:prstGeom>
          <a:noFill/>
        </p:spPr>
        <p:txBody>
          <a:bodyPr wrap="square" rtlCol="0">
            <a:spAutoFit/>
          </a:bodyPr>
          <a:lstStyle/>
          <a:p>
            <a:r>
              <a:rPr lang="en-US" sz="2800" dirty="0">
                <a:solidFill>
                  <a:schemeClr val="tx2"/>
                </a:solidFill>
              </a:rPr>
              <a:t>Better Job</a:t>
            </a:r>
          </a:p>
        </p:txBody>
      </p:sp>
    </p:spTree>
    <p:extLst>
      <p:ext uri="{BB962C8B-B14F-4D97-AF65-F5344CB8AC3E}">
        <p14:creationId xmlns:p14="http://schemas.microsoft.com/office/powerpoint/2010/main" val="188101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8" fill="hold"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nodeType="withEffect">
                                  <p:stCondLst>
                                    <p:cond delay="100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strVal val="#ppt_w*0.70"/>
                                          </p:val>
                                        </p:tav>
                                        <p:tav tm="100000">
                                          <p:val>
                                            <p:strVal val="#ppt_w"/>
                                          </p:val>
                                        </p:tav>
                                      </p:tavLst>
                                    </p:anim>
                                    <p:anim calcmode="lin" valueType="num">
                                      <p:cBhvr>
                                        <p:cTn id="19" dur="1000" fill="hold"/>
                                        <p:tgtEl>
                                          <p:spTgt spid="6"/>
                                        </p:tgtEl>
                                        <p:attrNameLst>
                                          <p:attrName>ppt_h</p:attrName>
                                        </p:attrNameLst>
                                      </p:cBhvr>
                                      <p:tavLst>
                                        <p:tav tm="0">
                                          <p:val>
                                            <p:strVal val="#ppt_h"/>
                                          </p:val>
                                        </p:tav>
                                        <p:tav tm="100000">
                                          <p:val>
                                            <p:strVal val="#ppt_h"/>
                                          </p:val>
                                        </p:tav>
                                      </p:tavLst>
                                    </p:anim>
                                    <p:animEffect transition="in" filter="fade">
                                      <p:cBhvr>
                                        <p:cTn id="20" dur="1000"/>
                                        <p:tgtEl>
                                          <p:spTgt spid="6"/>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557213" y="1941130"/>
            <a:ext cx="11110797" cy="2559424"/>
          </a:xfrm>
        </p:spPr>
        <p:txBody>
          <a:bodyPr>
            <a:normAutofit/>
          </a:bodyPr>
          <a:lstStyle/>
          <a:p>
            <a:r>
              <a:rPr lang="en-US" dirty="0"/>
              <a:t>Giving students good career data can motivate them to enroll in college or complete a program.</a:t>
            </a:r>
          </a:p>
        </p:txBody>
      </p:sp>
    </p:spTree>
    <p:extLst>
      <p:ext uri="{BB962C8B-B14F-4D97-AF65-F5344CB8AC3E}">
        <p14:creationId xmlns:p14="http://schemas.microsoft.com/office/powerpoint/2010/main" val="19237543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76145" y="989256"/>
            <a:ext cx="10893959" cy="3310028"/>
          </a:xfrm>
        </p:spPr>
        <p:txBody>
          <a:bodyPr>
            <a:noAutofit/>
          </a:bodyPr>
          <a:lstStyle/>
          <a:p>
            <a:pPr algn="ctr"/>
            <a:r>
              <a:rPr lang="en-US" sz="4000" dirty="0"/>
              <a:t>We give you the data students need so that you can provide it to students through your website, recruitment, classroom instruction, counseling, and advising.</a:t>
            </a:r>
          </a:p>
        </p:txBody>
      </p:sp>
      <p:sp>
        <p:nvSpPr>
          <p:cNvPr id="4" name="TextBox 3"/>
          <p:cNvSpPr txBox="1"/>
          <p:nvPr/>
        </p:nvSpPr>
        <p:spPr>
          <a:xfrm>
            <a:off x="2119687" y="5205995"/>
            <a:ext cx="7806873" cy="784830"/>
          </a:xfrm>
          <a:prstGeom prst="rect">
            <a:avLst/>
          </a:prstGeom>
          <a:noFill/>
        </p:spPr>
        <p:txBody>
          <a:bodyPr wrap="square" rtlCol="0">
            <a:spAutoFit/>
          </a:bodyPr>
          <a:lstStyle/>
          <a:p>
            <a:pPr algn="ctr"/>
            <a:r>
              <a:rPr lang="en-US" sz="4500" b="1" dirty="0">
                <a:solidFill>
                  <a:schemeClr val="accent1"/>
                </a:solidFill>
              </a:rPr>
              <a:t>BUT WHAT IS THAT DATA?</a:t>
            </a:r>
          </a:p>
        </p:txBody>
      </p:sp>
    </p:spTree>
    <p:extLst>
      <p:ext uri="{BB962C8B-B14F-4D97-AF65-F5344CB8AC3E}">
        <p14:creationId xmlns:p14="http://schemas.microsoft.com/office/powerpoint/2010/main" val="1643075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844338" y="1939932"/>
            <a:ext cx="330200" cy="296531"/>
            <a:chOff x="3111500" y="2243469"/>
            <a:chExt cx="330200" cy="296531"/>
          </a:xfrm>
        </p:grpSpPr>
        <p:cxnSp>
          <p:nvCxnSpPr>
            <p:cNvPr id="7" name="Straight Connector 6"/>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2" name="Title 1"/>
          <p:cNvSpPr>
            <a:spLocks noGrp="1"/>
          </p:cNvSpPr>
          <p:nvPr>
            <p:ph type="title"/>
          </p:nvPr>
        </p:nvSpPr>
        <p:spPr>
          <a:xfrm>
            <a:off x="261782" y="351556"/>
            <a:ext cx="11495313" cy="980880"/>
          </a:xfrm>
        </p:spPr>
        <p:txBody>
          <a:bodyPr anchor="t">
            <a:noAutofit/>
          </a:bodyPr>
          <a:lstStyle/>
          <a:p>
            <a:r>
              <a:rPr lang="en-US" dirty="0"/>
              <a:t>Labor Market Information in Career Coach</a:t>
            </a:r>
          </a:p>
        </p:txBody>
      </p:sp>
      <p:sp>
        <p:nvSpPr>
          <p:cNvPr id="13" name="TextBox 12"/>
          <p:cNvSpPr txBox="1"/>
          <p:nvPr/>
        </p:nvSpPr>
        <p:spPr>
          <a:xfrm>
            <a:off x="248392" y="927612"/>
            <a:ext cx="4667251" cy="523220"/>
          </a:xfrm>
          <a:prstGeom prst="rect">
            <a:avLst/>
          </a:prstGeom>
          <a:noFill/>
        </p:spPr>
        <p:txBody>
          <a:bodyPr wrap="square" rtlCol="0">
            <a:spAutoFit/>
          </a:bodyPr>
          <a:lstStyle/>
          <a:p>
            <a:pPr algn="ctr"/>
            <a:r>
              <a:rPr lang="en-US" sz="2800" dirty="0">
                <a:solidFill>
                  <a:schemeClr val="accent1"/>
                </a:solidFill>
              </a:rPr>
              <a:t>MODULE CHECKPOINTS</a:t>
            </a:r>
          </a:p>
        </p:txBody>
      </p:sp>
      <p:sp>
        <p:nvSpPr>
          <p:cNvPr id="14" name="Content Placeholder 2"/>
          <p:cNvSpPr txBox="1">
            <a:spLocks/>
          </p:cNvSpPr>
          <p:nvPr/>
        </p:nvSpPr>
        <p:spPr>
          <a:xfrm>
            <a:off x="842458" y="1693190"/>
            <a:ext cx="6259513" cy="450136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lnSpc>
                <a:spcPct val="150000"/>
              </a:lnSpc>
              <a:buFont typeface="+mj-lt"/>
              <a:buAutoNum type="arabicPeriod"/>
            </a:pPr>
            <a:r>
              <a:rPr lang="en-US" sz="3000" dirty="0"/>
              <a:t>Career Coach Principles</a:t>
            </a:r>
          </a:p>
          <a:p>
            <a:pPr marL="457200" indent="-457200">
              <a:lnSpc>
                <a:spcPct val="150000"/>
              </a:lnSpc>
              <a:buFont typeface="+mj-lt"/>
              <a:buAutoNum type="arabicPeriod"/>
            </a:pPr>
            <a:r>
              <a:rPr lang="en-US" sz="3000" dirty="0"/>
              <a:t>Two Types of LMI</a:t>
            </a:r>
          </a:p>
          <a:p>
            <a:pPr marL="457200" indent="-457200">
              <a:lnSpc>
                <a:spcPct val="150000"/>
              </a:lnSpc>
              <a:buFont typeface="+mj-lt"/>
              <a:buAutoNum type="arabicPeriod"/>
            </a:pPr>
            <a:r>
              <a:rPr lang="en-US" sz="3000" dirty="0"/>
              <a:t>Core Data Points in LMI</a:t>
            </a:r>
          </a:p>
          <a:p>
            <a:pPr marL="457200" indent="-457200">
              <a:lnSpc>
                <a:spcPct val="150000"/>
              </a:lnSpc>
              <a:buFont typeface="+mj-lt"/>
              <a:buAutoNum type="arabicPeriod"/>
            </a:pPr>
            <a:r>
              <a:rPr lang="en-US" sz="3000" dirty="0"/>
              <a:t>Three Perspectives</a:t>
            </a:r>
          </a:p>
          <a:p>
            <a:pPr marL="457200" indent="-457200">
              <a:lnSpc>
                <a:spcPct val="150000"/>
              </a:lnSpc>
              <a:buFont typeface="+mj-lt"/>
              <a:buAutoNum type="arabicPeriod"/>
            </a:pPr>
            <a:r>
              <a:rPr lang="en-US" sz="3000" dirty="0"/>
              <a:t>Strength &amp; Weaknesses of LMI</a:t>
            </a:r>
          </a:p>
        </p:txBody>
      </p:sp>
      <p:pic>
        <p:nvPicPr>
          <p:cNvPr id="9" name="Picture 8">
            <a:extLst>
              <a:ext uri="{FF2B5EF4-FFF2-40B4-BE49-F238E27FC236}">
                <a16:creationId xmlns:a16="http://schemas.microsoft.com/office/drawing/2014/main" id="{FB1C5811-48E2-9A47-90E4-A13D55F4689A}"/>
              </a:ext>
            </a:extLst>
          </p:cNvPr>
          <p:cNvPicPr>
            <a:picLocks noChangeAspect="1"/>
          </p:cNvPicPr>
          <p:nvPr/>
        </p:nvPicPr>
        <p:blipFill>
          <a:blip r:embed="rId2">
            <a:lum bright="70000" contrast="-70000"/>
          </a:blip>
          <a:stretch>
            <a:fillRect/>
          </a:stretch>
        </p:blipFill>
        <p:spPr>
          <a:xfrm>
            <a:off x="7924877" y="2610428"/>
            <a:ext cx="3214837" cy="1192315"/>
          </a:xfrm>
          <a:prstGeom prst="rect">
            <a:avLst/>
          </a:prstGeom>
        </p:spPr>
      </p:pic>
      <p:sp>
        <p:nvSpPr>
          <p:cNvPr id="2" name="Rectangle 1">
            <a:extLst>
              <a:ext uri="{FF2B5EF4-FFF2-40B4-BE49-F238E27FC236}">
                <a16:creationId xmlns:a16="http://schemas.microsoft.com/office/drawing/2014/main" id="{18F3847C-AA49-A844-B8E8-9BDF41A9B78D}"/>
              </a:ext>
            </a:extLst>
          </p:cNvPr>
          <p:cNvSpPr/>
          <p:nvPr/>
        </p:nvSpPr>
        <p:spPr>
          <a:xfrm>
            <a:off x="10203543" y="5529943"/>
            <a:ext cx="1872343" cy="114662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0688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3"/>
            <a:ext cx="10515600" cy="903398"/>
          </a:xfrm>
        </p:spPr>
        <p:txBody>
          <a:bodyPr/>
          <a:lstStyle/>
          <a:p>
            <a:r>
              <a:rPr lang="en-US" dirty="0"/>
              <a:t>“LMI includes</a:t>
            </a:r>
            <a:r>
              <a:rPr lang="is-IS" dirty="0"/>
              <a:t>…</a:t>
            </a:r>
            <a:endParaRPr lang="en-US" dirty="0"/>
          </a:p>
        </p:txBody>
      </p:sp>
      <p:sp>
        <p:nvSpPr>
          <p:cNvPr id="3" name="Content Placeholder 2"/>
          <p:cNvSpPr>
            <a:spLocks noGrp="1"/>
          </p:cNvSpPr>
          <p:nvPr>
            <p:ph idx="1"/>
          </p:nvPr>
        </p:nvSpPr>
        <p:spPr>
          <a:xfrm>
            <a:off x="863599" y="2971515"/>
            <a:ext cx="10515600" cy="2303131"/>
          </a:xfrm>
        </p:spPr>
        <p:txBody>
          <a:bodyPr>
            <a:normAutofit/>
          </a:bodyPr>
          <a:lstStyle/>
          <a:p>
            <a:pPr marL="0" indent="0">
              <a:buNone/>
            </a:pPr>
            <a:r>
              <a:rPr lang="en-US" sz="3600" dirty="0"/>
              <a:t>All quantitative or qualitative data and analysis related to employment and the workforce.”</a:t>
            </a:r>
          </a:p>
          <a:p>
            <a:pPr marL="0" indent="0">
              <a:buNone/>
            </a:pPr>
            <a:r>
              <a:rPr lang="en-US" sz="3200" dirty="0">
                <a:solidFill>
                  <a:schemeClr val="accent1"/>
                </a:solidFill>
              </a:rPr>
              <a:t>--W.E. Upjohn Institute for Employment Research</a:t>
            </a:r>
          </a:p>
        </p:txBody>
      </p:sp>
      <p:sp>
        <p:nvSpPr>
          <p:cNvPr id="5" name="TextBox 4"/>
          <p:cNvSpPr txBox="1"/>
          <p:nvPr/>
        </p:nvSpPr>
        <p:spPr>
          <a:xfrm>
            <a:off x="863599" y="1435101"/>
            <a:ext cx="4542589" cy="523220"/>
          </a:xfrm>
          <a:prstGeom prst="rect">
            <a:avLst/>
          </a:prstGeom>
          <a:noFill/>
        </p:spPr>
        <p:txBody>
          <a:bodyPr wrap="square" rtlCol="0">
            <a:spAutoFit/>
          </a:bodyPr>
          <a:lstStyle/>
          <a:p>
            <a:r>
              <a:rPr lang="en-US" sz="2800" dirty="0">
                <a:solidFill>
                  <a:schemeClr val="accent1"/>
                </a:solidFill>
              </a:rPr>
              <a:t>(Labor Market Information)</a:t>
            </a:r>
          </a:p>
        </p:txBody>
      </p:sp>
    </p:spTree>
    <p:extLst>
      <p:ext uri="{BB962C8B-B14F-4D97-AF65-F5344CB8AC3E}">
        <p14:creationId xmlns:p14="http://schemas.microsoft.com/office/powerpoint/2010/main" val="942534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319337" y="1422699"/>
            <a:ext cx="5622696" cy="3236388"/>
          </a:xfrm>
        </p:spPr>
        <p:txBody>
          <a:bodyPr>
            <a:normAutofit/>
          </a:bodyPr>
          <a:lstStyle/>
          <a:p>
            <a:r>
              <a:rPr lang="en-US" sz="3000" dirty="0"/>
              <a:t>”In one day, our staff became proficient in the use of the Career Coach methodology and how to get the most out of Career Coach.”</a:t>
            </a:r>
          </a:p>
        </p:txBody>
      </p:sp>
      <p:sp>
        <p:nvSpPr>
          <p:cNvPr id="3" name="Content Placeholder 2"/>
          <p:cNvSpPr>
            <a:spLocks noGrp="1"/>
          </p:cNvSpPr>
          <p:nvPr>
            <p:ph idx="10"/>
          </p:nvPr>
        </p:nvSpPr>
        <p:spPr>
          <a:xfrm>
            <a:off x="909750" y="1681169"/>
            <a:ext cx="5073955" cy="2171487"/>
          </a:xfrm>
          <a:ln>
            <a:noFill/>
          </a:ln>
        </p:spPr>
        <p:txBody>
          <a:bodyPr>
            <a:noAutofit/>
          </a:bodyPr>
          <a:lstStyle/>
          <a:p>
            <a:r>
              <a:rPr lang="en-US" sz="3000" dirty="0"/>
              <a:t>It’s your opportunity to become a Career Coach expert.</a:t>
            </a:r>
          </a:p>
          <a:p>
            <a:r>
              <a:rPr lang="en-US" sz="3000" dirty="0"/>
              <a:t>You’ll learn everything about the tool and the data that makes it work.</a:t>
            </a:r>
          </a:p>
        </p:txBody>
      </p:sp>
      <p:sp>
        <p:nvSpPr>
          <p:cNvPr id="4" name="Content Placeholder 3"/>
          <p:cNvSpPr>
            <a:spLocks noGrp="1"/>
          </p:cNvSpPr>
          <p:nvPr>
            <p:ph idx="11"/>
          </p:nvPr>
        </p:nvSpPr>
        <p:spPr>
          <a:xfrm>
            <a:off x="7825598" y="4265588"/>
            <a:ext cx="4116435" cy="1075670"/>
          </a:xfrm>
          <a:ln>
            <a:solidFill>
              <a:schemeClr val="bg1">
                <a:lumMod val="85000"/>
              </a:schemeClr>
            </a:solidFill>
          </a:ln>
        </p:spPr>
        <p:txBody>
          <a:bodyPr>
            <a:noAutofit/>
          </a:bodyPr>
          <a:lstStyle/>
          <a:p>
            <a:pPr>
              <a:spcBef>
                <a:spcPts val="0"/>
              </a:spcBef>
            </a:pPr>
            <a:r>
              <a:rPr lang="en-US" sz="1600" dirty="0">
                <a:solidFill>
                  <a:schemeClr val="accent1"/>
                </a:solidFill>
              </a:rPr>
              <a:t>JACKI BELIN, VP FOR STRATEGIC PROGRAMS AND DEVELOPMENT, RARITAN VALLEY COMMUNITY COLLEGE </a:t>
            </a:r>
          </a:p>
        </p:txBody>
      </p:sp>
      <p:sp>
        <p:nvSpPr>
          <p:cNvPr id="5" name="TextBox 4"/>
          <p:cNvSpPr txBox="1"/>
          <p:nvPr/>
        </p:nvSpPr>
        <p:spPr>
          <a:xfrm>
            <a:off x="2336800" y="393700"/>
            <a:ext cx="7378700" cy="769441"/>
          </a:xfrm>
          <a:prstGeom prst="rect">
            <a:avLst/>
          </a:prstGeom>
          <a:noFill/>
        </p:spPr>
        <p:txBody>
          <a:bodyPr wrap="square" rtlCol="0">
            <a:spAutoFit/>
          </a:bodyPr>
          <a:lstStyle/>
          <a:p>
            <a:r>
              <a:rPr lang="en-US" sz="4400" b="1">
                <a:solidFill>
                  <a:schemeClr val="accent1"/>
                </a:solidFill>
              </a:rPr>
              <a:t>What </a:t>
            </a:r>
            <a:r>
              <a:rPr lang="en-US" sz="4400" b="1" dirty="0">
                <a:solidFill>
                  <a:schemeClr val="accent1"/>
                </a:solidFill>
              </a:rPr>
              <a:t>Advanced Training?</a:t>
            </a:r>
          </a:p>
        </p:txBody>
      </p:sp>
      <p:pic>
        <p:nvPicPr>
          <p:cNvPr id="7" name="Picture 6">
            <a:extLst>
              <a:ext uri="{FF2B5EF4-FFF2-40B4-BE49-F238E27FC236}">
                <a16:creationId xmlns:a16="http://schemas.microsoft.com/office/drawing/2014/main" id="{3D6A4870-0AF9-DD44-B76E-FD1280895836}"/>
              </a:ext>
            </a:extLst>
          </p:cNvPr>
          <p:cNvPicPr>
            <a:picLocks noChangeAspect="1"/>
          </p:cNvPicPr>
          <p:nvPr/>
        </p:nvPicPr>
        <p:blipFill>
          <a:blip r:embed="rId3">
            <a:lum bright="70000" contrast="-70000"/>
          </a:blip>
          <a:stretch>
            <a:fillRect/>
          </a:stretch>
        </p:blipFill>
        <p:spPr>
          <a:xfrm>
            <a:off x="1711568" y="5114325"/>
            <a:ext cx="2419559" cy="897364"/>
          </a:xfrm>
          <a:prstGeom prst="rect">
            <a:avLst/>
          </a:prstGeom>
          <a:ln>
            <a:noFill/>
          </a:ln>
        </p:spPr>
      </p:pic>
      <p:sp>
        <p:nvSpPr>
          <p:cNvPr id="8" name="Rectangle 7">
            <a:extLst>
              <a:ext uri="{FF2B5EF4-FFF2-40B4-BE49-F238E27FC236}">
                <a16:creationId xmlns:a16="http://schemas.microsoft.com/office/drawing/2014/main" id="{55EA29BE-30CA-0147-8A8C-E0236B4765A4}"/>
              </a:ext>
            </a:extLst>
          </p:cNvPr>
          <p:cNvSpPr/>
          <p:nvPr/>
        </p:nvSpPr>
        <p:spPr>
          <a:xfrm>
            <a:off x="10900229" y="5820229"/>
            <a:ext cx="1041804" cy="8708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13318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38200" y="684103"/>
            <a:ext cx="10515600" cy="90339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a:lstStyle>
          <a:p>
            <a:r>
              <a:rPr lang="en-US" dirty="0"/>
              <a:t>Two Types of LMI</a:t>
            </a:r>
          </a:p>
        </p:txBody>
      </p:sp>
      <p:sp>
        <p:nvSpPr>
          <p:cNvPr id="8" name="Subtitle 7"/>
          <p:cNvSpPr>
            <a:spLocks noGrp="1"/>
          </p:cNvSpPr>
          <p:nvPr>
            <p:ph type="subTitle" idx="1"/>
          </p:nvPr>
        </p:nvSpPr>
        <p:spPr>
          <a:xfrm>
            <a:off x="838200" y="2247774"/>
            <a:ext cx="5122762" cy="370113"/>
          </a:xfrm>
        </p:spPr>
        <p:txBody>
          <a:bodyPr/>
          <a:lstStyle/>
          <a:p>
            <a:r>
              <a:rPr lang="en-US" sz="3600" dirty="0"/>
              <a:t>TRADITIONAL LMI</a:t>
            </a:r>
          </a:p>
        </p:txBody>
      </p:sp>
      <p:sp>
        <p:nvSpPr>
          <p:cNvPr id="11" name="Subtitle 7"/>
          <p:cNvSpPr txBox="1">
            <a:spLocks/>
          </p:cNvSpPr>
          <p:nvPr/>
        </p:nvSpPr>
        <p:spPr>
          <a:xfrm>
            <a:off x="838200" y="4309599"/>
            <a:ext cx="5122762" cy="370113"/>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buClr>
                <a:schemeClr val="accent1"/>
              </a:buClr>
              <a:buFont typeface="Wingdings" charset="2"/>
              <a:buNone/>
              <a:defRPr sz="1600" b="0" i="0" kern="1200" spc="300" baseline="0">
                <a:solidFill>
                  <a:schemeClr val="accent1"/>
                </a:solidFill>
                <a:latin typeface="Avenir Medium" charset="0"/>
                <a:ea typeface="Avenir Medium" charset="0"/>
                <a:cs typeface="Avenir Medium" charset="0"/>
              </a:defRPr>
            </a:lvl1pPr>
            <a:lvl2pPr marL="457200" indent="0" algn="ctr" defTabSz="914400" rtl="0" eaLnBrk="1" latinLnBrk="0" hangingPunct="1">
              <a:lnSpc>
                <a:spcPct val="100000"/>
              </a:lnSpc>
              <a:spcBef>
                <a:spcPts val="500"/>
              </a:spcBef>
              <a:buClr>
                <a:schemeClr val="accent1"/>
              </a:buClr>
              <a:buFont typeface="Wingdings" charset="2"/>
              <a:buNone/>
              <a:defRPr sz="2000" b="0" i="0" kern="1200">
                <a:solidFill>
                  <a:schemeClr val="tx2"/>
                </a:solidFill>
                <a:latin typeface="Avenir Book" charset="0"/>
                <a:ea typeface="Avenir Book" charset="0"/>
                <a:cs typeface="Avenir Book" charset="0"/>
              </a:defRPr>
            </a:lvl2pPr>
            <a:lvl3pPr marL="914400" indent="0" algn="ctr" defTabSz="914400" rtl="0" eaLnBrk="1" latinLnBrk="0" hangingPunct="1">
              <a:lnSpc>
                <a:spcPct val="100000"/>
              </a:lnSpc>
              <a:spcBef>
                <a:spcPts val="500"/>
              </a:spcBef>
              <a:buClr>
                <a:schemeClr val="accent1"/>
              </a:buClr>
              <a:buFont typeface="Wingdings" charset="2"/>
              <a:buNone/>
              <a:defRPr sz="1800" b="0" i="0" kern="1200">
                <a:solidFill>
                  <a:schemeClr val="tx2"/>
                </a:solidFill>
                <a:latin typeface="Avenir Book" charset="0"/>
                <a:ea typeface="Avenir Book" charset="0"/>
                <a:cs typeface="Avenir Book" charset="0"/>
              </a:defRPr>
            </a:lvl3pPr>
            <a:lvl4pPr marL="1371600" indent="0" algn="ctr" defTabSz="914400" rtl="0" eaLnBrk="1" latinLnBrk="0" hangingPunct="1">
              <a:lnSpc>
                <a:spcPct val="100000"/>
              </a:lnSpc>
              <a:spcBef>
                <a:spcPts val="500"/>
              </a:spcBef>
              <a:buClr>
                <a:schemeClr val="accent1"/>
              </a:buClr>
              <a:buFont typeface="Wingdings" charset="2"/>
              <a:buNone/>
              <a:defRPr sz="1600" b="0" i="0" kern="1200">
                <a:solidFill>
                  <a:schemeClr val="tx2"/>
                </a:solidFill>
                <a:latin typeface="Avenir Book" charset="0"/>
                <a:ea typeface="Avenir Book" charset="0"/>
                <a:cs typeface="Avenir Book" charset="0"/>
              </a:defRPr>
            </a:lvl4pPr>
            <a:lvl5pPr marL="1828800" indent="0" algn="ctr" defTabSz="914400" rtl="0" eaLnBrk="1" latinLnBrk="0" hangingPunct="1">
              <a:lnSpc>
                <a:spcPct val="100000"/>
              </a:lnSpc>
              <a:spcBef>
                <a:spcPts val="500"/>
              </a:spcBef>
              <a:buClr>
                <a:schemeClr val="accent1"/>
              </a:buClr>
              <a:buFont typeface="Wingdings" charset="2"/>
              <a:buNone/>
              <a:defRPr sz="1600" b="0" i="0" kern="1200">
                <a:solidFill>
                  <a:schemeClr val="tx2"/>
                </a:solidFill>
                <a:latin typeface="Avenir Book" charset="0"/>
                <a:ea typeface="Avenir Book" charset="0"/>
                <a:cs typeface="Avenir Book"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sz="3600" dirty="0"/>
              <a:t>REAL-TIME LMI</a:t>
            </a:r>
          </a:p>
        </p:txBody>
      </p:sp>
      <p:sp>
        <p:nvSpPr>
          <p:cNvPr id="13" name="TextBox 12"/>
          <p:cNvSpPr txBox="1"/>
          <p:nvPr/>
        </p:nvSpPr>
        <p:spPr>
          <a:xfrm>
            <a:off x="7539787" y="2247774"/>
            <a:ext cx="5033211" cy="584775"/>
          </a:xfrm>
          <a:prstGeom prst="rect">
            <a:avLst/>
          </a:prstGeom>
          <a:noFill/>
        </p:spPr>
        <p:txBody>
          <a:bodyPr wrap="square" rtlCol="0">
            <a:spAutoFit/>
          </a:bodyPr>
          <a:lstStyle/>
          <a:p>
            <a:r>
              <a:rPr lang="en-US" sz="3200" dirty="0">
                <a:solidFill>
                  <a:schemeClr val="tx2"/>
                </a:solidFill>
              </a:rPr>
              <a:t>Government Sources</a:t>
            </a:r>
          </a:p>
        </p:txBody>
      </p:sp>
      <p:sp>
        <p:nvSpPr>
          <p:cNvPr id="14" name="TextBox 13"/>
          <p:cNvSpPr txBox="1"/>
          <p:nvPr/>
        </p:nvSpPr>
        <p:spPr>
          <a:xfrm>
            <a:off x="7539787" y="4309599"/>
            <a:ext cx="5033211" cy="584775"/>
          </a:xfrm>
          <a:prstGeom prst="rect">
            <a:avLst/>
          </a:prstGeom>
          <a:noFill/>
        </p:spPr>
        <p:txBody>
          <a:bodyPr wrap="square" rtlCol="0">
            <a:spAutoFit/>
          </a:bodyPr>
          <a:lstStyle/>
          <a:p>
            <a:r>
              <a:rPr lang="en-US" sz="3200" dirty="0">
                <a:solidFill>
                  <a:schemeClr val="tx2"/>
                </a:solidFill>
              </a:rPr>
              <a:t>Private On-line Sources</a:t>
            </a:r>
          </a:p>
        </p:txBody>
      </p:sp>
      <p:sp>
        <p:nvSpPr>
          <p:cNvPr id="15" name="Right Arrow 14"/>
          <p:cNvSpPr/>
          <p:nvPr/>
        </p:nvSpPr>
        <p:spPr>
          <a:xfrm>
            <a:off x="5823284" y="2458395"/>
            <a:ext cx="1283369" cy="214662"/>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5823283" y="4504396"/>
            <a:ext cx="1283369" cy="214662"/>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156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2ADE8F-CFD9-4C17-B8A0-F6B791D61666}"/>
              </a:ext>
            </a:extLst>
          </p:cNvPr>
          <p:cNvPicPr>
            <a:picLocks noChangeAspect="1"/>
          </p:cNvPicPr>
          <p:nvPr/>
        </p:nvPicPr>
        <p:blipFill rotWithShape="1">
          <a:blip r:embed="rId2">
            <a:duotone>
              <a:schemeClr val="accent1">
                <a:shade val="45000"/>
                <a:satMod val="135000"/>
              </a:schemeClr>
              <a:prstClr val="white"/>
            </a:duotone>
            <a:alphaModFix amt="20000"/>
            <a:extLst>
              <a:ext uri="{BEBA8EAE-BF5A-486C-A8C5-ECC9F3942E4B}">
                <a14:imgProps xmlns:a14="http://schemas.microsoft.com/office/drawing/2010/main">
                  <a14:imgLayer r:embed="rId3">
                    <a14:imgEffect>
                      <a14:backgroundRemoval t="76313" b="93462" l="4143" r="31250">
                        <a14:backgroundMark x1="28143" y1="84352" x2="28000" y2="83601"/>
                        <a14:backgroundMark x1="22786" y1="79707" x2="22786" y2="79707"/>
                      </a14:backgroundRemoval>
                    </a14:imgEffect>
                  </a14:imgLayer>
                </a14:imgProps>
              </a:ext>
              <a:ext uri="{28A0092B-C50C-407E-A947-70E740481C1C}">
                <a14:useLocalDpi xmlns:a14="http://schemas.microsoft.com/office/drawing/2010/main" val="0"/>
              </a:ext>
            </a:extLst>
          </a:blip>
          <a:srcRect l="3884" t="75535" r="68352" b="5916"/>
          <a:stretch/>
        </p:blipFill>
        <p:spPr>
          <a:xfrm>
            <a:off x="1743265" y="683665"/>
            <a:ext cx="8953764" cy="5979954"/>
          </a:xfrm>
          <a:prstGeom prst="rect">
            <a:avLst/>
          </a:prstGeom>
        </p:spPr>
      </p:pic>
      <p:sp>
        <p:nvSpPr>
          <p:cNvPr id="2" name="Title 1"/>
          <p:cNvSpPr>
            <a:spLocks noGrp="1"/>
          </p:cNvSpPr>
          <p:nvPr>
            <p:ph type="title"/>
          </p:nvPr>
        </p:nvSpPr>
        <p:spPr>
          <a:xfrm>
            <a:off x="539416" y="700144"/>
            <a:ext cx="11113168" cy="1559367"/>
          </a:xfrm>
        </p:spPr>
        <p:txBody>
          <a:bodyPr/>
          <a:lstStyle/>
          <a:p>
            <a:r>
              <a:rPr lang="en-US" dirty="0"/>
              <a:t>The 2 types are like different maps</a:t>
            </a:r>
          </a:p>
        </p:txBody>
      </p:sp>
      <p:sp>
        <p:nvSpPr>
          <p:cNvPr id="3" name="Content Placeholder 2"/>
          <p:cNvSpPr>
            <a:spLocks noGrp="1"/>
          </p:cNvSpPr>
          <p:nvPr>
            <p:ph idx="1"/>
          </p:nvPr>
        </p:nvSpPr>
        <p:spPr>
          <a:xfrm>
            <a:off x="539416" y="3010918"/>
            <a:ext cx="10814384" cy="662724"/>
          </a:xfrm>
        </p:spPr>
        <p:txBody>
          <a:bodyPr>
            <a:noAutofit/>
          </a:bodyPr>
          <a:lstStyle/>
          <a:p>
            <a:pPr marL="0" indent="0" algn="ctr">
              <a:buNone/>
            </a:pPr>
            <a:r>
              <a:rPr lang="en-US" sz="4400" b="1" dirty="0"/>
              <a:t>They each have an important purpose but they can answer very different questions.</a:t>
            </a:r>
          </a:p>
        </p:txBody>
      </p:sp>
    </p:spTree>
    <p:extLst>
      <p:ext uri="{BB962C8B-B14F-4D97-AF65-F5344CB8AC3E}">
        <p14:creationId xmlns:p14="http://schemas.microsoft.com/office/powerpoint/2010/main" val="1952788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9024" y="163291"/>
            <a:ext cx="4424082" cy="15593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bg1"/>
                </a:solidFill>
                <a:latin typeface="Avenir Heavy" charset="0"/>
                <a:ea typeface="Avenir Heavy" charset="0"/>
                <a:cs typeface="Avenir Heavy" charset="0"/>
              </a:defRPr>
            </a:lvl1pPr>
          </a:lstStyle>
          <a:p>
            <a:r>
              <a:rPr lang="en-US" dirty="0">
                <a:solidFill>
                  <a:schemeClr val="accent1"/>
                </a:solidFill>
              </a:rPr>
              <a:t>Work Together</a:t>
            </a:r>
          </a:p>
        </p:txBody>
      </p:sp>
      <p:pic>
        <p:nvPicPr>
          <p:cNvPr id="3" name="Picture 2"/>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76313" b="93462" l="4143" r="31250">
                        <a14:backgroundMark x1="28143" y1="84352" x2="28000" y2="83601"/>
                        <a14:backgroundMark x1="22786" y1="79707" x2="22786" y2="79707"/>
                      </a14:backgroundRemoval>
                    </a14:imgEffect>
                  </a14:imgLayer>
                </a14:imgProps>
              </a:ext>
              <a:ext uri="{28A0092B-C50C-407E-A947-70E740481C1C}">
                <a14:useLocalDpi xmlns:a14="http://schemas.microsoft.com/office/drawing/2010/main" val="0"/>
              </a:ext>
            </a:extLst>
          </a:blip>
          <a:srcRect l="3884" t="75535" r="68352" b="5916"/>
          <a:stretch/>
        </p:blipFill>
        <p:spPr>
          <a:xfrm>
            <a:off x="377414" y="1722658"/>
            <a:ext cx="7112659" cy="4750334"/>
          </a:xfrm>
          <a:prstGeom prst="rect">
            <a:avLst/>
          </a:prstGeom>
        </p:spPr>
      </p:pic>
      <p:sp>
        <p:nvSpPr>
          <p:cNvPr id="11" name="Teardrop 10"/>
          <p:cNvSpPr/>
          <p:nvPr/>
        </p:nvSpPr>
        <p:spPr>
          <a:xfrm rot="13229191">
            <a:off x="8167079" y="2108425"/>
            <a:ext cx="3036745" cy="2829642"/>
          </a:xfrm>
          <a:prstGeom prst="teardrop">
            <a:avLst>
              <a:gd name="adj" fmla="val 1419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5">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367519" y="1755067"/>
            <a:ext cx="3766605" cy="3541298"/>
          </a:xfrm>
          <a:prstGeom prst="ellipse">
            <a:avLst/>
          </a:prstGeom>
        </p:spPr>
      </p:pic>
      <p:grpSp>
        <p:nvGrpSpPr>
          <p:cNvPr id="18" name="Group 17"/>
          <p:cNvGrpSpPr/>
          <p:nvPr/>
        </p:nvGrpSpPr>
        <p:grpSpPr>
          <a:xfrm>
            <a:off x="7172326" y="2516133"/>
            <a:ext cx="1116577" cy="1569660"/>
            <a:chOff x="2284348" y="3237728"/>
            <a:chExt cx="1116577" cy="1569660"/>
          </a:xfrm>
        </p:grpSpPr>
        <p:sp>
          <p:nvSpPr>
            <p:cNvPr id="16" name="Oval 15"/>
            <p:cNvSpPr/>
            <p:nvPr/>
          </p:nvSpPr>
          <p:spPr>
            <a:xfrm>
              <a:off x="2284348" y="3513221"/>
              <a:ext cx="1116577" cy="10427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362964" y="3237728"/>
              <a:ext cx="911216" cy="1569660"/>
            </a:xfrm>
            <a:prstGeom prst="rect">
              <a:avLst/>
            </a:prstGeom>
            <a:noFill/>
          </p:spPr>
          <p:txBody>
            <a:bodyPr wrap="square" rtlCol="0">
              <a:spAutoFit/>
            </a:bodyPr>
            <a:lstStyle/>
            <a:p>
              <a:r>
                <a:rPr lang="en-US" sz="9600" b="1" dirty="0">
                  <a:solidFill>
                    <a:schemeClr val="tx2"/>
                  </a:solidFill>
                  <a:latin typeface="Rockwell Extra Bold" charset="0"/>
                  <a:ea typeface="Rockwell Extra Bold" charset="0"/>
                  <a:cs typeface="Rockwell Extra Bold" charset="0"/>
                </a:rPr>
                <a:t>+</a:t>
              </a:r>
            </a:p>
          </p:txBody>
        </p:sp>
      </p:grpSp>
      <p:sp>
        <p:nvSpPr>
          <p:cNvPr id="19" name="TextBox 18"/>
          <p:cNvSpPr txBox="1"/>
          <p:nvPr/>
        </p:nvSpPr>
        <p:spPr>
          <a:xfrm>
            <a:off x="673768" y="3383177"/>
            <a:ext cx="4445561" cy="830997"/>
          </a:xfrm>
          <a:prstGeom prst="rect">
            <a:avLst/>
          </a:prstGeom>
          <a:noFill/>
        </p:spPr>
        <p:txBody>
          <a:bodyPr wrap="square" rtlCol="0">
            <a:spAutoFit/>
          </a:bodyPr>
          <a:lstStyle/>
          <a:p>
            <a:pPr algn="ctr"/>
            <a:r>
              <a:rPr lang="en-US" sz="4800" b="1" dirty="0">
                <a:solidFill>
                  <a:schemeClr val="tx2"/>
                </a:solidFill>
              </a:rPr>
              <a:t>TRADITIONAL</a:t>
            </a:r>
          </a:p>
        </p:txBody>
      </p:sp>
      <p:sp>
        <p:nvSpPr>
          <p:cNvPr id="20" name="TextBox 19"/>
          <p:cNvSpPr txBox="1"/>
          <p:nvPr/>
        </p:nvSpPr>
        <p:spPr>
          <a:xfrm>
            <a:off x="8723802" y="2791626"/>
            <a:ext cx="3113677" cy="769441"/>
          </a:xfrm>
          <a:prstGeom prst="rect">
            <a:avLst/>
          </a:prstGeom>
          <a:noFill/>
        </p:spPr>
        <p:txBody>
          <a:bodyPr wrap="square" rtlCol="0">
            <a:spAutoFit/>
          </a:bodyPr>
          <a:lstStyle/>
          <a:p>
            <a:r>
              <a:rPr lang="en-US" sz="4400" b="1" dirty="0">
                <a:solidFill>
                  <a:schemeClr val="accent1">
                    <a:lumMod val="20000"/>
                    <a:lumOff val="80000"/>
                  </a:schemeClr>
                </a:solidFill>
              </a:rPr>
              <a:t>REAL-TIME</a:t>
            </a:r>
            <a:endParaRPr lang="en-US" sz="4000" b="1" dirty="0">
              <a:solidFill>
                <a:schemeClr val="accent1">
                  <a:lumMod val="20000"/>
                  <a:lumOff val="80000"/>
                </a:schemeClr>
              </a:solidFill>
            </a:endParaRPr>
          </a:p>
        </p:txBody>
      </p:sp>
    </p:spTree>
    <p:extLst>
      <p:ext uri="{BB962C8B-B14F-4D97-AF65-F5344CB8AC3E}">
        <p14:creationId xmlns:p14="http://schemas.microsoft.com/office/powerpoint/2010/main" val="2030705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9"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dissolve">
                                      <p:cBhvr>
                                        <p:cTn id="9" dur="500"/>
                                        <p:tgtEl>
                                          <p:spTgt spid="6"/>
                                        </p:tgtEl>
                                      </p:cBhvr>
                                    </p:animEffect>
                                  </p:childTnLst>
                                </p:cTn>
                              </p:par>
                              <p:par>
                                <p:cTn id="10" presetID="2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2369" y="-118003"/>
            <a:ext cx="10515600" cy="1559367"/>
          </a:xfrm>
        </p:spPr>
        <p:txBody>
          <a:bodyPr/>
          <a:lstStyle/>
          <a:p>
            <a:r>
              <a:rPr lang="en-US" dirty="0"/>
              <a:t>Google Maps vs. Google Street View</a:t>
            </a:r>
          </a:p>
        </p:txBody>
      </p:sp>
      <p:pic>
        <p:nvPicPr>
          <p:cNvPr id="4" name="Picture 3" descr="Screen Shot 2015-01-27 at 9.33.56 AM.png"/>
          <p:cNvPicPr>
            <a:picLocks noChangeAspect="1"/>
          </p:cNvPicPr>
          <p:nvPr/>
        </p:nvPicPr>
        <p:blipFill rotWithShape="1">
          <a:blip r:embed="rId3">
            <a:extLst>
              <a:ext uri="{28A0092B-C50C-407E-A947-70E740481C1C}">
                <a14:useLocalDpi xmlns:a14="http://schemas.microsoft.com/office/drawing/2010/main" val="0"/>
              </a:ext>
            </a:extLst>
          </a:blip>
          <a:srcRect l="8157" r="4563"/>
          <a:stretch/>
        </p:blipFill>
        <p:spPr>
          <a:xfrm>
            <a:off x="313198" y="1168647"/>
            <a:ext cx="6688721" cy="4031825"/>
          </a:xfrm>
          <a:prstGeom prst="rect">
            <a:avLst/>
          </a:prstGeom>
        </p:spPr>
      </p:pic>
      <p:pic>
        <p:nvPicPr>
          <p:cNvPr id="5" name="Picture 4" descr="Screen Shot 2015-01-27 at 9.52.09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8611" y="2153781"/>
            <a:ext cx="7152105" cy="3805862"/>
          </a:xfrm>
          <a:prstGeom prst="rect">
            <a:avLst/>
          </a:prstGeom>
        </p:spPr>
      </p:pic>
    </p:spTree>
    <p:extLst>
      <p:ext uri="{BB962C8B-B14F-4D97-AF65-F5344CB8AC3E}">
        <p14:creationId xmlns:p14="http://schemas.microsoft.com/office/powerpoint/2010/main" val="1591541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p:cNvSpPr txBox="1">
            <a:spLocks/>
          </p:cNvSpPr>
          <p:nvPr/>
        </p:nvSpPr>
        <p:spPr>
          <a:xfrm>
            <a:off x="944059" y="1284309"/>
            <a:ext cx="6259513" cy="450136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lnSpc>
                <a:spcPct val="150000"/>
              </a:lnSpc>
              <a:buFont typeface="+mj-lt"/>
              <a:buAutoNum type="arabicPeriod"/>
            </a:pPr>
            <a:r>
              <a:rPr lang="en-US" sz="3000" dirty="0"/>
              <a:t>Career Coach Principles</a:t>
            </a:r>
          </a:p>
          <a:p>
            <a:pPr marL="457200" indent="-457200">
              <a:lnSpc>
                <a:spcPct val="150000"/>
              </a:lnSpc>
              <a:buFont typeface="+mj-lt"/>
              <a:buAutoNum type="arabicPeriod"/>
            </a:pPr>
            <a:r>
              <a:rPr lang="en-US" sz="3000" dirty="0"/>
              <a:t>Two Types of LMI</a:t>
            </a:r>
          </a:p>
          <a:p>
            <a:pPr marL="457200" indent="-457200">
              <a:lnSpc>
                <a:spcPct val="150000"/>
              </a:lnSpc>
              <a:buFont typeface="+mj-lt"/>
              <a:buAutoNum type="arabicPeriod"/>
            </a:pPr>
            <a:r>
              <a:rPr lang="en-US" sz="3000" dirty="0"/>
              <a:t>Core Data Points in LMI</a:t>
            </a:r>
          </a:p>
          <a:p>
            <a:pPr marL="457200" indent="-457200">
              <a:lnSpc>
                <a:spcPct val="150000"/>
              </a:lnSpc>
              <a:buFont typeface="+mj-lt"/>
              <a:buAutoNum type="arabicPeriod"/>
            </a:pPr>
            <a:r>
              <a:rPr lang="en-US" sz="3000" dirty="0"/>
              <a:t>Three Perspectives</a:t>
            </a:r>
          </a:p>
          <a:p>
            <a:pPr marL="457200" indent="-457200">
              <a:lnSpc>
                <a:spcPct val="150000"/>
              </a:lnSpc>
              <a:buFont typeface="+mj-lt"/>
              <a:buAutoNum type="arabicPeriod"/>
            </a:pPr>
            <a:r>
              <a:rPr lang="en-US" sz="3000" dirty="0"/>
              <a:t>Strength &amp; Weaknesses of LMI</a:t>
            </a:r>
          </a:p>
        </p:txBody>
      </p:sp>
      <p:grpSp>
        <p:nvGrpSpPr>
          <p:cNvPr id="16" name="Group 15"/>
          <p:cNvGrpSpPr/>
          <p:nvPr/>
        </p:nvGrpSpPr>
        <p:grpSpPr>
          <a:xfrm>
            <a:off x="5799889" y="1521101"/>
            <a:ext cx="330200" cy="296531"/>
            <a:chOff x="3111500" y="2243469"/>
            <a:chExt cx="330200" cy="296531"/>
          </a:xfrm>
        </p:grpSpPr>
        <p:cxnSp>
          <p:nvCxnSpPr>
            <p:cNvPr id="17" name="Straight Connector 16"/>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9" name="Title 1"/>
          <p:cNvSpPr>
            <a:spLocks noGrp="1"/>
          </p:cNvSpPr>
          <p:nvPr>
            <p:ph type="title"/>
          </p:nvPr>
        </p:nvSpPr>
        <p:spPr>
          <a:xfrm>
            <a:off x="7027444" y="2274047"/>
            <a:ext cx="4667251" cy="1559367"/>
          </a:xfrm>
        </p:spPr>
        <p:txBody>
          <a:bodyPr anchor="ctr">
            <a:noAutofit/>
          </a:bodyPr>
          <a:lstStyle/>
          <a:p>
            <a:pPr algn="ctr"/>
            <a:r>
              <a:rPr lang="en-US" dirty="0"/>
              <a:t>Labor </a:t>
            </a:r>
            <a:r>
              <a:rPr lang="en-US"/>
              <a:t>Market Information </a:t>
            </a:r>
            <a:br>
              <a:rPr lang="en-US"/>
            </a:br>
            <a:r>
              <a:rPr lang="en-US"/>
              <a:t>in Career Coach</a:t>
            </a:r>
            <a:endParaRPr lang="en-US" dirty="0"/>
          </a:p>
        </p:txBody>
      </p:sp>
      <p:sp>
        <p:nvSpPr>
          <p:cNvPr id="20" name="TextBox 19"/>
          <p:cNvSpPr txBox="1"/>
          <p:nvPr/>
        </p:nvSpPr>
        <p:spPr>
          <a:xfrm>
            <a:off x="7203572" y="4013608"/>
            <a:ext cx="4491123" cy="523220"/>
          </a:xfrm>
          <a:prstGeom prst="rect">
            <a:avLst/>
          </a:prstGeom>
          <a:noFill/>
        </p:spPr>
        <p:txBody>
          <a:bodyPr wrap="square" rtlCol="0">
            <a:spAutoFit/>
          </a:bodyPr>
          <a:lstStyle/>
          <a:p>
            <a:pPr algn="ctr"/>
            <a:r>
              <a:rPr lang="en-US" sz="2800" dirty="0">
                <a:solidFill>
                  <a:schemeClr val="accent1"/>
                </a:solidFill>
              </a:rPr>
              <a:t>MODULE CHECKPOINS</a:t>
            </a:r>
          </a:p>
        </p:txBody>
      </p:sp>
      <p:grpSp>
        <p:nvGrpSpPr>
          <p:cNvPr id="22" name="Group 21"/>
          <p:cNvGrpSpPr/>
          <p:nvPr/>
        </p:nvGrpSpPr>
        <p:grpSpPr>
          <a:xfrm>
            <a:off x="4877468" y="2282314"/>
            <a:ext cx="330200" cy="296531"/>
            <a:chOff x="3111500" y="2243469"/>
            <a:chExt cx="330200" cy="296531"/>
          </a:xfrm>
        </p:grpSpPr>
        <p:cxnSp>
          <p:nvCxnSpPr>
            <p:cNvPr id="23" name="Straight Connector 22"/>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3856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6071" y="669588"/>
            <a:ext cx="9379857" cy="1559367"/>
          </a:xfrm>
        </p:spPr>
        <p:txBody>
          <a:bodyPr/>
          <a:lstStyle/>
          <a:p>
            <a:r>
              <a:rPr lang="en-US" dirty="0">
                <a:solidFill>
                  <a:schemeClr val="accent1"/>
                </a:solidFill>
              </a:rPr>
              <a:t>Core Data Points in Traditional LMI</a:t>
            </a:r>
          </a:p>
        </p:txBody>
      </p:sp>
      <p:sp>
        <p:nvSpPr>
          <p:cNvPr id="3" name="Content Placeholder 2"/>
          <p:cNvSpPr>
            <a:spLocks noGrp="1"/>
          </p:cNvSpPr>
          <p:nvPr>
            <p:ph idx="1"/>
          </p:nvPr>
        </p:nvSpPr>
        <p:spPr>
          <a:xfrm>
            <a:off x="1406071" y="2228955"/>
            <a:ext cx="4500002" cy="3933493"/>
          </a:xfrm>
        </p:spPr>
        <p:txBody>
          <a:bodyPr>
            <a:noAutofit/>
          </a:bodyPr>
          <a:lstStyle/>
          <a:p>
            <a:pPr marL="0" indent="0">
              <a:buNone/>
            </a:pPr>
            <a:r>
              <a:rPr lang="en-US" sz="3000" b="1" dirty="0"/>
              <a:t>Job Counts</a:t>
            </a:r>
          </a:p>
          <a:p>
            <a:pPr lvl="1"/>
            <a:r>
              <a:rPr lang="en-US" sz="3000" dirty="0"/>
              <a:t>Tell us how many </a:t>
            </a:r>
          </a:p>
          <a:p>
            <a:pPr marL="0" indent="0">
              <a:buNone/>
            </a:pPr>
            <a:r>
              <a:rPr lang="en-US" sz="3000" b="1" dirty="0"/>
              <a:t>Earnings</a:t>
            </a:r>
          </a:p>
          <a:p>
            <a:pPr lvl="1"/>
            <a:r>
              <a:rPr lang="en-US" sz="3000" dirty="0"/>
              <a:t>Tells us how much</a:t>
            </a:r>
          </a:p>
          <a:p>
            <a:pPr marL="0" indent="0">
              <a:buNone/>
            </a:pPr>
            <a:r>
              <a:rPr lang="en-US" sz="3000" b="1" dirty="0"/>
              <a:t>Job Change</a:t>
            </a:r>
          </a:p>
          <a:p>
            <a:pPr lvl="1"/>
            <a:r>
              <a:rPr lang="en-US" sz="3000" dirty="0"/>
              <a:t>Growth or decline</a:t>
            </a:r>
          </a:p>
        </p:txBody>
      </p:sp>
      <p:pic>
        <p:nvPicPr>
          <p:cNvPr id="11" name="Picture 10">
            <a:extLst>
              <a:ext uri="{FF2B5EF4-FFF2-40B4-BE49-F238E27FC236}">
                <a16:creationId xmlns:a16="http://schemas.microsoft.com/office/drawing/2014/main" id="{99C2893D-A2E1-6448-84C9-7960D103716B}"/>
              </a:ext>
            </a:extLst>
          </p:cNvPr>
          <p:cNvPicPr>
            <a:picLocks noChangeAspect="1"/>
          </p:cNvPicPr>
          <p:nvPr/>
        </p:nvPicPr>
        <p:blipFill>
          <a:blip r:embed="rId2"/>
          <a:stretch>
            <a:fillRect/>
          </a:stretch>
        </p:blipFill>
        <p:spPr>
          <a:xfrm>
            <a:off x="7082971" y="2588986"/>
            <a:ext cx="3048000" cy="2667000"/>
          </a:xfrm>
          <a:prstGeom prst="rect">
            <a:avLst/>
          </a:prstGeom>
        </p:spPr>
      </p:pic>
    </p:spTree>
    <p:extLst>
      <p:ext uri="{BB962C8B-B14F-4D97-AF65-F5344CB8AC3E}">
        <p14:creationId xmlns:p14="http://schemas.microsoft.com/office/powerpoint/2010/main" val="3252846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0402"/>
            <a:ext cx="10515600" cy="1559367"/>
          </a:xfrm>
        </p:spPr>
        <p:txBody>
          <a:bodyPr/>
          <a:lstStyle/>
          <a:p>
            <a:r>
              <a:rPr lang="en-US" dirty="0"/>
              <a:t>What is a “job”?</a:t>
            </a:r>
          </a:p>
        </p:txBody>
      </p:sp>
      <p:sp>
        <p:nvSpPr>
          <p:cNvPr id="3" name="Content Placeholder 2"/>
          <p:cNvSpPr>
            <a:spLocks noGrp="1"/>
          </p:cNvSpPr>
          <p:nvPr>
            <p:ph idx="1"/>
          </p:nvPr>
        </p:nvSpPr>
        <p:spPr>
          <a:xfrm>
            <a:off x="838200" y="1778000"/>
            <a:ext cx="9652000" cy="4318000"/>
          </a:xfrm>
        </p:spPr>
        <p:txBody>
          <a:bodyPr numCol="1">
            <a:noAutofit/>
          </a:bodyPr>
          <a:lstStyle/>
          <a:p>
            <a:r>
              <a:rPr lang="en-US" sz="3000" dirty="0"/>
              <a:t>Annualized</a:t>
            </a:r>
          </a:p>
          <a:p>
            <a:pPr marL="0" indent="0">
              <a:buNone/>
            </a:pPr>
            <a:endParaRPr lang="en-US" sz="3000" dirty="0"/>
          </a:p>
          <a:p>
            <a:r>
              <a:rPr lang="en-US" sz="3000" dirty="0"/>
              <a:t>Full and part-time</a:t>
            </a:r>
          </a:p>
          <a:p>
            <a:pPr marL="0" indent="0">
              <a:buNone/>
            </a:pPr>
            <a:endParaRPr lang="en-US" sz="3000" dirty="0"/>
          </a:p>
          <a:p>
            <a:r>
              <a:rPr lang="en-US" sz="3000" dirty="0"/>
              <a:t>Where they work, not where they live</a:t>
            </a:r>
          </a:p>
          <a:p>
            <a:pPr marL="0" indent="0">
              <a:buNone/>
            </a:pPr>
            <a:endParaRPr lang="en-US" sz="3000" dirty="0"/>
          </a:p>
          <a:p>
            <a:r>
              <a:rPr lang="en-US" sz="3000" dirty="0"/>
              <a:t>Employed &amp; self-employed</a:t>
            </a:r>
          </a:p>
        </p:txBody>
      </p:sp>
    </p:spTree>
    <p:extLst>
      <p:ext uri="{BB962C8B-B14F-4D97-AF65-F5344CB8AC3E}">
        <p14:creationId xmlns:p14="http://schemas.microsoft.com/office/powerpoint/2010/main" val="424355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2"/>
            <a:ext cx="10515600" cy="897955"/>
          </a:xfrm>
        </p:spPr>
        <p:txBody>
          <a:bodyPr/>
          <a:lstStyle/>
          <a:p>
            <a:r>
              <a:rPr lang="en-US" dirty="0"/>
              <a:t>Job Change</a:t>
            </a:r>
          </a:p>
        </p:txBody>
      </p:sp>
      <p:pic>
        <p:nvPicPr>
          <p:cNvPr id="4" name="Picture 3" descr="20131012 What is LMI?-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5412" y="1982161"/>
            <a:ext cx="9861176" cy="3305119"/>
          </a:xfrm>
          <a:prstGeom prst="rect">
            <a:avLst/>
          </a:prstGeom>
        </p:spPr>
      </p:pic>
      <p:pic>
        <p:nvPicPr>
          <p:cNvPr id="6" name="Picture 5" descr="20131012 What is LMI?-0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5411" y="1999513"/>
            <a:ext cx="9857232" cy="3303797"/>
          </a:xfrm>
          <a:prstGeom prst="rect">
            <a:avLst/>
          </a:prstGeom>
        </p:spPr>
      </p:pic>
      <p:sp>
        <p:nvSpPr>
          <p:cNvPr id="7" name="TextBox 6"/>
          <p:cNvSpPr txBox="1"/>
          <p:nvPr/>
        </p:nvSpPr>
        <p:spPr>
          <a:xfrm>
            <a:off x="3028098" y="5902576"/>
            <a:ext cx="6131859" cy="523220"/>
          </a:xfrm>
          <a:prstGeom prst="rect">
            <a:avLst/>
          </a:prstGeom>
          <a:noFill/>
        </p:spPr>
        <p:txBody>
          <a:bodyPr wrap="square" rtlCol="0">
            <a:spAutoFit/>
          </a:bodyPr>
          <a:lstStyle/>
          <a:p>
            <a:pPr algn="ctr"/>
            <a:r>
              <a:rPr lang="en-US" sz="2800" b="1">
                <a:solidFill>
                  <a:schemeClr val="accent1"/>
                </a:solidFill>
              </a:rPr>
              <a:t>CAN MEAN GROWTH</a:t>
            </a:r>
          </a:p>
        </p:txBody>
      </p:sp>
      <p:sp>
        <p:nvSpPr>
          <p:cNvPr id="8" name="TextBox 7"/>
          <p:cNvSpPr txBox="1"/>
          <p:nvPr/>
        </p:nvSpPr>
        <p:spPr>
          <a:xfrm>
            <a:off x="2974311" y="5922144"/>
            <a:ext cx="6131859" cy="523220"/>
          </a:xfrm>
          <a:prstGeom prst="rect">
            <a:avLst/>
          </a:prstGeom>
          <a:noFill/>
        </p:spPr>
        <p:txBody>
          <a:bodyPr wrap="square" rtlCol="0">
            <a:spAutoFit/>
          </a:bodyPr>
          <a:lstStyle/>
          <a:p>
            <a:pPr algn="ctr"/>
            <a:r>
              <a:rPr lang="en-US" sz="2800" b="1" dirty="0">
                <a:solidFill>
                  <a:schemeClr val="accent1"/>
                </a:solidFill>
              </a:rPr>
              <a:t>OR DECLINE</a:t>
            </a:r>
          </a:p>
        </p:txBody>
      </p:sp>
    </p:spTree>
    <p:extLst>
      <p:ext uri="{BB962C8B-B14F-4D97-AF65-F5344CB8AC3E}">
        <p14:creationId xmlns:p14="http://schemas.microsoft.com/office/powerpoint/2010/main" val="684683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2"/>
            <a:ext cx="10515600" cy="1082313"/>
          </a:xfrm>
        </p:spPr>
        <p:txBody>
          <a:bodyPr/>
          <a:lstStyle/>
          <a:p>
            <a:r>
              <a:rPr lang="en-US" dirty="0"/>
              <a:t>Core Data Points in Real-Time LMI</a:t>
            </a:r>
          </a:p>
        </p:txBody>
      </p:sp>
      <p:sp>
        <p:nvSpPr>
          <p:cNvPr id="3" name="Content Placeholder 2"/>
          <p:cNvSpPr>
            <a:spLocks noGrp="1"/>
          </p:cNvSpPr>
          <p:nvPr>
            <p:ph idx="1"/>
          </p:nvPr>
        </p:nvSpPr>
        <p:spPr>
          <a:xfrm>
            <a:off x="1041400" y="2028025"/>
            <a:ext cx="11353800" cy="3933493"/>
          </a:xfrm>
        </p:spPr>
        <p:txBody>
          <a:bodyPr>
            <a:noAutofit/>
          </a:bodyPr>
          <a:lstStyle/>
          <a:p>
            <a:pPr>
              <a:lnSpc>
                <a:spcPct val="200000"/>
              </a:lnSpc>
            </a:pPr>
            <a:r>
              <a:rPr lang="en-US" sz="3000" dirty="0"/>
              <a:t>Employers who are advertising</a:t>
            </a:r>
          </a:p>
          <a:p>
            <a:pPr>
              <a:lnSpc>
                <a:spcPct val="200000"/>
              </a:lnSpc>
            </a:pPr>
            <a:r>
              <a:rPr lang="en-US" sz="3000" dirty="0"/>
              <a:t>Skills wanted by employers</a:t>
            </a:r>
          </a:p>
          <a:p>
            <a:pPr>
              <a:lnSpc>
                <a:spcPct val="200000"/>
              </a:lnSpc>
            </a:pPr>
            <a:r>
              <a:rPr lang="en-US" sz="3000" dirty="0"/>
              <a:t>Job posting trends</a:t>
            </a:r>
          </a:p>
        </p:txBody>
      </p:sp>
      <p:sp>
        <p:nvSpPr>
          <p:cNvPr id="4" name="TextBox 3"/>
          <p:cNvSpPr txBox="1"/>
          <p:nvPr/>
        </p:nvSpPr>
        <p:spPr>
          <a:xfrm>
            <a:off x="1041400" y="1504805"/>
            <a:ext cx="11261557" cy="523220"/>
          </a:xfrm>
          <a:prstGeom prst="rect">
            <a:avLst/>
          </a:prstGeom>
          <a:noFill/>
        </p:spPr>
        <p:txBody>
          <a:bodyPr wrap="square" rtlCol="0">
            <a:spAutoFit/>
          </a:bodyPr>
          <a:lstStyle/>
          <a:p>
            <a:r>
              <a:rPr lang="en-US" sz="2800" b="1" dirty="0">
                <a:solidFill>
                  <a:schemeClr val="accent1"/>
                </a:solidFill>
              </a:rPr>
              <a:t>Helping us understand talent requirements of employers</a:t>
            </a:r>
          </a:p>
        </p:txBody>
      </p:sp>
    </p:spTree>
    <p:extLst>
      <p:ext uri="{BB962C8B-B14F-4D97-AF65-F5344CB8AC3E}">
        <p14:creationId xmlns:p14="http://schemas.microsoft.com/office/powerpoint/2010/main" val="843556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684102"/>
            <a:ext cx="10515600" cy="1109269"/>
          </a:xfrm>
        </p:spPr>
        <p:txBody>
          <a:bodyPr/>
          <a:lstStyle/>
          <a:p>
            <a:r>
              <a:rPr lang="en-US" dirty="0"/>
              <a:t>Questions Answered</a:t>
            </a:r>
          </a:p>
        </p:txBody>
      </p:sp>
      <p:sp>
        <p:nvSpPr>
          <p:cNvPr id="2" name="Content Placeholder 1"/>
          <p:cNvSpPr>
            <a:spLocks noGrp="1"/>
          </p:cNvSpPr>
          <p:nvPr>
            <p:ph idx="1"/>
          </p:nvPr>
        </p:nvSpPr>
        <p:spPr>
          <a:xfrm>
            <a:off x="6230937" y="2692866"/>
            <a:ext cx="5578642" cy="3933493"/>
          </a:xfrm>
        </p:spPr>
        <p:txBody>
          <a:bodyPr>
            <a:normAutofit/>
          </a:bodyPr>
          <a:lstStyle/>
          <a:p>
            <a:r>
              <a:rPr lang="en-US" sz="3000" dirty="0"/>
              <a:t>Who’s advertising jobs?</a:t>
            </a:r>
          </a:p>
          <a:p>
            <a:r>
              <a:rPr lang="en-US" sz="3000" dirty="0"/>
              <a:t>What positions are they looking for?</a:t>
            </a:r>
          </a:p>
          <a:p>
            <a:r>
              <a:rPr lang="en-US" sz="3000" dirty="0"/>
              <a:t>What skills are employers looking for?</a:t>
            </a:r>
          </a:p>
        </p:txBody>
      </p:sp>
      <p:sp>
        <p:nvSpPr>
          <p:cNvPr id="4" name="Subtitle 3"/>
          <p:cNvSpPr>
            <a:spLocks noGrp="1"/>
          </p:cNvSpPr>
          <p:nvPr>
            <p:ph type="subTitle" idx="4294967295"/>
          </p:nvPr>
        </p:nvSpPr>
        <p:spPr>
          <a:xfrm>
            <a:off x="6230937" y="2070758"/>
            <a:ext cx="5122863" cy="369888"/>
          </a:xfrm>
        </p:spPr>
        <p:txBody>
          <a:bodyPr>
            <a:noAutofit/>
          </a:bodyPr>
          <a:lstStyle/>
          <a:p>
            <a:pPr marL="0" indent="0">
              <a:buNone/>
            </a:pPr>
            <a:r>
              <a:rPr lang="en-US" sz="3500" dirty="0">
                <a:solidFill>
                  <a:schemeClr val="accent1"/>
                </a:solidFill>
              </a:rPr>
              <a:t>Real-Time</a:t>
            </a:r>
          </a:p>
        </p:txBody>
      </p:sp>
      <p:sp>
        <p:nvSpPr>
          <p:cNvPr id="6" name="Content Placeholder 1"/>
          <p:cNvSpPr txBox="1">
            <a:spLocks/>
          </p:cNvSpPr>
          <p:nvPr/>
        </p:nvSpPr>
        <p:spPr>
          <a:xfrm>
            <a:off x="838200" y="2718033"/>
            <a:ext cx="5578642" cy="393349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000" dirty="0"/>
              <a:t>Which jobs are growing?</a:t>
            </a:r>
          </a:p>
          <a:p>
            <a:r>
              <a:rPr lang="en-US" sz="3000" dirty="0"/>
              <a:t>What could I make in those jobs?</a:t>
            </a:r>
          </a:p>
          <a:p>
            <a:r>
              <a:rPr lang="en-US" sz="3000" dirty="0"/>
              <a:t>What programs will lead to good jobs?</a:t>
            </a:r>
          </a:p>
        </p:txBody>
      </p:sp>
      <p:sp>
        <p:nvSpPr>
          <p:cNvPr id="7" name="Subtitle 3"/>
          <p:cNvSpPr txBox="1">
            <a:spLocks/>
          </p:cNvSpPr>
          <p:nvPr/>
        </p:nvSpPr>
        <p:spPr>
          <a:xfrm>
            <a:off x="838200" y="2070758"/>
            <a:ext cx="5122863" cy="36988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Wingdings" charset="2"/>
              <a:buNone/>
            </a:pPr>
            <a:r>
              <a:rPr lang="en-US" sz="3500" dirty="0">
                <a:solidFill>
                  <a:schemeClr val="accent1"/>
                </a:solidFill>
              </a:rPr>
              <a:t>Traditional</a:t>
            </a:r>
          </a:p>
        </p:txBody>
      </p:sp>
    </p:spTree>
    <p:extLst>
      <p:ext uri="{BB962C8B-B14F-4D97-AF65-F5344CB8AC3E}">
        <p14:creationId xmlns:p14="http://schemas.microsoft.com/office/powerpoint/2010/main" val="410727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8287" y="110106"/>
            <a:ext cx="7376884" cy="1057728"/>
          </a:xfrm>
        </p:spPr>
        <p:txBody>
          <a:bodyPr anchor="ctr">
            <a:normAutofit/>
          </a:bodyPr>
          <a:lstStyle/>
          <a:p>
            <a:pPr algn="ctr"/>
            <a:r>
              <a:rPr lang="en-US" dirty="0"/>
              <a:t>Advanced Training</a:t>
            </a:r>
          </a:p>
        </p:txBody>
      </p:sp>
      <p:sp>
        <p:nvSpPr>
          <p:cNvPr id="3" name="Content Placeholder 2"/>
          <p:cNvSpPr>
            <a:spLocks noGrp="1"/>
          </p:cNvSpPr>
          <p:nvPr>
            <p:ph idx="1"/>
          </p:nvPr>
        </p:nvSpPr>
        <p:spPr>
          <a:xfrm>
            <a:off x="1130774" y="1203553"/>
            <a:ext cx="5317194" cy="5508738"/>
          </a:xfrm>
        </p:spPr>
        <p:txBody>
          <a:bodyPr>
            <a:noAutofit/>
          </a:bodyPr>
          <a:lstStyle/>
          <a:p>
            <a:pPr marL="0" indent="0">
              <a:lnSpc>
                <a:spcPct val="150000"/>
              </a:lnSpc>
              <a:buNone/>
            </a:pPr>
            <a:r>
              <a:rPr lang="en-US" sz="2800" dirty="0"/>
              <a:t>Who is Emsi?</a:t>
            </a:r>
          </a:p>
          <a:p>
            <a:pPr marL="0" indent="0">
              <a:lnSpc>
                <a:spcPct val="150000"/>
              </a:lnSpc>
              <a:buNone/>
            </a:pPr>
            <a:r>
              <a:rPr lang="en-US" sz="2800" dirty="0"/>
              <a:t>Module 1: Why Career Coach?</a:t>
            </a:r>
          </a:p>
          <a:p>
            <a:pPr marL="0" indent="0">
              <a:lnSpc>
                <a:spcPct val="150000"/>
              </a:lnSpc>
              <a:buNone/>
            </a:pPr>
            <a:r>
              <a:rPr lang="en-US" sz="2800" dirty="0"/>
              <a:t>Module 2: Emsi Data</a:t>
            </a:r>
          </a:p>
          <a:p>
            <a:pPr marL="0" indent="0">
              <a:lnSpc>
                <a:spcPct val="150000"/>
              </a:lnSpc>
              <a:buNone/>
            </a:pPr>
            <a:r>
              <a:rPr lang="en-US" sz="2800" dirty="0"/>
              <a:t>Module 3: Using Career Coach</a:t>
            </a:r>
          </a:p>
          <a:p>
            <a:pPr marL="0" indent="0">
              <a:lnSpc>
                <a:spcPct val="150000"/>
              </a:lnSpc>
              <a:buNone/>
            </a:pPr>
            <a:r>
              <a:rPr lang="en-US" sz="2800" dirty="0"/>
              <a:t>Module 4: Employer Portal</a:t>
            </a:r>
          </a:p>
          <a:p>
            <a:pPr marL="0" indent="0">
              <a:lnSpc>
                <a:spcPct val="150000"/>
              </a:lnSpc>
              <a:buNone/>
            </a:pPr>
            <a:r>
              <a:rPr lang="en-US" sz="2800" b="1" dirty="0"/>
              <a:t>Bonus Module</a:t>
            </a:r>
          </a:p>
          <a:p>
            <a:pPr marL="0" indent="0">
              <a:lnSpc>
                <a:spcPct val="150000"/>
              </a:lnSpc>
              <a:buNone/>
            </a:pPr>
            <a:r>
              <a:rPr lang="en-US" sz="2800" dirty="0"/>
              <a:t>Knowledge Check</a:t>
            </a:r>
          </a:p>
        </p:txBody>
      </p:sp>
      <p:sp>
        <p:nvSpPr>
          <p:cNvPr id="5" name="TextBox 4"/>
          <p:cNvSpPr txBox="1"/>
          <p:nvPr/>
        </p:nvSpPr>
        <p:spPr>
          <a:xfrm>
            <a:off x="466746" y="847600"/>
            <a:ext cx="3733800" cy="523220"/>
          </a:xfrm>
          <a:prstGeom prst="rect">
            <a:avLst/>
          </a:prstGeom>
          <a:noFill/>
        </p:spPr>
        <p:txBody>
          <a:bodyPr wrap="square" rtlCol="0">
            <a:spAutoFit/>
          </a:bodyPr>
          <a:lstStyle/>
          <a:p>
            <a:pPr algn="ctr"/>
            <a:r>
              <a:rPr lang="en-US" sz="2800" dirty="0">
                <a:solidFill>
                  <a:schemeClr val="accent1"/>
                </a:solidFill>
              </a:rPr>
              <a:t>CHECKPOINTS</a:t>
            </a:r>
          </a:p>
        </p:txBody>
      </p:sp>
      <p:pic>
        <p:nvPicPr>
          <p:cNvPr id="6" name="Picture 5">
            <a:extLst>
              <a:ext uri="{FF2B5EF4-FFF2-40B4-BE49-F238E27FC236}">
                <a16:creationId xmlns:a16="http://schemas.microsoft.com/office/drawing/2014/main" id="{72721318-5B8C-6E4E-90DB-E3404D6CE06E}"/>
              </a:ext>
            </a:extLst>
          </p:cNvPr>
          <p:cNvPicPr>
            <a:picLocks noChangeAspect="1"/>
          </p:cNvPicPr>
          <p:nvPr/>
        </p:nvPicPr>
        <p:blipFill>
          <a:blip r:embed="rId2"/>
          <a:stretch>
            <a:fillRect/>
          </a:stretch>
        </p:blipFill>
        <p:spPr>
          <a:xfrm>
            <a:off x="7576534" y="3307114"/>
            <a:ext cx="3214837" cy="1192315"/>
          </a:xfrm>
          <a:prstGeom prst="rect">
            <a:avLst/>
          </a:prstGeom>
        </p:spPr>
      </p:pic>
      <p:sp>
        <p:nvSpPr>
          <p:cNvPr id="4" name="Rectangle 3">
            <a:extLst>
              <a:ext uri="{FF2B5EF4-FFF2-40B4-BE49-F238E27FC236}">
                <a16:creationId xmlns:a16="http://schemas.microsoft.com/office/drawing/2014/main" id="{4C0D51F2-DA99-064D-9701-8FFC1C39AD6A}"/>
              </a:ext>
            </a:extLst>
          </p:cNvPr>
          <p:cNvSpPr/>
          <p:nvPr/>
        </p:nvSpPr>
        <p:spPr>
          <a:xfrm>
            <a:off x="10595429" y="5718629"/>
            <a:ext cx="1451428" cy="10014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51325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2"/>
          <p:cNvSpPr txBox="1">
            <a:spLocks/>
          </p:cNvSpPr>
          <p:nvPr/>
        </p:nvSpPr>
        <p:spPr>
          <a:xfrm>
            <a:off x="944059" y="1316393"/>
            <a:ext cx="6259513" cy="450136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lnSpc>
                <a:spcPct val="150000"/>
              </a:lnSpc>
              <a:buFont typeface="+mj-lt"/>
              <a:buAutoNum type="arabicPeriod"/>
            </a:pPr>
            <a:r>
              <a:rPr lang="en-US" sz="3000" dirty="0"/>
              <a:t>Career Coach Principles</a:t>
            </a:r>
          </a:p>
          <a:p>
            <a:pPr marL="457200" indent="-457200">
              <a:lnSpc>
                <a:spcPct val="150000"/>
              </a:lnSpc>
              <a:buFont typeface="+mj-lt"/>
              <a:buAutoNum type="arabicPeriod"/>
            </a:pPr>
            <a:r>
              <a:rPr lang="en-US" sz="3000" dirty="0"/>
              <a:t>Two Types of LMI</a:t>
            </a:r>
          </a:p>
          <a:p>
            <a:pPr marL="457200" indent="-457200">
              <a:lnSpc>
                <a:spcPct val="150000"/>
              </a:lnSpc>
              <a:buFont typeface="+mj-lt"/>
              <a:buAutoNum type="arabicPeriod"/>
            </a:pPr>
            <a:r>
              <a:rPr lang="en-US" sz="3000" dirty="0"/>
              <a:t>Core Data Points in LMI</a:t>
            </a:r>
          </a:p>
          <a:p>
            <a:pPr marL="457200" indent="-457200">
              <a:lnSpc>
                <a:spcPct val="150000"/>
              </a:lnSpc>
              <a:buFont typeface="+mj-lt"/>
              <a:buAutoNum type="arabicPeriod"/>
            </a:pPr>
            <a:r>
              <a:rPr lang="en-US" sz="3000" dirty="0"/>
              <a:t>Three Perspectives</a:t>
            </a:r>
          </a:p>
          <a:p>
            <a:pPr marL="457200" indent="-457200">
              <a:lnSpc>
                <a:spcPct val="150000"/>
              </a:lnSpc>
              <a:buFont typeface="+mj-lt"/>
              <a:buAutoNum type="arabicPeriod"/>
            </a:pPr>
            <a:r>
              <a:rPr lang="en-US" sz="3000" dirty="0"/>
              <a:t>Strength &amp; Weaknesses of LMI</a:t>
            </a:r>
          </a:p>
        </p:txBody>
      </p:sp>
      <p:grpSp>
        <p:nvGrpSpPr>
          <p:cNvPr id="20" name="Group 19"/>
          <p:cNvGrpSpPr/>
          <p:nvPr/>
        </p:nvGrpSpPr>
        <p:grpSpPr>
          <a:xfrm>
            <a:off x="5799889" y="1553185"/>
            <a:ext cx="330200" cy="296531"/>
            <a:chOff x="3111500" y="2243469"/>
            <a:chExt cx="330200" cy="296531"/>
          </a:xfrm>
        </p:grpSpPr>
        <p:cxnSp>
          <p:nvCxnSpPr>
            <p:cNvPr id="21" name="Straight Connector 20"/>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3" name="Title 1"/>
          <p:cNvSpPr>
            <a:spLocks noGrp="1"/>
          </p:cNvSpPr>
          <p:nvPr>
            <p:ph type="title"/>
          </p:nvPr>
        </p:nvSpPr>
        <p:spPr>
          <a:xfrm>
            <a:off x="7027444" y="2274047"/>
            <a:ext cx="4667251" cy="1559367"/>
          </a:xfrm>
        </p:spPr>
        <p:txBody>
          <a:bodyPr anchor="ctr">
            <a:noAutofit/>
          </a:bodyPr>
          <a:lstStyle/>
          <a:p>
            <a:pPr algn="ctr"/>
            <a:r>
              <a:rPr lang="en-US" dirty="0"/>
              <a:t>Labor </a:t>
            </a:r>
            <a:r>
              <a:rPr lang="en-US"/>
              <a:t>Market Information </a:t>
            </a:r>
            <a:br>
              <a:rPr lang="en-US"/>
            </a:br>
            <a:r>
              <a:rPr lang="en-US"/>
              <a:t>in Career Coach</a:t>
            </a:r>
            <a:endParaRPr lang="en-US" dirty="0"/>
          </a:p>
        </p:txBody>
      </p:sp>
      <p:sp>
        <p:nvSpPr>
          <p:cNvPr id="24" name="TextBox 23"/>
          <p:cNvSpPr txBox="1"/>
          <p:nvPr/>
        </p:nvSpPr>
        <p:spPr>
          <a:xfrm>
            <a:off x="7027444" y="4013608"/>
            <a:ext cx="4667251" cy="523220"/>
          </a:xfrm>
          <a:prstGeom prst="rect">
            <a:avLst/>
          </a:prstGeom>
          <a:noFill/>
        </p:spPr>
        <p:txBody>
          <a:bodyPr wrap="square" rtlCol="0">
            <a:spAutoFit/>
          </a:bodyPr>
          <a:lstStyle/>
          <a:p>
            <a:pPr algn="ctr"/>
            <a:r>
              <a:rPr lang="en-US" sz="2800" dirty="0">
                <a:solidFill>
                  <a:schemeClr val="accent1"/>
                </a:solidFill>
              </a:rPr>
              <a:t>MODULE CHECKPOINTS</a:t>
            </a:r>
          </a:p>
        </p:txBody>
      </p:sp>
      <p:grpSp>
        <p:nvGrpSpPr>
          <p:cNvPr id="25" name="Group 24"/>
          <p:cNvGrpSpPr/>
          <p:nvPr/>
        </p:nvGrpSpPr>
        <p:grpSpPr>
          <a:xfrm>
            <a:off x="4877468" y="2314398"/>
            <a:ext cx="330200" cy="296531"/>
            <a:chOff x="3111500" y="2243469"/>
            <a:chExt cx="330200" cy="296531"/>
          </a:xfrm>
        </p:grpSpPr>
        <p:cxnSp>
          <p:nvCxnSpPr>
            <p:cNvPr id="26" name="Straight Connector 25"/>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5799889" y="3097968"/>
            <a:ext cx="330200" cy="296531"/>
            <a:chOff x="3111500" y="2243469"/>
            <a:chExt cx="330200" cy="296531"/>
          </a:xfrm>
        </p:grpSpPr>
        <p:cxnSp>
          <p:nvCxnSpPr>
            <p:cNvPr id="29" name="Straight Connector 28"/>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7510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0947" y="513976"/>
            <a:ext cx="10515600" cy="870324"/>
          </a:xfrm>
        </p:spPr>
        <p:txBody>
          <a:bodyPr/>
          <a:lstStyle/>
          <a:p>
            <a:r>
              <a:rPr lang="en-US" dirty="0"/>
              <a:t>Three Perspectives</a:t>
            </a:r>
          </a:p>
        </p:txBody>
      </p:sp>
      <p:sp>
        <p:nvSpPr>
          <p:cNvPr id="9" name="TextBox 8"/>
          <p:cNvSpPr txBox="1"/>
          <p:nvPr/>
        </p:nvSpPr>
        <p:spPr>
          <a:xfrm>
            <a:off x="690554" y="5029200"/>
            <a:ext cx="2387814" cy="523220"/>
          </a:xfrm>
          <a:prstGeom prst="rect">
            <a:avLst/>
          </a:prstGeom>
          <a:noFill/>
        </p:spPr>
        <p:txBody>
          <a:bodyPr wrap="square" rtlCol="0">
            <a:spAutoFit/>
          </a:bodyPr>
          <a:lstStyle/>
          <a:p>
            <a:pPr algn="ctr"/>
            <a:r>
              <a:rPr lang="en-US" sz="2800" dirty="0">
                <a:solidFill>
                  <a:schemeClr val="accent1"/>
                </a:solidFill>
              </a:rPr>
              <a:t>Businesses</a:t>
            </a:r>
          </a:p>
        </p:txBody>
      </p:sp>
      <p:sp>
        <p:nvSpPr>
          <p:cNvPr id="12" name="TextBox 11"/>
          <p:cNvSpPr txBox="1"/>
          <p:nvPr/>
        </p:nvSpPr>
        <p:spPr>
          <a:xfrm>
            <a:off x="4844967" y="5019152"/>
            <a:ext cx="2387814" cy="523220"/>
          </a:xfrm>
          <a:prstGeom prst="rect">
            <a:avLst/>
          </a:prstGeom>
          <a:noFill/>
        </p:spPr>
        <p:txBody>
          <a:bodyPr wrap="square" rtlCol="0">
            <a:spAutoFit/>
          </a:bodyPr>
          <a:lstStyle/>
          <a:p>
            <a:pPr algn="ctr"/>
            <a:r>
              <a:rPr lang="en-US" sz="2800" dirty="0">
                <a:solidFill>
                  <a:schemeClr val="tx2"/>
                </a:solidFill>
              </a:rPr>
              <a:t>Occupations</a:t>
            </a:r>
          </a:p>
        </p:txBody>
      </p:sp>
      <p:sp>
        <p:nvSpPr>
          <p:cNvPr id="13" name="TextBox 12"/>
          <p:cNvSpPr txBox="1"/>
          <p:nvPr/>
        </p:nvSpPr>
        <p:spPr>
          <a:xfrm>
            <a:off x="8999380" y="5029200"/>
            <a:ext cx="2387814" cy="523220"/>
          </a:xfrm>
          <a:prstGeom prst="rect">
            <a:avLst/>
          </a:prstGeom>
          <a:noFill/>
        </p:spPr>
        <p:txBody>
          <a:bodyPr wrap="square" rtlCol="0">
            <a:spAutoFit/>
          </a:bodyPr>
          <a:lstStyle/>
          <a:p>
            <a:pPr algn="ctr"/>
            <a:r>
              <a:rPr lang="en-US" sz="2800" dirty="0">
                <a:solidFill>
                  <a:schemeClr val="accent1"/>
                </a:solidFill>
              </a:rPr>
              <a:t>Programs</a:t>
            </a:r>
          </a:p>
        </p:txBody>
      </p:sp>
      <p:sp>
        <p:nvSpPr>
          <p:cNvPr id="42" name="Title 1"/>
          <p:cNvSpPr txBox="1">
            <a:spLocks/>
          </p:cNvSpPr>
          <p:nvPr/>
        </p:nvSpPr>
        <p:spPr>
          <a:xfrm>
            <a:off x="880947" y="513976"/>
            <a:ext cx="10515600" cy="87032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b="1" i="0" kern="1200" baseline="0">
                <a:solidFill>
                  <a:schemeClr val="tx2"/>
                </a:solidFill>
                <a:latin typeface="Avenir Heavy" charset="0"/>
                <a:ea typeface="Avenir Heavy" charset="0"/>
                <a:cs typeface="Avenir Heavy" charset="0"/>
              </a:defRPr>
            </a:lvl1pPr>
          </a:lstStyle>
          <a:p>
            <a:r>
              <a:rPr lang="en-US"/>
              <a:t>Three Perspectives</a:t>
            </a:r>
            <a:endParaRPr lang="en-US" dirty="0"/>
          </a:p>
        </p:txBody>
      </p:sp>
      <p:pic>
        <p:nvPicPr>
          <p:cNvPr id="46" name="Picture 45"/>
          <p:cNvPicPr>
            <a:picLocks noChangeAspect="1"/>
          </p:cNvPicPr>
          <p:nvPr/>
        </p:nvPicPr>
        <p:blipFill>
          <a:blip r:embed="rId2">
            <a:duotone>
              <a:schemeClr val="accent1">
                <a:shade val="45000"/>
                <a:satMod val="135000"/>
              </a:schemeClr>
              <a:prstClr val="white"/>
            </a:duotone>
          </a:blip>
          <a:stretch>
            <a:fillRect/>
          </a:stretch>
        </p:blipFill>
        <p:spPr>
          <a:xfrm>
            <a:off x="8821687" y="2074772"/>
            <a:ext cx="2743200" cy="2743200"/>
          </a:xfrm>
          <a:prstGeom prst="ellipse">
            <a:avLst/>
          </a:prstGeom>
        </p:spPr>
      </p:pic>
      <p:pic>
        <p:nvPicPr>
          <p:cNvPr id="47" name="Picture 46"/>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backgroundRemoval t="9961" b="89941" l="9961" r="93945">
                        <a14:foregroundMark x1="43457" y1="50000" x2="43457" y2="50000"/>
                        <a14:foregroundMark x1="22949" y1="48926" x2="22949" y2="48926"/>
                        <a14:foregroundMark x1="20313" y1="67969" x2="20313" y2="67969"/>
                        <a14:foregroundMark x1="33496" y1="39746" x2="33496" y2="39746"/>
                        <a14:foregroundMark x1="30566" y1="28418" x2="30566" y2="28418"/>
                        <a14:foregroundMark x1="51855" y1="14063" x2="51855" y2="14063"/>
                        <a14:foregroundMark x1="52246" y1="26172" x2="52246" y2="26172"/>
                        <a14:foregroundMark x1="61719" y1="28809" x2="61719" y2="28809"/>
                        <a14:foregroundMark x1="64648" y1="39746" x2="64648" y2="39746"/>
                        <a14:foregroundMark x1="78906" y1="51465" x2="78906" y2="51465"/>
                        <a14:foregroundMark x1="86230" y1="70898" x2="86230" y2="70898"/>
                        <a14:foregroundMark x1="93945" y1="70508" x2="93945" y2="70508"/>
                      </a14:backgroundRemoval>
                    </a14:imgEffect>
                  </a14:imgLayer>
                </a14:imgProps>
              </a:ext>
            </a:extLst>
          </a:blip>
          <a:stretch>
            <a:fillRect/>
          </a:stretch>
        </p:blipFill>
        <p:spPr>
          <a:xfrm>
            <a:off x="4667272" y="2074772"/>
            <a:ext cx="2743200" cy="2743200"/>
          </a:xfrm>
          <a:prstGeom prst="ellipse">
            <a:avLst/>
          </a:prstGeom>
        </p:spPr>
      </p:pic>
      <p:sp>
        <p:nvSpPr>
          <p:cNvPr id="49" name="Title 1"/>
          <p:cNvSpPr txBox="1">
            <a:spLocks/>
          </p:cNvSpPr>
          <p:nvPr/>
        </p:nvSpPr>
        <p:spPr bwMode="auto">
          <a:xfrm>
            <a:off x="6157994" y="1382165"/>
            <a:ext cx="4324327" cy="6947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t"/>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3200" dirty="0">
                <a:solidFill>
                  <a:schemeClr val="accent1"/>
                </a:solidFill>
                <a:latin typeface="+mn-lt"/>
                <a:ea typeface="Tw Cen MT" charset="0"/>
                <a:cs typeface="Tw Cen MT" charset="0"/>
              </a:rPr>
              <a:t>CAREER COACH</a:t>
            </a:r>
          </a:p>
        </p:txBody>
      </p:sp>
      <p:cxnSp>
        <p:nvCxnSpPr>
          <p:cNvPr id="50" name="Straight Arrow Connector 49"/>
          <p:cNvCxnSpPr>
            <a:cxnSpLocks/>
          </p:cNvCxnSpPr>
          <p:nvPr/>
        </p:nvCxnSpPr>
        <p:spPr>
          <a:xfrm>
            <a:off x="8320158" y="2074772"/>
            <a:ext cx="0" cy="1066130"/>
          </a:xfrm>
          <a:prstGeom prst="straightConnector1">
            <a:avLst/>
          </a:prstGeom>
          <a:ln w="57150" cmpd="sng">
            <a:solidFill>
              <a:schemeClr val="tx2"/>
            </a:solidFill>
            <a:tailEnd type="arrow"/>
          </a:ln>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42E4F057-8F9B-4967-A76C-CCD96A8D6B53}"/>
              </a:ext>
            </a:extLst>
          </p:cNvPr>
          <p:cNvPicPr>
            <a:picLocks noChangeAspect="1"/>
          </p:cNvPicPr>
          <p:nvPr/>
        </p:nvPicPr>
        <p:blipFill>
          <a:blip r:embed="rId5">
            <a:duotone>
              <a:schemeClr val="accent1">
                <a:shade val="45000"/>
                <a:satMod val="135000"/>
              </a:schemeClr>
              <a:prstClr val="white"/>
            </a:duotone>
          </a:blip>
          <a:stretch>
            <a:fillRect/>
          </a:stretch>
        </p:blipFill>
        <p:spPr>
          <a:xfrm>
            <a:off x="627113" y="2057400"/>
            <a:ext cx="2743200" cy="2743200"/>
          </a:xfrm>
          <a:prstGeom prst="rect">
            <a:avLst/>
          </a:prstGeom>
        </p:spPr>
      </p:pic>
    </p:spTree>
    <p:extLst>
      <p:ext uri="{BB962C8B-B14F-4D97-AF65-F5344CB8AC3E}">
        <p14:creationId xmlns:p14="http://schemas.microsoft.com/office/powerpoint/2010/main" val="106465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dissolve">
                                      <p:cBhvr>
                                        <p:cTn id="7" dur="500"/>
                                        <p:tgtEl>
                                          <p:spTgt spid="5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dissolve">
                                      <p:cBhvr>
                                        <p:cTn id="1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0947" y="767976"/>
            <a:ext cx="10515600" cy="832224"/>
          </a:xfrm>
        </p:spPr>
        <p:txBody>
          <a:bodyPr/>
          <a:lstStyle/>
          <a:p>
            <a:r>
              <a:rPr lang="en-US" dirty="0"/>
              <a:t>Businesses</a:t>
            </a:r>
          </a:p>
        </p:txBody>
      </p:sp>
      <p:sp>
        <p:nvSpPr>
          <p:cNvPr id="3" name="Subtitle 2"/>
          <p:cNvSpPr>
            <a:spLocks noGrp="1"/>
          </p:cNvSpPr>
          <p:nvPr>
            <p:ph type="subTitle" idx="1"/>
          </p:nvPr>
        </p:nvSpPr>
        <p:spPr>
          <a:xfrm>
            <a:off x="4694303" y="3595109"/>
            <a:ext cx="4959050" cy="1636248"/>
          </a:xfrm>
        </p:spPr>
        <p:txBody>
          <a:bodyPr>
            <a:noAutofit/>
          </a:bodyPr>
          <a:lstStyle/>
          <a:p>
            <a:pPr marL="342900" indent="-342900">
              <a:buFont typeface="Arial" charset="0"/>
              <a:buChar char="•"/>
            </a:pPr>
            <a:r>
              <a:rPr lang="en-US" sz="2800" dirty="0"/>
              <a:t>Paper Manufacturing</a:t>
            </a:r>
          </a:p>
          <a:p>
            <a:pPr marL="342900" indent="-342900">
              <a:buFont typeface="Arial" charset="0"/>
              <a:buChar char="•"/>
            </a:pPr>
            <a:r>
              <a:rPr lang="en-US" sz="2800" dirty="0"/>
              <a:t>Architectural Services</a:t>
            </a:r>
          </a:p>
          <a:p>
            <a:pPr marL="342900" indent="-342900">
              <a:buFont typeface="Arial" charset="0"/>
              <a:buChar char="•"/>
            </a:pPr>
            <a:r>
              <a:rPr lang="en-US" sz="2800" dirty="0"/>
              <a:t>Hospitals</a:t>
            </a:r>
          </a:p>
        </p:txBody>
      </p:sp>
      <p:sp>
        <p:nvSpPr>
          <p:cNvPr id="6" name="Title 1"/>
          <p:cNvSpPr txBox="1">
            <a:spLocks/>
          </p:cNvSpPr>
          <p:nvPr/>
        </p:nvSpPr>
        <p:spPr>
          <a:xfrm>
            <a:off x="4694303" y="1803131"/>
            <a:ext cx="7385402" cy="15890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b="1" i="0" kern="1200" baseline="0">
                <a:solidFill>
                  <a:schemeClr val="accent1"/>
                </a:solidFill>
                <a:latin typeface="Avenir Heavy" charset="0"/>
                <a:ea typeface="Avenir Heavy" charset="0"/>
                <a:cs typeface="Avenir Heavy" charset="0"/>
              </a:defRPr>
            </a:lvl1pPr>
          </a:lstStyle>
          <a:p>
            <a:r>
              <a:rPr lang="en-US" sz="3600" dirty="0">
                <a:solidFill>
                  <a:schemeClr val="bg1"/>
                </a:solidFill>
              </a:rPr>
              <a:t>Grouped together </a:t>
            </a:r>
            <a:r>
              <a:rPr lang="en-US" sz="3600">
                <a:solidFill>
                  <a:schemeClr val="bg1"/>
                </a:solidFill>
              </a:rPr>
              <a:t>into Industries by what they </a:t>
            </a:r>
            <a:r>
              <a:rPr lang="en-US" sz="3600" dirty="0">
                <a:solidFill>
                  <a:schemeClr val="bg1"/>
                </a:solidFill>
              </a:rPr>
              <a:t>do </a:t>
            </a:r>
            <a:r>
              <a:rPr lang="en-US" sz="3600">
                <a:solidFill>
                  <a:schemeClr val="bg1"/>
                </a:solidFill>
              </a:rPr>
              <a:t>or produce</a:t>
            </a:r>
            <a:endParaRPr lang="en-US" sz="3600" dirty="0">
              <a:solidFill>
                <a:schemeClr val="bg1"/>
              </a:solidFill>
            </a:endParaRPr>
          </a:p>
        </p:txBody>
      </p:sp>
      <p:pic>
        <p:nvPicPr>
          <p:cNvPr id="7" name="Picture 6">
            <a:extLst>
              <a:ext uri="{FF2B5EF4-FFF2-40B4-BE49-F238E27FC236}">
                <a16:creationId xmlns:a16="http://schemas.microsoft.com/office/drawing/2014/main" id="{8ADBC7FC-3A5D-44B2-9BBA-542444AB4C5B}"/>
              </a:ext>
            </a:extLst>
          </p:cNvPr>
          <p:cNvPicPr>
            <a:picLocks noChangeAspect="1"/>
          </p:cNvPicPr>
          <p:nvPr/>
        </p:nvPicPr>
        <p:blipFill>
          <a:blip r:embed="rId3">
            <a:duotone>
              <a:schemeClr val="accent1">
                <a:shade val="45000"/>
                <a:satMod val="135000"/>
              </a:schemeClr>
              <a:prstClr val="white"/>
            </a:duotone>
          </a:blip>
          <a:stretch>
            <a:fillRect/>
          </a:stretch>
        </p:blipFill>
        <p:spPr>
          <a:xfrm>
            <a:off x="880947" y="2166815"/>
            <a:ext cx="3191256" cy="3191256"/>
          </a:xfrm>
          <a:prstGeom prst="ellipse">
            <a:avLst/>
          </a:prstGeom>
          <a:ln w="63500" cap="rnd">
            <a:noFill/>
          </a:ln>
          <a:effectLst>
            <a:reflection blurRad="6350" stA="52000" endA="300" endPos="35000" dir="5400000" sy="-100000" algn="bl" rotWithShape="0"/>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601657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3"/>
            <a:ext cx="10515600" cy="903397"/>
          </a:xfrm>
        </p:spPr>
        <p:txBody>
          <a:bodyPr/>
          <a:lstStyle/>
          <a:p>
            <a:r>
              <a:rPr lang="en-US" dirty="0"/>
              <a:t>Occupations</a:t>
            </a:r>
          </a:p>
        </p:txBody>
      </p:sp>
      <p:sp>
        <p:nvSpPr>
          <p:cNvPr id="3" name="Subtitle 2"/>
          <p:cNvSpPr>
            <a:spLocks noGrp="1"/>
          </p:cNvSpPr>
          <p:nvPr>
            <p:ph idx="1"/>
          </p:nvPr>
        </p:nvSpPr>
        <p:spPr>
          <a:xfrm>
            <a:off x="5118752" y="2805117"/>
            <a:ext cx="5240453" cy="1922131"/>
          </a:xfrm>
        </p:spPr>
        <p:txBody>
          <a:bodyPr>
            <a:normAutofit/>
          </a:bodyPr>
          <a:lstStyle/>
          <a:p>
            <a:pPr marL="342900" indent="-342900">
              <a:buFont typeface="Arial" charset="0"/>
              <a:buChar char="•"/>
            </a:pPr>
            <a:r>
              <a:rPr lang="en-US" sz="3000" dirty="0"/>
              <a:t>Machinists</a:t>
            </a:r>
          </a:p>
          <a:p>
            <a:pPr marL="342900" indent="-342900">
              <a:buFont typeface="Arial" charset="0"/>
              <a:buChar char="•"/>
            </a:pPr>
            <a:r>
              <a:rPr lang="en-US" sz="3000" dirty="0"/>
              <a:t>Software Developers</a:t>
            </a:r>
          </a:p>
          <a:p>
            <a:pPr marL="342900" indent="-342900">
              <a:buFont typeface="Arial" charset="0"/>
              <a:buChar char="•"/>
            </a:pPr>
            <a:r>
              <a:rPr lang="en-US" sz="3000" dirty="0"/>
              <a:t>Registered Nurses</a:t>
            </a:r>
          </a:p>
        </p:txBody>
      </p:sp>
      <p:sp>
        <p:nvSpPr>
          <p:cNvPr id="6" name="Title 1"/>
          <p:cNvSpPr txBox="1">
            <a:spLocks/>
          </p:cNvSpPr>
          <p:nvPr/>
        </p:nvSpPr>
        <p:spPr>
          <a:xfrm>
            <a:off x="5118752" y="1245086"/>
            <a:ext cx="6112042" cy="145439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b="1" i="0" kern="1200" baseline="0">
                <a:solidFill>
                  <a:schemeClr val="accent1"/>
                </a:solidFill>
                <a:latin typeface="Avenir Heavy" charset="0"/>
                <a:ea typeface="Avenir Heavy" charset="0"/>
                <a:cs typeface="Avenir Heavy" charset="0"/>
              </a:defRPr>
            </a:lvl1pPr>
          </a:lstStyle>
          <a:p>
            <a:r>
              <a:rPr lang="en-US" sz="4000" dirty="0"/>
              <a:t>Specific job titles within and </a:t>
            </a:r>
            <a:r>
              <a:rPr lang="en-US" sz="4000" dirty="0">
                <a:solidFill>
                  <a:srgbClr val="41D492"/>
                </a:solidFill>
              </a:rPr>
              <a:t>across</a:t>
            </a:r>
            <a:r>
              <a:rPr lang="en-US" sz="4000" dirty="0"/>
              <a:t> industries</a:t>
            </a:r>
          </a:p>
        </p:txBody>
      </p:sp>
      <p:pic>
        <p:nvPicPr>
          <p:cNvPr id="8" name="Picture 7">
            <a:extLst>
              <a:ext uri="{FF2B5EF4-FFF2-40B4-BE49-F238E27FC236}">
                <a16:creationId xmlns:a16="http://schemas.microsoft.com/office/drawing/2014/main" id="{C9C6017A-0E70-4957-8F33-2A672B2F559D}"/>
              </a:ext>
            </a:extLst>
          </p:cNvPr>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backgroundRemoval t="9961" b="89941" l="9961" r="93945">
                        <a14:foregroundMark x1="43457" y1="50000" x2="43457" y2="50000"/>
                        <a14:foregroundMark x1="22949" y1="48926" x2="22949" y2="48926"/>
                        <a14:foregroundMark x1="20313" y1="67969" x2="20313" y2="67969"/>
                        <a14:foregroundMark x1="33496" y1="39746" x2="33496" y2="39746"/>
                        <a14:foregroundMark x1="30566" y1="28418" x2="30566" y2="28418"/>
                        <a14:foregroundMark x1="51855" y1="14063" x2="51855" y2="14063"/>
                        <a14:foregroundMark x1="52246" y1="26172" x2="52246" y2="26172"/>
                        <a14:foregroundMark x1="61719" y1="28809" x2="61719" y2="28809"/>
                        <a14:foregroundMark x1="64648" y1="39746" x2="64648" y2="39746"/>
                        <a14:foregroundMark x1="78906" y1="51465" x2="78906" y2="51465"/>
                        <a14:foregroundMark x1="86230" y1="70898" x2="86230" y2="70898"/>
                        <a14:foregroundMark x1="93945" y1="70508" x2="93945" y2="70508"/>
                      </a14:backgroundRemoval>
                    </a14:imgEffect>
                  </a14:imgLayer>
                </a14:imgProps>
              </a:ext>
            </a:extLst>
          </a:blip>
          <a:stretch>
            <a:fillRect/>
          </a:stretch>
        </p:blipFill>
        <p:spPr>
          <a:xfrm>
            <a:off x="838200" y="2170555"/>
            <a:ext cx="3191256" cy="3191256"/>
          </a:xfrm>
          <a:prstGeom prst="ellipse">
            <a:avLst/>
          </a:prstGeom>
        </p:spPr>
      </p:pic>
    </p:spTree>
    <p:extLst>
      <p:ext uri="{BB962C8B-B14F-4D97-AF65-F5344CB8AC3E}">
        <p14:creationId xmlns:p14="http://schemas.microsoft.com/office/powerpoint/2010/main" val="778758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0947" y="767976"/>
            <a:ext cx="10515600" cy="832224"/>
          </a:xfrm>
        </p:spPr>
        <p:txBody>
          <a:bodyPr/>
          <a:lstStyle/>
          <a:p>
            <a:r>
              <a:rPr lang="en-US" dirty="0"/>
              <a:t>Programs</a:t>
            </a:r>
          </a:p>
        </p:txBody>
      </p:sp>
      <p:sp>
        <p:nvSpPr>
          <p:cNvPr id="3" name="Subtitle 2"/>
          <p:cNvSpPr>
            <a:spLocks noGrp="1"/>
          </p:cNvSpPr>
          <p:nvPr>
            <p:ph type="subTitle" idx="1"/>
          </p:nvPr>
        </p:nvSpPr>
        <p:spPr>
          <a:xfrm>
            <a:off x="5087368" y="3485662"/>
            <a:ext cx="4929304" cy="1636248"/>
          </a:xfrm>
        </p:spPr>
        <p:txBody>
          <a:bodyPr/>
          <a:lstStyle/>
          <a:p>
            <a:pPr marL="342900" indent="-342900">
              <a:buFont typeface="Arial" charset="0"/>
              <a:buChar char="•"/>
            </a:pPr>
            <a:r>
              <a:rPr lang="en-US" dirty="0"/>
              <a:t>Machine Tool Technology</a:t>
            </a:r>
          </a:p>
          <a:p>
            <a:pPr marL="342900" indent="-342900">
              <a:buFont typeface="Arial" charset="0"/>
              <a:buChar char="•"/>
            </a:pPr>
            <a:r>
              <a:rPr lang="en-US" dirty="0"/>
              <a:t>Computer Science</a:t>
            </a:r>
          </a:p>
          <a:p>
            <a:pPr marL="342900" indent="-342900">
              <a:buFont typeface="Arial" charset="0"/>
              <a:buChar char="•"/>
            </a:pPr>
            <a:r>
              <a:rPr lang="en-US" dirty="0"/>
              <a:t>Registered Nursing</a:t>
            </a:r>
          </a:p>
        </p:txBody>
      </p:sp>
      <p:sp>
        <p:nvSpPr>
          <p:cNvPr id="6" name="Title 1"/>
          <p:cNvSpPr txBox="1">
            <a:spLocks/>
          </p:cNvSpPr>
          <p:nvPr/>
        </p:nvSpPr>
        <p:spPr>
          <a:xfrm>
            <a:off x="5087368" y="1796533"/>
            <a:ext cx="5932235" cy="149279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b="1" i="0" kern="1200" baseline="0">
                <a:solidFill>
                  <a:schemeClr val="accent1"/>
                </a:solidFill>
                <a:latin typeface="Avenir Heavy" charset="0"/>
                <a:ea typeface="Avenir Heavy" charset="0"/>
                <a:cs typeface="Avenir Heavy" charset="0"/>
              </a:defRPr>
            </a:lvl1pPr>
          </a:lstStyle>
          <a:p>
            <a:r>
              <a:rPr lang="en-US" sz="4000" dirty="0">
                <a:solidFill>
                  <a:schemeClr val="bg1"/>
                </a:solidFill>
              </a:rPr>
              <a:t>Fields of study offered by your college</a:t>
            </a:r>
          </a:p>
        </p:txBody>
      </p:sp>
      <p:pic>
        <p:nvPicPr>
          <p:cNvPr id="8" name="Picture 7">
            <a:extLst>
              <a:ext uri="{FF2B5EF4-FFF2-40B4-BE49-F238E27FC236}">
                <a16:creationId xmlns:a16="http://schemas.microsoft.com/office/drawing/2014/main" id="{140E1AA7-2F1D-4B96-9A1E-CDBEC05667E5}"/>
              </a:ext>
            </a:extLst>
          </p:cNvPr>
          <p:cNvPicPr>
            <a:picLocks noChangeAspect="1"/>
          </p:cNvPicPr>
          <p:nvPr/>
        </p:nvPicPr>
        <p:blipFill>
          <a:blip r:embed="rId2">
            <a:duotone>
              <a:schemeClr val="accent1">
                <a:shade val="45000"/>
                <a:satMod val="135000"/>
              </a:schemeClr>
              <a:prstClr val="white"/>
            </a:duotone>
          </a:blip>
          <a:stretch>
            <a:fillRect/>
          </a:stretch>
        </p:blipFill>
        <p:spPr>
          <a:xfrm>
            <a:off x="880947" y="2194906"/>
            <a:ext cx="3191256" cy="3191256"/>
          </a:xfrm>
          <a:prstGeom prst="ellipse">
            <a:avLst/>
          </a:prstGeom>
          <a:effectLst>
            <a:reflection blurRad="6350" stA="52000" endA="300" endPos="35000" dir="5400000" sy="-100000" algn="bl" rotWithShape="0"/>
          </a:effectLst>
        </p:spPr>
      </p:pic>
    </p:spTree>
    <p:extLst>
      <p:ext uri="{BB962C8B-B14F-4D97-AF65-F5344CB8AC3E}">
        <p14:creationId xmlns:p14="http://schemas.microsoft.com/office/powerpoint/2010/main" val="20982982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0947" y="513976"/>
            <a:ext cx="10515600" cy="870324"/>
          </a:xfrm>
        </p:spPr>
        <p:txBody>
          <a:bodyPr/>
          <a:lstStyle/>
          <a:p>
            <a:r>
              <a:rPr lang="en-US" dirty="0"/>
              <a:t>Three Perspectives</a:t>
            </a:r>
          </a:p>
        </p:txBody>
      </p:sp>
      <p:sp>
        <p:nvSpPr>
          <p:cNvPr id="9" name="TextBox 8"/>
          <p:cNvSpPr txBox="1"/>
          <p:nvPr/>
        </p:nvSpPr>
        <p:spPr>
          <a:xfrm>
            <a:off x="690554" y="4740442"/>
            <a:ext cx="2387814" cy="461665"/>
          </a:xfrm>
          <a:prstGeom prst="rect">
            <a:avLst/>
          </a:prstGeom>
          <a:noFill/>
        </p:spPr>
        <p:txBody>
          <a:bodyPr wrap="square" rtlCol="0">
            <a:spAutoFit/>
          </a:bodyPr>
          <a:lstStyle/>
          <a:p>
            <a:pPr algn="ctr"/>
            <a:r>
              <a:rPr lang="en-US" sz="2400" dirty="0">
                <a:solidFill>
                  <a:schemeClr val="accent1"/>
                </a:solidFill>
              </a:rPr>
              <a:t>Industry</a:t>
            </a:r>
          </a:p>
        </p:txBody>
      </p:sp>
      <p:sp>
        <p:nvSpPr>
          <p:cNvPr id="12" name="TextBox 11"/>
          <p:cNvSpPr txBox="1"/>
          <p:nvPr/>
        </p:nvSpPr>
        <p:spPr>
          <a:xfrm>
            <a:off x="4844966" y="4740442"/>
            <a:ext cx="2387814" cy="461665"/>
          </a:xfrm>
          <a:prstGeom prst="rect">
            <a:avLst/>
          </a:prstGeom>
          <a:noFill/>
        </p:spPr>
        <p:txBody>
          <a:bodyPr wrap="square" rtlCol="0">
            <a:spAutoFit/>
          </a:bodyPr>
          <a:lstStyle/>
          <a:p>
            <a:pPr algn="ctr"/>
            <a:r>
              <a:rPr lang="en-US" sz="2400" dirty="0">
                <a:solidFill>
                  <a:schemeClr val="tx2"/>
                </a:solidFill>
              </a:rPr>
              <a:t>Occupations</a:t>
            </a:r>
          </a:p>
        </p:txBody>
      </p:sp>
      <p:sp>
        <p:nvSpPr>
          <p:cNvPr id="13" name="TextBox 12"/>
          <p:cNvSpPr txBox="1"/>
          <p:nvPr/>
        </p:nvSpPr>
        <p:spPr>
          <a:xfrm>
            <a:off x="8999380" y="4673593"/>
            <a:ext cx="2387814" cy="461665"/>
          </a:xfrm>
          <a:prstGeom prst="rect">
            <a:avLst/>
          </a:prstGeom>
          <a:noFill/>
        </p:spPr>
        <p:txBody>
          <a:bodyPr wrap="square" rtlCol="0">
            <a:spAutoFit/>
          </a:bodyPr>
          <a:lstStyle/>
          <a:p>
            <a:pPr algn="ctr"/>
            <a:r>
              <a:rPr lang="en-US" sz="2400" dirty="0">
                <a:solidFill>
                  <a:schemeClr val="accent1"/>
                </a:solidFill>
              </a:rPr>
              <a:t>Programs</a:t>
            </a:r>
          </a:p>
        </p:txBody>
      </p:sp>
      <p:sp>
        <p:nvSpPr>
          <p:cNvPr id="10" name="TextBox 9"/>
          <p:cNvSpPr txBox="1"/>
          <p:nvPr/>
        </p:nvSpPr>
        <p:spPr>
          <a:xfrm>
            <a:off x="258754" y="5219686"/>
            <a:ext cx="3398846" cy="400110"/>
          </a:xfrm>
          <a:prstGeom prst="rect">
            <a:avLst/>
          </a:prstGeom>
          <a:noFill/>
        </p:spPr>
        <p:txBody>
          <a:bodyPr wrap="square" rtlCol="0">
            <a:spAutoFit/>
          </a:bodyPr>
          <a:lstStyle/>
          <a:p>
            <a:pPr algn="ctr"/>
            <a:r>
              <a:rPr lang="en-US" sz="2000" dirty="0">
                <a:solidFill>
                  <a:schemeClr val="tx2"/>
                </a:solidFill>
              </a:rPr>
              <a:t>Hospitals in your region</a:t>
            </a:r>
          </a:p>
        </p:txBody>
      </p:sp>
      <p:sp>
        <p:nvSpPr>
          <p:cNvPr id="14" name="TextBox 13"/>
          <p:cNvSpPr txBox="1"/>
          <p:nvPr/>
        </p:nvSpPr>
        <p:spPr>
          <a:xfrm>
            <a:off x="4439324" y="5219686"/>
            <a:ext cx="3398846" cy="707886"/>
          </a:xfrm>
          <a:prstGeom prst="rect">
            <a:avLst/>
          </a:prstGeom>
          <a:noFill/>
        </p:spPr>
        <p:txBody>
          <a:bodyPr wrap="square" rtlCol="0">
            <a:spAutoFit/>
          </a:bodyPr>
          <a:lstStyle/>
          <a:p>
            <a:pPr algn="ctr"/>
            <a:r>
              <a:rPr lang="en-US" sz="2000" dirty="0">
                <a:solidFill>
                  <a:schemeClr val="tx2"/>
                </a:solidFill>
              </a:rPr>
              <a:t>Surgeons, nurses, lab techs,</a:t>
            </a:r>
          </a:p>
          <a:p>
            <a:pPr algn="ctr"/>
            <a:r>
              <a:rPr lang="en-US" sz="2000" dirty="0">
                <a:solidFill>
                  <a:schemeClr val="tx2"/>
                </a:solidFill>
              </a:rPr>
              <a:t>receptionists</a:t>
            </a:r>
          </a:p>
        </p:txBody>
      </p:sp>
      <p:sp>
        <p:nvSpPr>
          <p:cNvPr id="15" name="TextBox 14"/>
          <p:cNvSpPr txBox="1"/>
          <p:nvPr/>
        </p:nvSpPr>
        <p:spPr>
          <a:xfrm>
            <a:off x="8493864" y="5219686"/>
            <a:ext cx="3398846" cy="707886"/>
          </a:xfrm>
          <a:prstGeom prst="rect">
            <a:avLst/>
          </a:prstGeom>
          <a:noFill/>
        </p:spPr>
        <p:txBody>
          <a:bodyPr wrap="square" rtlCol="0">
            <a:spAutoFit/>
          </a:bodyPr>
          <a:lstStyle/>
          <a:p>
            <a:pPr algn="ctr"/>
            <a:r>
              <a:rPr lang="en-US" sz="2000" dirty="0">
                <a:solidFill>
                  <a:schemeClr val="tx2"/>
                </a:solidFill>
              </a:rPr>
              <a:t>Educational programs training nurses &amp; lab techs</a:t>
            </a:r>
          </a:p>
        </p:txBody>
      </p:sp>
      <p:pic>
        <p:nvPicPr>
          <p:cNvPr id="16" name="Picture 15">
            <a:extLst>
              <a:ext uri="{FF2B5EF4-FFF2-40B4-BE49-F238E27FC236}">
                <a16:creationId xmlns:a16="http://schemas.microsoft.com/office/drawing/2014/main" id="{4B46CC21-F290-4677-8B80-DDF3ABC1E313}"/>
              </a:ext>
            </a:extLst>
          </p:cNvPr>
          <p:cNvPicPr>
            <a:picLocks noChangeAspect="1"/>
          </p:cNvPicPr>
          <p:nvPr/>
        </p:nvPicPr>
        <p:blipFill>
          <a:blip r:embed="rId3">
            <a:duotone>
              <a:schemeClr val="accent1">
                <a:shade val="45000"/>
                <a:satMod val="135000"/>
              </a:schemeClr>
              <a:prstClr val="white"/>
            </a:duotone>
          </a:blip>
          <a:stretch>
            <a:fillRect/>
          </a:stretch>
        </p:blipFill>
        <p:spPr>
          <a:xfrm>
            <a:off x="586577" y="1930393"/>
            <a:ext cx="2743200" cy="2743200"/>
          </a:xfrm>
          <a:prstGeom prst="rect">
            <a:avLst/>
          </a:prstGeom>
        </p:spPr>
      </p:pic>
      <p:pic>
        <p:nvPicPr>
          <p:cNvPr id="17" name="Picture 16">
            <a:extLst>
              <a:ext uri="{FF2B5EF4-FFF2-40B4-BE49-F238E27FC236}">
                <a16:creationId xmlns:a16="http://schemas.microsoft.com/office/drawing/2014/main" id="{10C47DEB-7EAC-41EC-A46F-2BBBB8773747}"/>
              </a:ext>
            </a:extLst>
          </p:cNvPr>
          <p:cNvPicPr>
            <a:picLocks noChangeAspect="1"/>
          </p:cNvPicPr>
          <p:nvPr/>
        </p:nvPicPr>
        <p:blipFill>
          <a:blip r:embed="rId4">
            <a:duotone>
              <a:schemeClr val="accent1">
                <a:shade val="45000"/>
                <a:satMod val="135000"/>
              </a:schemeClr>
              <a:prstClr val="white"/>
            </a:duotone>
          </a:blip>
          <a:stretch>
            <a:fillRect/>
          </a:stretch>
        </p:blipFill>
        <p:spPr>
          <a:xfrm>
            <a:off x="8821687" y="1690771"/>
            <a:ext cx="2743200" cy="2743200"/>
          </a:xfrm>
          <a:prstGeom prst="ellipse">
            <a:avLst/>
          </a:prstGeom>
        </p:spPr>
      </p:pic>
      <p:pic>
        <p:nvPicPr>
          <p:cNvPr id="18" name="Picture 17">
            <a:extLst>
              <a:ext uri="{FF2B5EF4-FFF2-40B4-BE49-F238E27FC236}">
                <a16:creationId xmlns:a16="http://schemas.microsoft.com/office/drawing/2014/main" id="{90DC9EC0-44AA-4597-BCC9-5DFCDABFED77}"/>
              </a:ext>
            </a:extLst>
          </p:cNvPr>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9961" b="89941" l="9961" r="93945">
                        <a14:foregroundMark x1="43457" y1="50000" x2="43457" y2="50000"/>
                        <a14:foregroundMark x1="22949" y1="48926" x2="22949" y2="48926"/>
                        <a14:foregroundMark x1="20313" y1="67969" x2="20313" y2="67969"/>
                        <a14:foregroundMark x1="33496" y1="39746" x2="33496" y2="39746"/>
                        <a14:foregroundMark x1="30566" y1="28418" x2="30566" y2="28418"/>
                        <a14:foregroundMark x1="51855" y1="14063" x2="51855" y2="14063"/>
                        <a14:foregroundMark x1="52246" y1="26172" x2="52246" y2="26172"/>
                        <a14:foregroundMark x1="61719" y1="28809" x2="61719" y2="28809"/>
                        <a14:foregroundMark x1="64648" y1="39746" x2="64648" y2="39746"/>
                        <a14:foregroundMark x1="78906" y1="51465" x2="78906" y2="51465"/>
                        <a14:foregroundMark x1="86230" y1="70898" x2="86230" y2="70898"/>
                        <a14:foregroundMark x1="93945" y1="70508" x2="93945" y2="70508"/>
                      </a14:backgroundRemoval>
                    </a14:imgEffect>
                  </a14:imgLayer>
                </a14:imgProps>
              </a:ext>
            </a:extLst>
          </a:blip>
          <a:stretch>
            <a:fillRect/>
          </a:stretch>
        </p:blipFill>
        <p:spPr>
          <a:xfrm>
            <a:off x="4667273" y="1930393"/>
            <a:ext cx="2743200" cy="2743200"/>
          </a:xfrm>
          <a:prstGeom prst="ellipse">
            <a:avLst/>
          </a:prstGeom>
        </p:spPr>
      </p:pic>
    </p:spTree>
    <p:extLst>
      <p:ext uri="{BB962C8B-B14F-4D97-AF65-F5344CB8AC3E}">
        <p14:creationId xmlns:p14="http://schemas.microsoft.com/office/powerpoint/2010/main" val="19485899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txBox="1">
            <a:spLocks/>
          </p:cNvSpPr>
          <p:nvPr/>
        </p:nvSpPr>
        <p:spPr>
          <a:xfrm>
            <a:off x="944059" y="1348477"/>
            <a:ext cx="6259513" cy="450136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lnSpc>
                <a:spcPct val="150000"/>
              </a:lnSpc>
              <a:buFont typeface="+mj-lt"/>
              <a:buAutoNum type="arabicPeriod"/>
            </a:pPr>
            <a:r>
              <a:rPr lang="en-US" sz="3000" dirty="0"/>
              <a:t>Career Coach Principles</a:t>
            </a:r>
          </a:p>
          <a:p>
            <a:pPr marL="457200" indent="-457200">
              <a:lnSpc>
                <a:spcPct val="150000"/>
              </a:lnSpc>
              <a:buFont typeface="+mj-lt"/>
              <a:buAutoNum type="arabicPeriod"/>
            </a:pPr>
            <a:r>
              <a:rPr lang="en-US" sz="3000" dirty="0"/>
              <a:t>Two Types of LMI</a:t>
            </a:r>
          </a:p>
          <a:p>
            <a:pPr marL="457200" indent="-457200">
              <a:lnSpc>
                <a:spcPct val="150000"/>
              </a:lnSpc>
              <a:buFont typeface="+mj-lt"/>
              <a:buAutoNum type="arabicPeriod"/>
            </a:pPr>
            <a:r>
              <a:rPr lang="en-US" sz="3000" dirty="0"/>
              <a:t>Core Data Points in LMI</a:t>
            </a:r>
          </a:p>
          <a:p>
            <a:pPr marL="457200" indent="-457200">
              <a:lnSpc>
                <a:spcPct val="150000"/>
              </a:lnSpc>
              <a:buFont typeface="+mj-lt"/>
              <a:buAutoNum type="arabicPeriod"/>
            </a:pPr>
            <a:r>
              <a:rPr lang="en-US" sz="3000" dirty="0"/>
              <a:t>Three Perspectives</a:t>
            </a:r>
          </a:p>
          <a:p>
            <a:pPr marL="457200" indent="-457200">
              <a:lnSpc>
                <a:spcPct val="150000"/>
              </a:lnSpc>
              <a:buFont typeface="+mj-lt"/>
              <a:buAutoNum type="arabicPeriod"/>
            </a:pPr>
            <a:r>
              <a:rPr lang="en-US" sz="3000" dirty="0"/>
              <a:t>Strength &amp; Weaknesses of LMI</a:t>
            </a:r>
          </a:p>
        </p:txBody>
      </p:sp>
      <p:grpSp>
        <p:nvGrpSpPr>
          <p:cNvPr id="23" name="Group 22"/>
          <p:cNvGrpSpPr/>
          <p:nvPr/>
        </p:nvGrpSpPr>
        <p:grpSpPr>
          <a:xfrm>
            <a:off x="5799889" y="1585269"/>
            <a:ext cx="330200" cy="296531"/>
            <a:chOff x="3111500" y="2243469"/>
            <a:chExt cx="330200" cy="296531"/>
          </a:xfrm>
        </p:grpSpPr>
        <p:cxnSp>
          <p:nvCxnSpPr>
            <p:cNvPr id="24" name="Straight Connector 23"/>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6" name="Title 1"/>
          <p:cNvSpPr>
            <a:spLocks noGrp="1"/>
          </p:cNvSpPr>
          <p:nvPr>
            <p:ph type="title"/>
          </p:nvPr>
        </p:nvSpPr>
        <p:spPr>
          <a:xfrm>
            <a:off x="7027444" y="2274047"/>
            <a:ext cx="4667251" cy="1559367"/>
          </a:xfrm>
        </p:spPr>
        <p:txBody>
          <a:bodyPr anchor="ctr">
            <a:noAutofit/>
          </a:bodyPr>
          <a:lstStyle/>
          <a:p>
            <a:pPr algn="ctr"/>
            <a:r>
              <a:rPr lang="en-US" dirty="0"/>
              <a:t>Labor </a:t>
            </a:r>
            <a:r>
              <a:rPr lang="en-US"/>
              <a:t>Market Information </a:t>
            </a:r>
            <a:br>
              <a:rPr lang="en-US"/>
            </a:br>
            <a:r>
              <a:rPr lang="en-US"/>
              <a:t>in Career Coach</a:t>
            </a:r>
            <a:endParaRPr lang="en-US" dirty="0"/>
          </a:p>
        </p:txBody>
      </p:sp>
      <p:sp>
        <p:nvSpPr>
          <p:cNvPr id="27" name="TextBox 26"/>
          <p:cNvSpPr txBox="1"/>
          <p:nvPr/>
        </p:nvSpPr>
        <p:spPr>
          <a:xfrm>
            <a:off x="7027444" y="4013608"/>
            <a:ext cx="4667251" cy="523220"/>
          </a:xfrm>
          <a:prstGeom prst="rect">
            <a:avLst/>
          </a:prstGeom>
          <a:noFill/>
        </p:spPr>
        <p:txBody>
          <a:bodyPr wrap="square" rtlCol="0">
            <a:spAutoFit/>
          </a:bodyPr>
          <a:lstStyle/>
          <a:p>
            <a:pPr algn="ctr"/>
            <a:r>
              <a:rPr lang="en-US" sz="2800" dirty="0">
                <a:solidFill>
                  <a:schemeClr val="accent1"/>
                </a:solidFill>
              </a:rPr>
              <a:t>MODULE CHECKPOINTS</a:t>
            </a:r>
          </a:p>
        </p:txBody>
      </p:sp>
      <p:grpSp>
        <p:nvGrpSpPr>
          <p:cNvPr id="28" name="Group 27"/>
          <p:cNvGrpSpPr/>
          <p:nvPr/>
        </p:nvGrpSpPr>
        <p:grpSpPr>
          <a:xfrm>
            <a:off x="4877468" y="2346482"/>
            <a:ext cx="330200" cy="296531"/>
            <a:chOff x="3111500" y="2243469"/>
            <a:chExt cx="330200" cy="296531"/>
          </a:xfrm>
        </p:grpSpPr>
        <p:cxnSp>
          <p:nvCxnSpPr>
            <p:cNvPr id="29" name="Straight Connector 28"/>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5799889" y="3130052"/>
            <a:ext cx="330200" cy="296531"/>
            <a:chOff x="3111500" y="2243469"/>
            <a:chExt cx="330200" cy="296531"/>
          </a:xfrm>
        </p:grpSpPr>
        <p:cxnSp>
          <p:nvCxnSpPr>
            <p:cNvPr id="32" name="Straight Connector 31"/>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4877468" y="3949895"/>
            <a:ext cx="330200" cy="296531"/>
            <a:chOff x="3111500" y="2243469"/>
            <a:chExt cx="330200" cy="296531"/>
          </a:xfrm>
        </p:grpSpPr>
        <p:cxnSp>
          <p:nvCxnSpPr>
            <p:cNvPr id="35" name="Straight Connector 34"/>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81772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C57218C9-0DFB-894E-B3D1-F4DFC11FB149}"/>
              </a:ext>
            </a:extLst>
          </p:cNvPr>
          <p:cNvSpPr/>
          <p:nvPr/>
        </p:nvSpPr>
        <p:spPr>
          <a:xfrm>
            <a:off x="6650233" y="2250295"/>
            <a:ext cx="4551217" cy="4180256"/>
          </a:xfrm>
          <a:prstGeom prst="ellips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0782BECC-B4D1-FF4C-9410-0E489A033610}"/>
              </a:ext>
            </a:extLst>
          </p:cNvPr>
          <p:cNvSpPr/>
          <p:nvPr/>
        </p:nvSpPr>
        <p:spPr>
          <a:xfrm>
            <a:off x="731818" y="2250295"/>
            <a:ext cx="4551217" cy="4180256"/>
          </a:xfrm>
          <a:prstGeom prst="ellipse">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p:cNvSpPr>
            <a:spLocks noGrp="1"/>
          </p:cNvSpPr>
          <p:nvPr>
            <p:ph idx="11"/>
          </p:nvPr>
        </p:nvSpPr>
        <p:spPr>
          <a:xfrm>
            <a:off x="7179181" y="2411001"/>
            <a:ext cx="3895217" cy="3746500"/>
          </a:xfrm>
        </p:spPr>
        <p:txBody>
          <a:bodyPr>
            <a:normAutofit/>
          </a:bodyPr>
          <a:lstStyle/>
          <a:p>
            <a:pPr>
              <a:buClr>
                <a:schemeClr val="tx1"/>
              </a:buClr>
            </a:pPr>
            <a:endParaRPr lang="en-US" sz="3000" dirty="0">
              <a:solidFill>
                <a:schemeClr val="tx1">
                  <a:lumMod val="85000"/>
                  <a:lumOff val="15000"/>
                </a:schemeClr>
              </a:solidFill>
            </a:endParaRPr>
          </a:p>
          <a:p>
            <a:pPr>
              <a:buClr>
                <a:schemeClr val="tx1"/>
              </a:buClr>
            </a:pPr>
            <a:r>
              <a:rPr lang="en-US" sz="3000" dirty="0">
                <a:solidFill>
                  <a:schemeClr val="tx1">
                    <a:lumMod val="85000"/>
                    <a:lumOff val="15000"/>
                  </a:schemeClr>
                </a:solidFill>
              </a:rPr>
              <a:t>Lack of Detail</a:t>
            </a:r>
          </a:p>
          <a:p>
            <a:pPr>
              <a:buClr>
                <a:schemeClr val="tx1"/>
              </a:buClr>
            </a:pPr>
            <a:r>
              <a:rPr lang="en-US" sz="3000" dirty="0">
                <a:solidFill>
                  <a:schemeClr val="tx1">
                    <a:lumMod val="85000"/>
                    <a:lumOff val="15000"/>
                  </a:schemeClr>
                </a:solidFill>
              </a:rPr>
              <a:t>No Localized Skills Information</a:t>
            </a:r>
          </a:p>
          <a:p>
            <a:pPr>
              <a:buClr>
                <a:schemeClr val="tx1"/>
              </a:buClr>
            </a:pPr>
            <a:r>
              <a:rPr lang="en-US" sz="3000" dirty="0">
                <a:solidFill>
                  <a:schemeClr val="tx1">
                    <a:lumMod val="85000"/>
                    <a:lumOff val="15000"/>
                  </a:schemeClr>
                </a:solidFill>
              </a:rPr>
              <a:t>Outdated (maybe)</a:t>
            </a:r>
          </a:p>
          <a:p>
            <a:pPr>
              <a:buClr>
                <a:schemeClr val="tx1"/>
              </a:buClr>
            </a:pPr>
            <a:r>
              <a:rPr lang="en-US" sz="3000" dirty="0">
                <a:solidFill>
                  <a:schemeClr val="tx1">
                    <a:lumMod val="85000"/>
                    <a:lumOff val="15000"/>
                  </a:schemeClr>
                </a:solidFill>
              </a:rPr>
              <a:t>No Employer Data</a:t>
            </a:r>
          </a:p>
        </p:txBody>
      </p:sp>
      <p:sp>
        <p:nvSpPr>
          <p:cNvPr id="4" name="Title 3"/>
          <p:cNvSpPr>
            <a:spLocks noGrp="1"/>
          </p:cNvSpPr>
          <p:nvPr>
            <p:ph type="title"/>
          </p:nvPr>
        </p:nvSpPr>
        <p:spPr>
          <a:xfrm>
            <a:off x="1646584" y="1497366"/>
            <a:ext cx="2721683" cy="752929"/>
          </a:xfrm>
        </p:spPr>
        <p:txBody>
          <a:bodyPr>
            <a:normAutofit/>
          </a:bodyPr>
          <a:lstStyle/>
          <a:p>
            <a:pPr algn="ctr"/>
            <a:r>
              <a:rPr lang="en-US" sz="3200" dirty="0">
                <a:solidFill>
                  <a:schemeClr val="accent2"/>
                </a:solidFill>
              </a:rPr>
              <a:t>Strengths</a:t>
            </a:r>
          </a:p>
        </p:txBody>
      </p:sp>
      <p:sp>
        <p:nvSpPr>
          <p:cNvPr id="6" name="Content Placeholder 1"/>
          <p:cNvSpPr txBox="1">
            <a:spLocks/>
          </p:cNvSpPr>
          <p:nvPr/>
        </p:nvSpPr>
        <p:spPr>
          <a:xfrm>
            <a:off x="1315247" y="2411001"/>
            <a:ext cx="4296228" cy="37465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Clr>
                <a:schemeClr val="tx1"/>
              </a:buClr>
            </a:pPr>
            <a:endParaRPr lang="en-US" sz="3000" dirty="0">
              <a:solidFill>
                <a:schemeClr val="tx1">
                  <a:lumMod val="85000"/>
                  <a:lumOff val="15000"/>
                </a:schemeClr>
              </a:solidFill>
            </a:endParaRPr>
          </a:p>
          <a:p>
            <a:pPr>
              <a:buClr>
                <a:schemeClr val="tx1"/>
              </a:buClr>
            </a:pPr>
            <a:r>
              <a:rPr lang="en-US" sz="3000" dirty="0">
                <a:solidFill>
                  <a:schemeClr val="tx1">
                    <a:lumMod val="85000"/>
                    <a:lumOff val="15000"/>
                  </a:schemeClr>
                </a:solidFill>
              </a:rPr>
              <a:t>Highly Structured</a:t>
            </a:r>
          </a:p>
          <a:p>
            <a:pPr>
              <a:buClr>
                <a:schemeClr val="tx1"/>
              </a:buClr>
            </a:pPr>
            <a:r>
              <a:rPr lang="en-US" sz="3000" dirty="0">
                <a:solidFill>
                  <a:schemeClr val="tx1">
                    <a:lumMod val="85000"/>
                    <a:lumOff val="15000"/>
                  </a:schemeClr>
                </a:solidFill>
              </a:rPr>
              <a:t>Projections &amp; Trends</a:t>
            </a:r>
          </a:p>
          <a:p>
            <a:pPr>
              <a:buClr>
                <a:schemeClr val="tx1"/>
              </a:buClr>
            </a:pPr>
            <a:r>
              <a:rPr lang="en-US" sz="3000" dirty="0">
                <a:solidFill>
                  <a:schemeClr val="tx1">
                    <a:lumMod val="85000"/>
                    <a:lumOff val="15000"/>
                  </a:schemeClr>
                </a:solidFill>
              </a:rPr>
              <a:t>Total Coverage</a:t>
            </a:r>
          </a:p>
          <a:p>
            <a:pPr lvl="1">
              <a:buClr>
                <a:schemeClr val="tx1"/>
              </a:buClr>
            </a:pPr>
            <a:r>
              <a:rPr lang="en-US" sz="3000" dirty="0">
                <a:solidFill>
                  <a:schemeClr val="tx1">
                    <a:lumMod val="85000"/>
                    <a:lumOff val="15000"/>
                  </a:schemeClr>
                </a:solidFill>
              </a:rPr>
              <a:t>Job Counts</a:t>
            </a:r>
          </a:p>
          <a:p>
            <a:pPr lvl="1">
              <a:buClr>
                <a:schemeClr val="tx1"/>
              </a:buClr>
            </a:pPr>
            <a:r>
              <a:rPr lang="en-US" sz="3000" dirty="0">
                <a:solidFill>
                  <a:schemeClr val="tx1">
                    <a:lumMod val="85000"/>
                    <a:lumOff val="15000"/>
                  </a:schemeClr>
                </a:solidFill>
              </a:rPr>
              <a:t>Earnings</a:t>
            </a:r>
          </a:p>
          <a:p>
            <a:pPr lvl="1">
              <a:buClr>
                <a:schemeClr val="tx1"/>
              </a:buClr>
            </a:pPr>
            <a:r>
              <a:rPr lang="en-US" sz="3000" dirty="0">
                <a:solidFill>
                  <a:schemeClr val="tx1">
                    <a:lumMod val="85000"/>
                    <a:lumOff val="15000"/>
                  </a:schemeClr>
                </a:solidFill>
              </a:rPr>
              <a:t>Job Change</a:t>
            </a:r>
          </a:p>
        </p:txBody>
      </p:sp>
      <p:sp>
        <p:nvSpPr>
          <p:cNvPr id="7" name="Title 3"/>
          <p:cNvSpPr txBox="1">
            <a:spLocks/>
          </p:cNvSpPr>
          <p:nvPr/>
        </p:nvSpPr>
        <p:spPr>
          <a:xfrm>
            <a:off x="417858" y="351830"/>
            <a:ext cx="4993105" cy="98483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i="0" kern="1200" baseline="0">
                <a:solidFill>
                  <a:schemeClr val="tx2"/>
                </a:solidFill>
                <a:latin typeface="Avenir Heavy" charset="0"/>
                <a:ea typeface="Avenir Heavy" charset="0"/>
                <a:cs typeface="Avenir Heavy" charset="0"/>
              </a:defRPr>
            </a:lvl1pPr>
          </a:lstStyle>
          <a:p>
            <a:pPr algn="ctr"/>
            <a:r>
              <a:rPr lang="en-US" sz="5000" dirty="0"/>
              <a:t>Traditional LMI</a:t>
            </a:r>
            <a:endParaRPr lang="en-US" sz="5000" dirty="0">
              <a:solidFill>
                <a:schemeClr val="accent2"/>
              </a:solidFill>
            </a:endParaRPr>
          </a:p>
        </p:txBody>
      </p:sp>
      <p:sp>
        <p:nvSpPr>
          <p:cNvPr id="10" name="Title 3">
            <a:extLst>
              <a:ext uri="{FF2B5EF4-FFF2-40B4-BE49-F238E27FC236}">
                <a16:creationId xmlns:a16="http://schemas.microsoft.com/office/drawing/2014/main" id="{7CD6E947-D001-EB48-B1AE-512D5775145C}"/>
              </a:ext>
            </a:extLst>
          </p:cNvPr>
          <p:cNvSpPr txBox="1">
            <a:spLocks/>
          </p:cNvSpPr>
          <p:nvPr/>
        </p:nvSpPr>
        <p:spPr>
          <a:xfrm>
            <a:off x="7487578" y="1577719"/>
            <a:ext cx="2876525" cy="75292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i="0" kern="1200" baseline="0">
                <a:solidFill>
                  <a:schemeClr val="tx2"/>
                </a:solidFill>
                <a:latin typeface="Avenir Heavy" charset="0"/>
                <a:ea typeface="Avenir Heavy" charset="0"/>
                <a:cs typeface="Avenir Heavy" charset="0"/>
              </a:defRPr>
            </a:lvl1pPr>
          </a:lstStyle>
          <a:p>
            <a:pPr algn="ctr"/>
            <a:r>
              <a:rPr lang="en-US" sz="3200" dirty="0">
                <a:solidFill>
                  <a:schemeClr val="accent2"/>
                </a:solidFill>
              </a:rPr>
              <a:t>Weaknesses</a:t>
            </a:r>
          </a:p>
        </p:txBody>
      </p:sp>
    </p:spTree>
    <p:extLst>
      <p:ext uri="{BB962C8B-B14F-4D97-AF65-F5344CB8AC3E}">
        <p14:creationId xmlns:p14="http://schemas.microsoft.com/office/powerpoint/2010/main" val="96922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003418D2-0E16-B84D-A19B-14C37AEAC5FC}"/>
              </a:ext>
            </a:extLst>
          </p:cNvPr>
          <p:cNvSpPr/>
          <p:nvPr/>
        </p:nvSpPr>
        <p:spPr>
          <a:xfrm>
            <a:off x="6960900" y="2167982"/>
            <a:ext cx="4551217" cy="4180256"/>
          </a:xfrm>
          <a:prstGeom prst="ellips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p:cNvSpPr>
            <a:spLocks noGrp="1"/>
          </p:cNvSpPr>
          <p:nvPr>
            <p:ph idx="11"/>
          </p:nvPr>
        </p:nvSpPr>
        <p:spPr>
          <a:xfrm>
            <a:off x="7205539" y="3068058"/>
            <a:ext cx="4306578" cy="3594768"/>
          </a:xfrm>
        </p:spPr>
        <p:txBody>
          <a:bodyPr>
            <a:normAutofit/>
          </a:bodyPr>
          <a:lstStyle/>
          <a:p>
            <a:pPr>
              <a:buClr>
                <a:schemeClr val="tx1"/>
              </a:buClr>
            </a:pPr>
            <a:r>
              <a:rPr lang="en-US" dirty="0">
                <a:solidFill>
                  <a:schemeClr val="tx1">
                    <a:lumMod val="85000"/>
                    <a:lumOff val="15000"/>
                  </a:schemeClr>
                </a:solidFill>
              </a:rPr>
              <a:t>Small Portion of Economy Represented</a:t>
            </a:r>
          </a:p>
          <a:p>
            <a:pPr>
              <a:buClr>
                <a:schemeClr val="tx1"/>
              </a:buClr>
            </a:pPr>
            <a:r>
              <a:rPr lang="en-US" dirty="0">
                <a:solidFill>
                  <a:schemeClr val="tx1">
                    <a:lumMod val="85000"/>
                    <a:lumOff val="15000"/>
                  </a:schemeClr>
                </a:solidFill>
              </a:rPr>
              <a:t>Non-Standardized Structure</a:t>
            </a:r>
          </a:p>
          <a:p>
            <a:pPr>
              <a:buClr>
                <a:schemeClr val="tx1"/>
              </a:buClr>
            </a:pPr>
            <a:r>
              <a:rPr lang="en-US" dirty="0">
                <a:solidFill>
                  <a:schemeClr val="tx1">
                    <a:lumMod val="85000"/>
                    <a:lumOff val="15000"/>
                  </a:schemeClr>
                </a:solidFill>
              </a:rPr>
              <a:t>Unable to Produce Projections</a:t>
            </a:r>
          </a:p>
        </p:txBody>
      </p:sp>
      <p:sp>
        <p:nvSpPr>
          <p:cNvPr id="4" name="Title 3"/>
          <p:cNvSpPr>
            <a:spLocks noGrp="1"/>
          </p:cNvSpPr>
          <p:nvPr>
            <p:ph type="title"/>
          </p:nvPr>
        </p:nvSpPr>
        <p:spPr>
          <a:xfrm>
            <a:off x="253898" y="487281"/>
            <a:ext cx="5616137" cy="820442"/>
          </a:xfrm>
        </p:spPr>
        <p:txBody>
          <a:bodyPr>
            <a:normAutofit fontScale="90000"/>
          </a:bodyPr>
          <a:lstStyle/>
          <a:p>
            <a:pPr algn="ctr"/>
            <a:r>
              <a:rPr lang="en-US" sz="5600" dirty="0"/>
              <a:t>Real-Time</a:t>
            </a:r>
            <a:r>
              <a:rPr lang="en-US" dirty="0"/>
              <a:t> </a:t>
            </a:r>
            <a:r>
              <a:rPr lang="en-US" sz="6200" dirty="0"/>
              <a:t>LMI</a:t>
            </a:r>
            <a:endParaRPr lang="en-US" sz="6200" dirty="0">
              <a:solidFill>
                <a:srgbClr val="FF0000"/>
              </a:solidFill>
            </a:endParaRPr>
          </a:p>
        </p:txBody>
      </p:sp>
      <p:sp>
        <p:nvSpPr>
          <p:cNvPr id="7" name="Title 3"/>
          <p:cNvSpPr txBox="1">
            <a:spLocks/>
          </p:cNvSpPr>
          <p:nvPr/>
        </p:nvSpPr>
        <p:spPr>
          <a:xfrm>
            <a:off x="1332137" y="1543115"/>
            <a:ext cx="3101537" cy="58477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i="0" kern="1200" baseline="0">
                <a:solidFill>
                  <a:schemeClr val="tx2"/>
                </a:solidFill>
                <a:latin typeface="Avenir Heavy" charset="0"/>
                <a:ea typeface="Avenir Heavy" charset="0"/>
                <a:cs typeface="Avenir Heavy" charset="0"/>
              </a:defRPr>
            </a:lvl1pPr>
          </a:lstStyle>
          <a:p>
            <a:pPr algn="ctr"/>
            <a:r>
              <a:rPr lang="en-US" sz="3200" dirty="0">
                <a:solidFill>
                  <a:schemeClr val="tx1">
                    <a:lumMod val="85000"/>
                    <a:lumOff val="15000"/>
                  </a:schemeClr>
                </a:solidFill>
              </a:rPr>
              <a:t>Strengths</a:t>
            </a:r>
          </a:p>
        </p:txBody>
      </p:sp>
      <p:sp>
        <p:nvSpPr>
          <p:cNvPr id="8" name="Oval 7">
            <a:extLst>
              <a:ext uri="{FF2B5EF4-FFF2-40B4-BE49-F238E27FC236}">
                <a16:creationId xmlns:a16="http://schemas.microsoft.com/office/drawing/2014/main" id="{0C25D3F7-A2BD-BD44-8823-5591DC34C89D}"/>
              </a:ext>
            </a:extLst>
          </p:cNvPr>
          <p:cNvSpPr/>
          <p:nvPr/>
        </p:nvSpPr>
        <p:spPr>
          <a:xfrm>
            <a:off x="607298" y="2167982"/>
            <a:ext cx="4551217" cy="4180256"/>
          </a:xfrm>
          <a:prstGeom prst="ellipse">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p:cNvSpPr txBox="1">
            <a:spLocks/>
          </p:cNvSpPr>
          <p:nvPr/>
        </p:nvSpPr>
        <p:spPr>
          <a:xfrm>
            <a:off x="851936" y="3068058"/>
            <a:ext cx="4061940" cy="336616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Clr>
                <a:schemeClr val="tx1"/>
              </a:buClr>
            </a:pPr>
            <a:r>
              <a:rPr lang="en-US" dirty="0">
                <a:solidFill>
                  <a:schemeClr val="tx1">
                    <a:lumMod val="85000"/>
                    <a:lumOff val="15000"/>
                  </a:schemeClr>
                </a:solidFill>
              </a:rPr>
              <a:t>Connects Jobs to Specific Businesses</a:t>
            </a:r>
          </a:p>
          <a:p>
            <a:pPr>
              <a:buClr>
                <a:schemeClr val="tx1"/>
              </a:buClr>
            </a:pPr>
            <a:r>
              <a:rPr lang="en-US" dirty="0">
                <a:solidFill>
                  <a:schemeClr val="tx1">
                    <a:lumMod val="85000"/>
                    <a:lumOff val="15000"/>
                  </a:schemeClr>
                </a:solidFill>
              </a:rPr>
              <a:t>Provides Details on Job Descriptions</a:t>
            </a:r>
          </a:p>
          <a:p>
            <a:pPr>
              <a:buClr>
                <a:schemeClr val="tx1"/>
              </a:buClr>
            </a:pPr>
            <a:r>
              <a:rPr lang="en-US" dirty="0">
                <a:solidFill>
                  <a:schemeClr val="tx1">
                    <a:lumMod val="85000"/>
                    <a:lumOff val="15000"/>
                  </a:schemeClr>
                </a:solidFill>
              </a:rPr>
              <a:t>Reflects Current Outlook &amp; Demand</a:t>
            </a:r>
          </a:p>
        </p:txBody>
      </p:sp>
      <p:sp>
        <p:nvSpPr>
          <p:cNvPr id="3" name="TextBox 2">
            <a:extLst>
              <a:ext uri="{FF2B5EF4-FFF2-40B4-BE49-F238E27FC236}">
                <a16:creationId xmlns:a16="http://schemas.microsoft.com/office/drawing/2014/main" id="{16EF1BFE-2562-744E-B4E6-6C5EBBAAC568}"/>
              </a:ext>
            </a:extLst>
          </p:cNvPr>
          <p:cNvSpPr txBox="1"/>
          <p:nvPr/>
        </p:nvSpPr>
        <p:spPr>
          <a:xfrm>
            <a:off x="7546071" y="1543115"/>
            <a:ext cx="3380874" cy="584775"/>
          </a:xfrm>
          <a:prstGeom prst="rect">
            <a:avLst/>
          </a:prstGeom>
          <a:noFill/>
        </p:spPr>
        <p:txBody>
          <a:bodyPr wrap="square" rtlCol="0">
            <a:spAutoFit/>
          </a:bodyPr>
          <a:lstStyle/>
          <a:p>
            <a:pPr algn="ctr"/>
            <a:r>
              <a:rPr lang="en-US" sz="3200" b="1" dirty="0">
                <a:solidFill>
                  <a:schemeClr val="tx1">
                    <a:lumMod val="85000"/>
                    <a:lumOff val="15000"/>
                  </a:schemeClr>
                </a:solidFill>
              </a:rPr>
              <a:t>Weaknesses</a:t>
            </a:r>
          </a:p>
        </p:txBody>
      </p:sp>
    </p:spTree>
    <p:extLst>
      <p:ext uri="{BB962C8B-B14F-4D97-AF65-F5344CB8AC3E}">
        <p14:creationId xmlns:p14="http://schemas.microsoft.com/office/powerpoint/2010/main" val="69343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56D47C8-9E86-1947-8F30-4227E037003D}"/>
              </a:ext>
            </a:extLst>
          </p:cNvPr>
          <p:cNvPicPr>
            <a:picLocks noChangeAspect="1"/>
          </p:cNvPicPr>
          <p:nvPr/>
        </p:nvPicPr>
        <p:blipFill>
          <a:blip r:embed="rId3">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196790" y="1789664"/>
            <a:ext cx="3766605" cy="3541298"/>
          </a:xfrm>
          <a:prstGeom prst="ellipse">
            <a:avLst/>
          </a:prstGeom>
        </p:spPr>
      </p:pic>
      <p:sp>
        <p:nvSpPr>
          <p:cNvPr id="6" name="Title 1"/>
          <p:cNvSpPr txBox="1">
            <a:spLocks/>
          </p:cNvSpPr>
          <p:nvPr/>
        </p:nvSpPr>
        <p:spPr>
          <a:xfrm>
            <a:off x="3344780" y="230297"/>
            <a:ext cx="5799220" cy="15593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bg1"/>
                </a:solidFill>
                <a:latin typeface="Avenir Heavy" charset="0"/>
                <a:ea typeface="Avenir Heavy" charset="0"/>
                <a:cs typeface="Avenir Heavy" charset="0"/>
              </a:defRPr>
            </a:lvl1pPr>
          </a:lstStyle>
          <a:p>
            <a:pPr algn="ctr"/>
            <a:r>
              <a:rPr lang="en-US" sz="5400" dirty="0">
                <a:solidFill>
                  <a:schemeClr val="accent1"/>
                </a:solidFill>
              </a:rPr>
              <a:t>Work Together</a:t>
            </a:r>
          </a:p>
        </p:txBody>
      </p:sp>
      <p:pic>
        <p:nvPicPr>
          <p:cNvPr id="3" name="Picture 2"/>
          <p:cNvPicPr>
            <a:picLocks noChangeAspect="1"/>
          </p:cNvPicPr>
          <p:nvPr/>
        </p:nvPicPr>
        <p:blipFill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76313" b="93462" l="4143" r="31250">
                        <a14:backgroundMark x1="28143" y1="84352" x2="28000" y2="83601"/>
                        <a14:backgroundMark x1="22786" y1="79707" x2="22786" y2="79707"/>
                      </a14:backgroundRemoval>
                    </a14:imgEffect>
                  </a14:imgLayer>
                </a14:imgProps>
              </a:ext>
              <a:ext uri="{28A0092B-C50C-407E-A947-70E740481C1C}">
                <a14:useLocalDpi xmlns:a14="http://schemas.microsoft.com/office/drawing/2010/main" val="0"/>
              </a:ext>
            </a:extLst>
          </a:blip>
          <a:srcRect l="3884" t="75535" r="68352" b="5916"/>
          <a:stretch/>
        </p:blipFill>
        <p:spPr>
          <a:xfrm>
            <a:off x="144810" y="1449944"/>
            <a:ext cx="7112659" cy="4750334"/>
          </a:xfrm>
          <a:prstGeom prst="rect">
            <a:avLst/>
          </a:prstGeom>
        </p:spPr>
      </p:pic>
      <p:pic>
        <p:nvPicPr>
          <p:cNvPr id="7" name="Picture 6"/>
          <p:cNvPicPr>
            <a:picLocks noChangeAspect="1"/>
          </p:cNvPicPr>
          <p:nvPr/>
        </p:nvPicPr>
        <p:blipFill>
          <a:blip r:embed="rId3">
            <a:alphaModFix amt="70000"/>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196790" y="1789664"/>
            <a:ext cx="3766605" cy="3541298"/>
          </a:xfrm>
          <a:prstGeom prst="ellipse">
            <a:avLst/>
          </a:prstGeom>
        </p:spPr>
      </p:pic>
      <p:grpSp>
        <p:nvGrpSpPr>
          <p:cNvPr id="18" name="Group 17"/>
          <p:cNvGrpSpPr/>
          <p:nvPr/>
        </p:nvGrpSpPr>
        <p:grpSpPr>
          <a:xfrm>
            <a:off x="6716716" y="3157860"/>
            <a:ext cx="1116577" cy="1569660"/>
            <a:chOff x="2284348" y="3249760"/>
            <a:chExt cx="1116577" cy="1569660"/>
          </a:xfrm>
        </p:grpSpPr>
        <p:sp>
          <p:nvSpPr>
            <p:cNvPr id="16" name="Oval 15"/>
            <p:cNvSpPr/>
            <p:nvPr/>
          </p:nvSpPr>
          <p:spPr>
            <a:xfrm>
              <a:off x="2284348" y="3513221"/>
              <a:ext cx="1116577" cy="10427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342096" y="3249760"/>
              <a:ext cx="911216" cy="1569660"/>
            </a:xfrm>
            <a:prstGeom prst="rect">
              <a:avLst/>
            </a:prstGeom>
            <a:noFill/>
          </p:spPr>
          <p:txBody>
            <a:bodyPr wrap="square" rtlCol="0">
              <a:spAutoFit/>
            </a:bodyPr>
            <a:lstStyle/>
            <a:p>
              <a:r>
                <a:rPr lang="en-US" sz="9600" b="1" dirty="0">
                  <a:solidFill>
                    <a:schemeClr val="tx2"/>
                  </a:solidFill>
                  <a:latin typeface="Rockwell Extra Bold" charset="0"/>
                  <a:ea typeface="Rockwell Extra Bold" charset="0"/>
                  <a:cs typeface="Rockwell Extra Bold" charset="0"/>
                </a:rPr>
                <a:t>+</a:t>
              </a:r>
            </a:p>
          </p:txBody>
        </p:sp>
      </p:grpSp>
      <p:sp>
        <p:nvSpPr>
          <p:cNvPr id="10" name="Title 1"/>
          <p:cNvSpPr txBox="1">
            <a:spLocks/>
          </p:cNvSpPr>
          <p:nvPr/>
        </p:nvSpPr>
        <p:spPr>
          <a:xfrm>
            <a:off x="1007690" y="5740442"/>
            <a:ext cx="10411327" cy="15593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bg1"/>
                </a:solidFill>
                <a:latin typeface="Avenir Heavy" charset="0"/>
                <a:ea typeface="Avenir Heavy" charset="0"/>
                <a:cs typeface="Avenir Heavy" charset="0"/>
              </a:defRPr>
            </a:lvl1pPr>
          </a:lstStyle>
          <a:p>
            <a:endParaRPr lang="en-US" sz="3600" dirty="0"/>
          </a:p>
        </p:txBody>
      </p:sp>
      <p:sp>
        <p:nvSpPr>
          <p:cNvPr id="12" name="TextBox 11"/>
          <p:cNvSpPr txBox="1"/>
          <p:nvPr/>
        </p:nvSpPr>
        <p:spPr>
          <a:xfrm>
            <a:off x="1007690" y="3239791"/>
            <a:ext cx="4827453" cy="830997"/>
          </a:xfrm>
          <a:prstGeom prst="rect">
            <a:avLst/>
          </a:prstGeom>
          <a:noFill/>
        </p:spPr>
        <p:txBody>
          <a:bodyPr wrap="square" rtlCol="0">
            <a:spAutoFit/>
          </a:bodyPr>
          <a:lstStyle/>
          <a:p>
            <a:pPr algn="ctr"/>
            <a:r>
              <a:rPr lang="en-US" sz="4800" b="1" dirty="0">
                <a:solidFill>
                  <a:schemeClr val="tx2"/>
                </a:solidFill>
              </a:rPr>
              <a:t>TRADITIONAL</a:t>
            </a:r>
          </a:p>
        </p:txBody>
      </p:sp>
      <p:sp>
        <p:nvSpPr>
          <p:cNvPr id="13" name="TextBox 12"/>
          <p:cNvSpPr txBox="1"/>
          <p:nvPr/>
        </p:nvSpPr>
        <p:spPr>
          <a:xfrm>
            <a:off x="8368852" y="3157860"/>
            <a:ext cx="3422480" cy="830997"/>
          </a:xfrm>
          <a:prstGeom prst="rect">
            <a:avLst/>
          </a:prstGeom>
          <a:noFill/>
        </p:spPr>
        <p:txBody>
          <a:bodyPr wrap="square" rtlCol="0">
            <a:spAutoFit/>
          </a:bodyPr>
          <a:lstStyle/>
          <a:p>
            <a:r>
              <a:rPr lang="en-US" sz="4800" b="1" dirty="0">
                <a:solidFill>
                  <a:schemeClr val="accent1">
                    <a:lumMod val="20000"/>
                    <a:lumOff val="80000"/>
                  </a:schemeClr>
                </a:solidFill>
              </a:rPr>
              <a:t>REAL-TIME</a:t>
            </a:r>
            <a:endParaRPr lang="en-US" sz="4000" b="1" dirty="0">
              <a:solidFill>
                <a:schemeClr val="accent1">
                  <a:lumMod val="20000"/>
                  <a:lumOff val="80000"/>
                </a:schemeClr>
              </a:solidFill>
            </a:endParaRPr>
          </a:p>
        </p:txBody>
      </p:sp>
    </p:spTree>
    <p:extLst>
      <p:ext uri="{BB962C8B-B14F-4D97-AF65-F5344CB8AC3E}">
        <p14:creationId xmlns:p14="http://schemas.microsoft.com/office/powerpoint/2010/main" val="208173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46102" y="29653"/>
            <a:ext cx="5122762" cy="971450"/>
          </a:xfrm>
        </p:spPr>
        <p:txBody>
          <a:bodyPr/>
          <a:lstStyle/>
          <a:p>
            <a:pPr algn="ctr"/>
            <a:r>
              <a:rPr lang="en-US" dirty="0"/>
              <a:t>Who is Emsi?</a:t>
            </a:r>
          </a:p>
        </p:txBody>
      </p:sp>
      <p:sp>
        <p:nvSpPr>
          <p:cNvPr id="5" name="Subtitle 4"/>
          <p:cNvSpPr>
            <a:spLocks noGrp="1"/>
          </p:cNvSpPr>
          <p:nvPr>
            <p:ph type="subTitle" idx="1"/>
          </p:nvPr>
        </p:nvSpPr>
        <p:spPr>
          <a:xfrm>
            <a:off x="1637251" y="1001103"/>
            <a:ext cx="8740464" cy="377370"/>
          </a:xfrm>
        </p:spPr>
        <p:txBody>
          <a:bodyPr/>
          <a:lstStyle/>
          <a:p>
            <a:r>
              <a:rPr lang="en-US" sz="2400" b="1" dirty="0"/>
              <a:t>ECONOMICS FIRM BASED IN NORTHERN IDAHO</a:t>
            </a:r>
          </a:p>
        </p:txBody>
      </p:sp>
      <p:pic>
        <p:nvPicPr>
          <p:cNvPr id="6" name="Picture 5">
            <a:extLst>
              <a:ext uri="{FF2B5EF4-FFF2-40B4-BE49-F238E27FC236}">
                <a16:creationId xmlns:a16="http://schemas.microsoft.com/office/drawing/2014/main" id="{2EBF784D-D895-2E4A-A0BB-CA581426FB5D}"/>
              </a:ext>
            </a:extLst>
          </p:cNvPr>
          <p:cNvPicPr>
            <a:picLocks noChangeAspect="1"/>
          </p:cNvPicPr>
          <p:nvPr/>
        </p:nvPicPr>
        <p:blipFill>
          <a:blip r:embed="rId3"/>
          <a:stretch>
            <a:fillRect/>
          </a:stretch>
        </p:blipFill>
        <p:spPr>
          <a:xfrm>
            <a:off x="2196047" y="1497773"/>
            <a:ext cx="7622872" cy="5084456"/>
          </a:xfrm>
          <a:prstGeom prst="rect">
            <a:avLst/>
          </a:prstGeom>
        </p:spPr>
      </p:pic>
    </p:spTree>
    <p:extLst>
      <p:ext uri="{BB962C8B-B14F-4D97-AF65-F5344CB8AC3E}">
        <p14:creationId xmlns:p14="http://schemas.microsoft.com/office/powerpoint/2010/main" val="12592479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a:xfrm>
            <a:off x="838200" y="1915943"/>
            <a:ext cx="10515600" cy="2877974"/>
          </a:xfrm>
        </p:spPr>
        <p:txBody>
          <a:bodyPr>
            <a:noAutofit/>
          </a:bodyPr>
          <a:lstStyle/>
          <a:p>
            <a:pPr marL="0" indent="0">
              <a:buNone/>
            </a:pPr>
            <a:r>
              <a:rPr lang="en-US" sz="3000" dirty="0"/>
              <a:t>Providing data you need to answer program and career questions.</a:t>
            </a:r>
          </a:p>
          <a:p>
            <a:pPr lvl="1"/>
            <a:r>
              <a:rPr lang="en-US" sz="3000" dirty="0"/>
              <a:t>Traditional &amp; Real-Time LMI together provide a complete picture.</a:t>
            </a:r>
          </a:p>
          <a:p>
            <a:pPr marL="0" indent="0">
              <a:buNone/>
            </a:pPr>
            <a:endParaRPr lang="en-US" sz="3000" dirty="0"/>
          </a:p>
          <a:p>
            <a:pPr marL="0" indent="0">
              <a:buNone/>
            </a:pPr>
            <a:r>
              <a:rPr lang="en-US" sz="3000" dirty="0"/>
              <a:t>Connecting your students to your programs and to careers.</a:t>
            </a:r>
          </a:p>
        </p:txBody>
      </p:sp>
    </p:spTree>
    <p:extLst>
      <p:ext uri="{BB962C8B-B14F-4D97-AF65-F5344CB8AC3E}">
        <p14:creationId xmlns:p14="http://schemas.microsoft.com/office/powerpoint/2010/main" val="14570897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0947" y="1306680"/>
            <a:ext cx="10515600" cy="1360862"/>
          </a:xfrm>
        </p:spPr>
        <p:txBody>
          <a:bodyPr/>
          <a:lstStyle/>
          <a:p>
            <a:r>
              <a:rPr lang="en-US" dirty="0"/>
              <a:t>Thank You</a:t>
            </a:r>
          </a:p>
        </p:txBody>
      </p:sp>
      <p:sp>
        <p:nvSpPr>
          <p:cNvPr id="3" name="Subtitle 2"/>
          <p:cNvSpPr>
            <a:spLocks noGrp="1"/>
          </p:cNvSpPr>
          <p:nvPr>
            <p:ph type="subTitle" idx="1"/>
          </p:nvPr>
        </p:nvSpPr>
        <p:spPr>
          <a:xfrm>
            <a:off x="880947" y="3096188"/>
            <a:ext cx="10515600" cy="1655762"/>
          </a:xfrm>
        </p:spPr>
        <p:txBody>
          <a:bodyPr>
            <a:normAutofit/>
          </a:bodyPr>
          <a:lstStyle/>
          <a:p>
            <a:r>
              <a:rPr lang="en-US" dirty="0"/>
              <a:t>Presenter Info</a:t>
            </a:r>
          </a:p>
          <a:p>
            <a:r>
              <a:rPr lang="en-US" dirty="0">
                <a:solidFill>
                  <a:schemeClr val="accent2"/>
                </a:solidFill>
              </a:rPr>
              <a:t>Alys Lease(alys.Nafsinger@economicmodeling.com)</a:t>
            </a:r>
          </a:p>
          <a:p>
            <a:r>
              <a:rPr lang="en-US" dirty="0">
                <a:solidFill>
                  <a:schemeClr val="accent2"/>
                </a:solidFill>
              </a:rPr>
              <a:t>Moses Bratrud(</a:t>
            </a:r>
            <a:r>
              <a:rPr lang="en-US" dirty="0" err="1">
                <a:solidFill>
                  <a:schemeClr val="accent2"/>
                </a:solidFill>
              </a:rPr>
              <a:t>moses.Bratrud@economicmodeling.com</a:t>
            </a:r>
            <a:r>
              <a:rPr lang="en-US" dirty="0">
                <a:solidFill>
                  <a:schemeClr val="accent2"/>
                </a:solidFill>
              </a:rPr>
              <a:t>)</a:t>
            </a:r>
          </a:p>
          <a:p>
            <a:endParaRPr lang="en-US" dirty="0"/>
          </a:p>
        </p:txBody>
      </p:sp>
    </p:spTree>
    <p:extLst>
      <p:ext uri="{BB962C8B-B14F-4D97-AF65-F5344CB8AC3E}">
        <p14:creationId xmlns:p14="http://schemas.microsoft.com/office/powerpoint/2010/main" val="1546548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p:cNvSpPr txBox="1">
            <a:spLocks/>
          </p:cNvSpPr>
          <p:nvPr/>
        </p:nvSpPr>
        <p:spPr>
          <a:xfrm>
            <a:off x="3931540" y="5617499"/>
            <a:ext cx="3973298" cy="377370"/>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buClr>
                <a:schemeClr val="accent1"/>
              </a:buClr>
              <a:buFont typeface="Wingdings" charset="2"/>
              <a:buNone/>
              <a:defRPr sz="1600" b="0" i="0" kern="1200" spc="300" baseline="0">
                <a:solidFill>
                  <a:schemeClr val="accent1"/>
                </a:solidFill>
                <a:latin typeface="Avenir Medium" charset="0"/>
                <a:ea typeface="Avenir Medium" charset="0"/>
                <a:cs typeface="Avenir Medium" charset="0"/>
              </a:defRPr>
            </a:lvl1pPr>
            <a:lvl2pPr marL="457200" indent="0" algn="ctr" defTabSz="914400" rtl="0" eaLnBrk="1" latinLnBrk="0" hangingPunct="1">
              <a:lnSpc>
                <a:spcPct val="100000"/>
              </a:lnSpc>
              <a:spcBef>
                <a:spcPts val="500"/>
              </a:spcBef>
              <a:buClr>
                <a:schemeClr val="accent1"/>
              </a:buClr>
              <a:buFont typeface="Wingdings" charset="2"/>
              <a:buNone/>
              <a:defRPr sz="2000" b="0" i="0" kern="1200">
                <a:solidFill>
                  <a:schemeClr val="tx2"/>
                </a:solidFill>
                <a:latin typeface="Avenir Book" charset="0"/>
                <a:ea typeface="Avenir Book" charset="0"/>
                <a:cs typeface="Avenir Book" charset="0"/>
              </a:defRPr>
            </a:lvl2pPr>
            <a:lvl3pPr marL="914400" indent="0" algn="ctr" defTabSz="914400" rtl="0" eaLnBrk="1" latinLnBrk="0" hangingPunct="1">
              <a:lnSpc>
                <a:spcPct val="100000"/>
              </a:lnSpc>
              <a:spcBef>
                <a:spcPts val="500"/>
              </a:spcBef>
              <a:buClr>
                <a:schemeClr val="accent1"/>
              </a:buClr>
              <a:buFont typeface="Wingdings" charset="2"/>
              <a:buNone/>
              <a:defRPr sz="1800" b="0" i="0" kern="1200">
                <a:solidFill>
                  <a:schemeClr val="tx2"/>
                </a:solidFill>
                <a:latin typeface="Avenir Book" charset="0"/>
                <a:ea typeface="Avenir Book" charset="0"/>
                <a:cs typeface="Avenir Book" charset="0"/>
              </a:defRPr>
            </a:lvl3pPr>
            <a:lvl4pPr marL="1371600" indent="0" algn="ctr" defTabSz="914400" rtl="0" eaLnBrk="1" latinLnBrk="0" hangingPunct="1">
              <a:lnSpc>
                <a:spcPct val="100000"/>
              </a:lnSpc>
              <a:spcBef>
                <a:spcPts val="500"/>
              </a:spcBef>
              <a:buClr>
                <a:schemeClr val="accent1"/>
              </a:buClr>
              <a:buFont typeface="Wingdings" charset="2"/>
              <a:buNone/>
              <a:defRPr sz="1600" b="0" i="0" kern="1200">
                <a:solidFill>
                  <a:schemeClr val="tx2"/>
                </a:solidFill>
                <a:latin typeface="Avenir Book" charset="0"/>
                <a:ea typeface="Avenir Book" charset="0"/>
                <a:cs typeface="Avenir Book" charset="0"/>
              </a:defRPr>
            </a:lvl4pPr>
            <a:lvl5pPr marL="1828800" indent="0" algn="ctr" defTabSz="914400" rtl="0" eaLnBrk="1" latinLnBrk="0" hangingPunct="1">
              <a:lnSpc>
                <a:spcPct val="100000"/>
              </a:lnSpc>
              <a:spcBef>
                <a:spcPts val="500"/>
              </a:spcBef>
              <a:buClr>
                <a:schemeClr val="accent1"/>
              </a:buClr>
              <a:buFont typeface="Wingdings" charset="2"/>
              <a:buNone/>
              <a:defRPr sz="1600" b="0" i="0" kern="1200">
                <a:solidFill>
                  <a:schemeClr val="tx2"/>
                </a:solidFill>
                <a:latin typeface="Avenir Book" charset="0"/>
                <a:ea typeface="Avenir Book" charset="0"/>
                <a:cs typeface="Avenir Book"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ctr"/>
            <a:r>
              <a:rPr lang="en-US" sz="2400" b="1" dirty="0"/>
              <a:t>A STRADA COMPANY</a:t>
            </a:r>
          </a:p>
          <a:p>
            <a:endParaRPr lang="en-US" sz="2400" b="1" dirty="0"/>
          </a:p>
        </p:txBody>
      </p:sp>
      <p:sp>
        <p:nvSpPr>
          <p:cNvPr id="7" name="Title 2"/>
          <p:cNvSpPr txBox="1">
            <a:spLocks/>
          </p:cNvSpPr>
          <p:nvPr/>
        </p:nvSpPr>
        <p:spPr>
          <a:xfrm>
            <a:off x="3356810" y="29653"/>
            <a:ext cx="5122762" cy="97145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a:lstStyle>
          <a:p>
            <a:pPr algn="ctr"/>
            <a:r>
              <a:rPr lang="en-US" dirty="0"/>
              <a:t>Who is Emsi?</a:t>
            </a:r>
          </a:p>
        </p:txBody>
      </p:sp>
      <p:sp>
        <p:nvSpPr>
          <p:cNvPr id="8" name="Subtitle 4"/>
          <p:cNvSpPr txBox="1">
            <a:spLocks/>
          </p:cNvSpPr>
          <p:nvPr/>
        </p:nvSpPr>
        <p:spPr>
          <a:xfrm>
            <a:off x="1559079" y="1015235"/>
            <a:ext cx="8718223" cy="377370"/>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buClr>
                <a:schemeClr val="accent1"/>
              </a:buClr>
              <a:buFont typeface="Wingdings" charset="2"/>
              <a:buNone/>
              <a:defRPr sz="1600" b="0" i="0" kern="1200" spc="300" baseline="0">
                <a:solidFill>
                  <a:schemeClr val="accent1"/>
                </a:solidFill>
                <a:latin typeface="Avenir Medium" charset="0"/>
                <a:ea typeface="Avenir Medium" charset="0"/>
                <a:cs typeface="Avenir Medium" charset="0"/>
              </a:defRPr>
            </a:lvl1pPr>
            <a:lvl2pPr marL="457200" indent="0" algn="ctr" defTabSz="914400" rtl="0" eaLnBrk="1" latinLnBrk="0" hangingPunct="1">
              <a:lnSpc>
                <a:spcPct val="100000"/>
              </a:lnSpc>
              <a:spcBef>
                <a:spcPts val="500"/>
              </a:spcBef>
              <a:buClr>
                <a:schemeClr val="accent1"/>
              </a:buClr>
              <a:buFont typeface="Wingdings" charset="2"/>
              <a:buNone/>
              <a:defRPr sz="2000" b="0" i="0" kern="1200">
                <a:solidFill>
                  <a:schemeClr val="tx2"/>
                </a:solidFill>
                <a:latin typeface="Avenir Book" charset="0"/>
                <a:ea typeface="Avenir Book" charset="0"/>
                <a:cs typeface="Avenir Book" charset="0"/>
              </a:defRPr>
            </a:lvl2pPr>
            <a:lvl3pPr marL="914400" indent="0" algn="ctr" defTabSz="914400" rtl="0" eaLnBrk="1" latinLnBrk="0" hangingPunct="1">
              <a:lnSpc>
                <a:spcPct val="100000"/>
              </a:lnSpc>
              <a:spcBef>
                <a:spcPts val="500"/>
              </a:spcBef>
              <a:buClr>
                <a:schemeClr val="accent1"/>
              </a:buClr>
              <a:buFont typeface="Wingdings" charset="2"/>
              <a:buNone/>
              <a:defRPr sz="1800" b="0" i="0" kern="1200">
                <a:solidFill>
                  <a:schemeClr val="tx2"/>
                </a:solidFill>
                <a:latin typeface="Avenir Book" charset="0"/>
                <a:ea typeface="Avenir Book" charset="0"/>
                <a:cs typeface="Avenir Book" charset="0"/>
              </a:defRPr>
            </a:lvl3pPr>
            <a:lvl4pPr marL="1371600" indent="0" algn="ctr" defTabSz="914400" rtl="0" eaLnBrk="1" latinLnBrk="0" hangingPunct="1">
              <a:lnSpc>
                <a:spcPct val="100000"/>
              </a:lnSpc>
              <a:spcBef>
                <a:spcPts val="500"/>
              </a:spcBef>
              <a:buClr>
                <a:schemeClr val="accent1"/>
              </a:buClr>
              <a:buFont typeface="Wingdings" charset="2"/>
              <a:buNone/>
              <a:defRPr sz="1600" b="0" i="0" kern="1200">
                <a:solidFill>
                  <a:schemeClr val="tx2"/>
                </a:solidFill>
                <a:latin typeface="Avenir Book" charset="0"/>
                <a:ea typeface="Avenir Book" charset="0"/>
                <a:cs typeface="Avenir Book" charset="0"/>
              </a:defRPr>
            </a:lvl4pPr>
            <a:lvl5pPr marL="1828800" indent="0" algn="ctr" defTabSz="914400" rtl="0" eaLnBrk="1" latinLnBrk="0" hangingPunct="1">
              <a:lnSpc>
                <a:spcPct val="100000"/>
              </a:lnSpc>
              <a:spcBef>
                <a:spcPts val="500"/>
              </a:spcBef>
              <a:buClr>
                <a:schemeClr val="accent1"/>
              </a:buClr>
              <a:buFont typeface="Wingdings" charset="2"/>
              <a:buNone/>
              <a:defRPr sz="1600" b="0" i="0" kern="1200">
                <a:solidFill>
                  <a:schemeClr val="tx2"/>
                </a:solidFill>
                <a:latin typeface="Avenir Book" charset="0"/>
                <a:ea typeface="Avenir Book" charset="0"/>
                <a:cs typeface="Avenir Book"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ctr"/>
            <a:r>
              <a:rPr lang="en-US" sz="2400" b="1" dirty="0"/>
              <a:t>ECONOMICS FIRM BASED IN NORTHERN IDAHO</a:t>
            </a:r>
          </a:p>
        </p:txBody>
      </p:sp>
      <p:pic>
        <p:nvPicPr>
          <p:cNvPr id="9" name="Picture 8">
            <a:extLst>
              <a:ext uri="{FF2B5EF4-FFF2-40B4-BE49-F238E27FC236}">
                <a16:creationId xmlns:a16="http://schemas.microsoft.com/office/drawing/2014/main" id="{3A87B0F7-528F-495B-BB98-9BD186E37C20}"/>
              </a:ext>
            </a:extLst>
          </p:cNvPr>
          <p:cNvPicPr>
            <a:picLocks noChangeAspect="1"/>
          </p:cNvPicPr>
          <p:nvPr/>
        </p:nvPicPr>
        <p:blipFill>
          <a:blip r:embed="rId3"/>
          <a:stretch>
            <a:fillRect/>
          </a:stretch>
        </p:blipFill>
        <p:spPr>
          <a:xfrm>
            <a:off x="1967421" y="1392605"/>
            <a:ext cx="7901537" cy="4224894"/>
          </a:xfrm>
          <a:prstGeom prst="rect">
            <a:avLst/>
          </a:prstGeom>
        </p:spPr>
      </p:pic>
    </p:spTree>
    <p:extLst>
      <p:ext uri="{BB962C8B-B14F-4D97-AF65-F5344CB8AC3E}">
        <p14:creationId xmlns:p14="http://schemas.microsoft.com/office/powerpoint/2010/main" val="2054964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1"/>
          </p:nvPr>
        </p:nvSpPr>
        <p:spPr>
          <a:xfrm>
            <a:off x="1005992" y="2431740"/>
            <a:ext cx="7448197" cy="2807920"/>
          </a:xfrm>
        </p:spPr>
        <p:txBody>
          <a:bodyPr>
            <a:noAutofit/>
          </a:bodyPr>
          <a:lstStyle/>
          <a:p>
            <a:r>
              <a:rPr lang="en-US" sz="3200" dirty="0"/>
              <a:t>15+ Years in Higher Education</a:t>
            </a:r>
            <a:br>
              <a:rPr lang="en-US" sz="3200" dirty="0"/>
            </a:br>
            <a:endParaRPr lang="en-US" sz="3200" dirty="0"/>
          </a:p>
          <a:p>
            <a:r>
              <a:rPr lang="en-US" sz="3200" dirty="0"/>
              <a:t>Small company made up of Economists, Data Scientists, Consultants, &amp; Software Engineers</a:t>
            </a:r>
          </a:p>
        </p:txBody>
      </p:sp>
      <p:sp>
        <p:nvSpPr>
          <p:cNvPr id="3" name="Subtitle 2"/>
          <p:cNvSpPr>
            <a:spLocks noGrp="1"/>
          </p:cNvSpPr>
          <p:nvPr>
            <p:ph type="subTitle" idx="1"/>
          </p:nvPr>
        </p:nvSpPr>
        <p:spPr>
          <a:xfrm>
            <a:off x="1005992" y="1280117"/>
            <a:ext cx="10030976" cy="686403"/>
          </a:xfrm>
        </p:spPr>
        <p:txBody>
          <a:bodyPr/>
          <a:lstStyle/>
          <a:p>
            <a:pPr>
              <a:lnSpc>
                <a:spcPts val="2500"/>
              </a:lnSpc>
            </a:pPr>
            <a:r>
              <a:rPr lang="en-US" sz="2400" dirty="0"/>
              <a:t>USING DATA TO </a:t>
            </a:r>
            <a:r>
              <a:rPr lang="en-US" sz="2400"/>
              <a:t>HELP STUDENTS ACHIEVE </a:t>
            </a:r>
            <a:r>
              <a:rPr lang="en-US" sz="2400" dirty="0"/>
              <a:t>SUCCESS</a:t>
            </a:r>
          </a:p>
        </p:txBody>
      </p:sp>
      <p:sp>
        <p:nvSpPr>
          <p:cNvPr id="4" name="Title 3"/>
          <p:cNvSpPr>
            <a:spLocks noGrp="1"/>
          </p:cNvSpPr>
          <p:nvPr>
            <p:ph type="title"/>
          </p:nvPr>
        </p:nvSpPr>
        <p:spPr>
          <a:xfrm>
            <a:off x="1005992" y="99697"/>
            <a:ext cx="6194907" cy="1140507"/>
          </a:xfrm>
        </p:spPr>
        <p:txBody>
          <a:bodyPr>
            <a:normAutofit fontScale="90000"/>
          </a:bodyPr>
          <a:lstStyle/>
          <a:p>
            <a:r>
              <a:rPr lang="en-US" dirty="0"/>
              <a:t>Emsi &amp; Higher Education</a:t>
            </a:r>
          </a:p>
        </p:txBody>
      </p:sp>
      <p:pic>
        <p:nvPicPr>
          <p:cNvPr id="12" name="Picture 11">
            <a:extLst>
              <a:ext uri="{FF2B5EF4-FFF2-40B4-BE49-F238E27FC236}">
                <a16:creationId xmlns:a16="http://schemas.microsoft.com/office/drawing/2014/main" id="{95EF52B4-B2CD-B442-A236-0C96F5A04E6E}"/>
              </a:ext>
            </a:extLst>
          </p:cNvPr>
          <p:cNvPicPr>
            <a:picLocks noChangeAspect="1"/>
          </p:cNvPicPr>
          <p:nvPr/>
        </p:nvPicPr>
        <p:blipFill rotWithShape="1">
          <a:blip r:embed="rId3">
            <a:duotone>
              <a:schemeClr val="accent2">
                <a:shade val="45000"/>
                <a:satMod val="135000"/>
              </a:schemeClr>
              <a:prstClr val="white"/>
            </a:duotone>
          </a:blip>
          <a:srcRect l="30408" t="18871" r="31808" b="30749"/>
          <a:stretch/>
        </p:blipFill>
        <p:spPr>
          <a:xfrm>
            <a:off x="8454188" y="2451494"/>
            <a:ext cx="1894497" cy="2525998"/>
          </a:xfrm>
          <a:prstGeom prst="ellipse">
            <a:avLst/>
          </a:prstGeom>
        </p:spPr>
      </p:pic>
    </p:spTree>
    <p:extLst>
      <p:ext uri="{BB962C8B-B14F-4D97-AF65-F5344CB8AC3E}">
        <p14:creationId xmlns:p14="http://schemas.microsoft.com/office/powerpoint/2010/main" val="1714002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Career Coach Impacts</a:t>
            </a:r>
          </a:p>
        </p:txBody>
      </p:sp>
      <p:sp>
        <p:nvSpPr>
          <p:cNvPr id="4" name="Content Placeholder 2"/>
          <p:cNvSpPr txBox="1">
            <a:spLocks/>
          </p:cNvSpPr>
          <p:nvPr/>
        </p:nvSpPr>
        <p:spPr>
          <a:xfrm>
            <a:off x="838200" y="1837404"/>
            <a:ext cx="10515600" cy="4273110"/>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200000"/>
              </a:lnSpc>
            </a:pPr>
            <a:r>
              <a:rPr lang="en-US" sz="3200" dirty="0"/>
              <a:t>265 Institutions in the U.S.</a:t>
            </a:r>
          </a:p>
          <a:p>
            <a:pPr>
              <a:lnSpc>
                <a:spcPct val="200000"/>
              </a:lnSpc>
            </a:pPr>
            <a:r>
              <a:rPr lang="en-US" sz="3200" dirty="0"/>
              <a:t>1.8 Site Visits in 2017</a:t>
            </a:r>
          </a:p>
          <a:p>
            <a:pPr>
              <a:lnSpc>
                <a:spcPct val="200000"/>
              </a:lnSpc>
            </a:pPr>
            <a:r>
              <a:rPr lang="en-US" sz="3200" dirty="0"/>
              <a:t>1,200 Daily Visits in 2017</a:t>
            </a:r>
          </a:p>
          <a:p>
            <a:pPr>
              <a:lnSpc>
                <a:spcPct val="200000"/>
              </a:lnSpc>
            </a:pPr>
            <a:r>
              <a:rPr lang="en-US" sz="3200" dirty="0"/>
              <a:t>3 Aspen Prize Winners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7834" y="1463785"/>
            <a:ext cx="4235116" cy="611368"/>
          </a:xfrm>
          <a:prstGeom prst="rect">
            <a:avLst/>
          </a:prstGeom>
        </p:spPr>
      </p:pic>
      <p:grpSp>
        <p:nvGrpSpPr>
          <p:cNvPr id="7" name="Group 6"/>
          <p:cNvGrpSpPr/>
          <p:nvPr/>
        </p:nvGrpSpPr>
        <p:grpSpPr>
          <a:xfrm>
            <a:off x="6301733" y="2960117"/>
            <a:ext cx="1860259" cy="2027683"/>
            <a:chOff x="8050744" y="1500871"/>
            <a:chExt cx="2825803" cy="3080126"/>
          </a:xfrm>
        </p:grpSpPr>
        <p:sp>
          <p:nvSpPr>
            <p:cNvPr id="8" name="Oval 7"/>
            <p:cNvSpPr/>
            <p:nvPr/>
          </p:nvSpPr>
          <p:spPr>
            <a:xfrm>
              <a:off x="8050745" y="1516913"/>
              <a:ext cx="2174900" cy="213095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0744" y="1500871"/>
              <a:ext cx="2825803" cy="3080126"/>
            </a:xfrm>
            <a:prstGeom prst="rect">
              <a:avLst/>
            </a:prstGeom>
          </p:spPr>
        </p:pic>
      </p:gr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53392" y="3569906"/>
            <a:ext cx="1524000" cy="2108200"/>
          </a:xfrm>
          <a:prstGeom prst="rect">
            <a:avLst/>
          </a:prstGeom>
        </p:spPr>
      </p:pic>
    </p:spTree>
    <p:extLst>
      <p:ext uri="{BB962C8B-B14F-4D97-AF65-F5344CB8AC3E}">
        <p14:creationId xmlns:p14="http://schemas.microsoft.com/office/powerpoint/2010/main" val="2070033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4">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4">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Module 1: Why Career Coach?</a:t>
            </a:r>
          </a:p>
        </p:txBody>
      </p:sp>
      <p:sp>
        <p:nvSpPr>
          <p:cNvPr id="3" name="Subtitle 2"/>
          <p:cNvSpPr>
            <a:spLocks noGrp="1"/>
          </p:cNvSpPr>
          <p:nvPr>
            <p:ph type="subTitle" idx="1"/>
          </p:nvPr>
        </p:nvSpPr>
        <p:spPr/>
        <p:txBody>
          <a:bodyPr>
            <a:normAutofit/>
          </a:bodyPr>
          <a:lstStyle/>
          <a:p>
            <a:r>
              <a:rPr lang="en-US" sz="3000" dirty="0"/>
              <a:t>LABOR MARKET DATA</a:t>
            </a:r>
          </a:p>
        </p:txBody>
      </p:sp>
    </p:spTree>
    <p:extLst>
      <p:ext uri="{BB962C8B-B14F-4D97-AF65-F5344CB8AC3E}">
        <p14:creationId xmlns:p14="http://schemas.microsoft.com/office/powerpoint/2010/main" val="10368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657" y="0"/>
            <a:ext cx="11800114" cy="1559367"/>
          </a:xfrm>
        </p:spPr>
        <p:txBody>
          <a:bodyPr anchor="ctr">
            <a:noAutofit/>
          </a:bodyPr>
          <a:lstStyle/>
          <a:p>
            <a:r>
              <a:rPr lang="en-US" dirty="0"/>
              <a:t>Labor Market Information in Career Coach</a:t>
            </a:r>
          </a:p>
        </p:txBody>
      </p:sp>
      <p:sp>
        <p:nvSpPr>
          <p:cNvPr id="4" name="TextBox 3"/>
          <p:cNvSpPr txBox="1"/>
          <p:nvPr/>
        </p:nvSpPr>
        <p:spPr>
          <a:xfrm>
            <a:off x="280257" y="922065"/>
            <a:ext cx="4491123" cy="523220"/>
          </a:xfrm>
          <a:prstGeom prst="rect">
            <a:avLst/>
          </a:prstGeom>
          <a:noFill/>
        </p:spPr>
        <p:txBody>
          <a:bodyPr wrap="square" rtlCol="0">
            <a:spAutoFit/>
          </a:bodyPr>
          <a:lstStyle/>
          <a:p>
            <a:pPr algn="ctr"/>
            <a:r>
              <a:rPr lang="en-US" sz="2800" dirty="0">
                <a:solidFill>
                  <a:schemeClr val="accent1"/>
                </a:solidFill>
              </a:rPr>
              <a:t>MODULE CHECKPOINTS</a:t>
            </a:r>
          </a:p>
        </p:txBody>
      </p:sp>
      <p:sp>
        <p:nvSpPr>
          <p:cNvPr id="6" name="Content Placeholder 2"/>
          <p:cNvSpPr txBox="1">
            <a:spLocks/>
          </p:cNvSpPr>
          <p:nvPr/>
        </p:nvSpPr>
        <p:spPr>
          <a:xfrm>
            <a:off x="784402" y="1445285"/>
            <a:ext cx="6259513" cy="450136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lnSpc>
                <a:spcPct val="150000"/>
              </a:lnSpc>
              <a:buFont typeface="+mj-lt"/>
              <a:buAutoNum type="arabicPeriod"/>
            </a:pPr>
            <a:r>
              <a:rPr lang="en-US" sz="3000" dirty="0"/>
              <a:t>Career Coach Principles</a:t>
            </a:r>
          </a:p>
          <a:p>
            <a:pPr marL="457200" indent="-457200">
              <a:lnSpc>
                <a:spcPct val="150000"/>
              </a:lnSpc>
              <a:buFont typeface="+mj-lt"/>
              <a:buAutoNum type="arabicPeriod"/>
            </a:pPr>
            <a:r>
              <a:rPr lang="en-US" sz="3000" dirty="0"/>
              <a:t>Two Types of LMI</a:t>
            </a:r>
          </a:p>
          <a:p>
            <a:pPr marL="457200" indent="-457200">
              <a:lnSpc>
                <a:spcPct val="150000"/>
              </a:lnSpc>
              <a:buFont typeface="+mj-lt"/>
              <a:buAutoNum type="arabicPeriod"/>
            </a:pPr>
            <a:r>
              <a:rPr lang="en-US" sz="3000" dirty="0"/>
              <a:t>Core Data Points in LMI</a:t>
            </a:r>
          </a:p>
          <a:p>
            <a:pPr marL="457200" indent="-457200">
              <a:lnSpc>
                <a:spcPct val="150000"/>
              </a:lnSpc>
              <a:buFont typeface="+mj-lt"/>
              <a:buAutoNum type="arabicPeriod"/>
            </a:pPr>
            <a:r>
              <a:rPr lang="en-US" sz="3000" dirty="0"/>
              <a:t>Three Perspectives</a:t>
            </a:r>
          </a:p>
          <a:p>
            <a:pPr marL="457200" indent="-457200">
              <a:lnSpc>
                <a:spcPct val="150000"/>
              </a:lnSpc>
              <a:buFont typeface="+mj-lt"/>
              <a:buAutoNum type="arabicPeriod"/>
            </a:pPr>
            <a:r>
              <a:rPr lang="en-US" sz="3000" dirty="0"/>
              <a:t>Strength &amp; Weaknesses of LMI</a:t>
            </a:r>
          </a:p>
        </p:txBody>
      </p:sp>
      <p:pic>
        <p:nvPicPr>
          <p:cNvPr id="7" name="Picture 6">
            <a:extLst>
              <a:ext uri="{FF2B5EF4-FFF2-40B4-BE49-F238E27FC236}">
                <a16:creationId xmlns:a16="http://schemas.microsoft.com/office/drawing/2014/main" id="{0E69CF66-F289-B74E-B92B-41B6EE661B32}"/>
              </a:ext>
            </a:extLst>
          </p:cNvPr>
          <p:cNvPicPr>
            <a:picLocks noChangeAspect="1"/>
          </p:cNvPicPr>
          <p:nvPr/>
        </p:nvPicPr>
        <p:blipFill>
          <a:blip r:embed="rId3">
            <a:lum bright="70000" contrast="-70000"/>
          </a:blip>
          <a:stretch>
            <a:fillRect/>
          </a:stretch>
        </p:blipFill>
        <p:spPr>
          <a:xfrm>
            <a:off x="7668660" y="2821949"/>
            <a:ext cx="3214837" cy="1192315"/>
          </a:xfrm>
          <a:prstGeom prst="rect">
            <a:avLst/>
          </a:prstGeom>
        </p:spPr>
      </p:pic>
    </p:spTree>
    <p:extLst>
      <p:ext uri="{BB962C8B-B14F-4D97-AF65-F5344CB8AC3E}">
        <p14:creationId xmlns:p14="http://schemas.microsoft.com/office/powerpoint/2010/main" val="467430509"/>
      </p:ext>
    </p:extLst>
  </p:cSld>
  <p:clrMapOvr>
    <a:masterClrMapping/>
  </p:clrMapOvr>
</p:sld>
</file>

<file path=ppt/theme/theme1.xml><?xml version="1.0" encoding="utf-8"?>
<a:theme xmlns:a="http://schemas.openxmlformats.org/drawingml/2006/main" name="Emsi Theme">
  <a:themeElements>
    <a:clrScheme name="Custom 1">
      <a:dk1>
        <a:srgbClr val="000000"/>
      </a:dk1>
      <a:lt1>
        <a:srgbClr val="FFFFFF"/>
      </a:lt1>
      <a:dk2>
        <a:srgbClr val="204354"/>
      </a:dk2>
      <a:lt2>
        <a:srgbClr val="EBF2F2"/>
      </a:lt2>
      <a:accent1>
        <a:srgbClr val="41D492"/>
      </a:accent1>
      <a:accent2>
        <a:srgbClr val="204354"/>
      </a:accent2>
      <a:accent3>
        <a:srgbClr val="5C59ED"/>
      </a:accent3>
      <a:accent4>
        <a:srgbClr val="FCE563"/>
      </a:accent4>
      <a:accent5>
        <a:srgbClr val="FF944A"/>
      </a:accent5>
      <a:accent6>
        <a:srgbClr val="F5474F"/>
      </a:accent6>
      <a:hlink>
        <a:srgbClr val="5CBDFF"/>
      </a:hlink>
      <a:folHlink>
        <a:srgbClr val="7D919E"/>
      </a:folHlink>
    </a:clrScheme>
    <a:fontScheme name="Test">
      <a:majorFont>
        <a:latin typeface="Avenir"/>
        <a:ea typeface=""/>
        <a:cs typeface=""/>
      </a:majorFont>
      <a:minorFont>
        <a:latin typeface="Aveni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2400">
            <a:solidFill>
              <a:schemeClr val="tx2"/>
            </a:solidFill>
          </a:defRPr>
        </a:defPPr>
      </a:lstStyle>
    </a:txDef>
  </a:objectDefaults>
  <a:extraClrSchemeLst/>
  <a:extLst>
    <a:ext uri="{05A4C25C-085E-4340-85A3-A5531E510DB2}">
      <thm15:themeFamily xmlns:thm15="http://schemas.microsoft.com/office/thememl/2012/main" name="Emsi Template v1" id="{88D7175C-1867-F34D-AFE0-103058751676}" vid="{154515A6-13E8-BC46-BD79-90232649AF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30312</TotalTime>
  <Words>1867</Words>
  <Application>Microsoft Macintosh PowerPoint</Application>
  <PresentationFormat>Widescreen</PresentationFormat>
  <Paragraphs>270</Paragraphs>
  <Slides>41</Slides>
  <Notes>28</Notes>
  <HiddenSlides>3</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41</vt:i4>
      </vt:variant>
    </vt:vector>
  </HeadingPairs>
  <TitlesOfParts>
    <vt:vector size="54" baseType="lpstr">
      <vt:lpstr>Arial</vt:lpstr>
      <vt:lpstr>Avenir</vt:lpstr>
      <vt:lpstr>Avenir Book</vt:lpstr>
      <vt:lpstr>Avenir Heavy</vt:lpstr>
      <vt:lpstr>Avenir Light Oblique</vt:lpstr>
      <vt:lpstr>Avenir Medium</vt:lpstr>
      <vt:lpstr>Avenir Roman</vt:lpstr>
      <vt:lpstr>Calibri</vt:lpstr>
      <vt:lpstr>Helvetica Neue</vt:lpstr>
      <vt:lpstr>Rockwell Extra Bold</vt:lpstr>
      <vt:lpstr>Tw Cen MT</vt:lpstr>
      <vt:lpstr>Wingdings</vt:lpstr>
      <vt:lpstr>Emsi Theme</vt:lpstr>
      <vt:lpstr>Career Coach Advanced Training</vt:lpstr>
      <vt:lpstr>PowerPoint Presentation</vt:lpstr>
      <vt:lpstr>Advanced Training</vt:lpstr>
      <vt:lpstr>Who is Emsi?</vt:lpstr>
      <vt:lpstr>PowerPoint Presentation</vt:lpstr>
      <vt:lpstr>Emsi &amp; Higher Education</vt:lpstr>
      <vt:lpstr>Career Coach Impacts</vt:lpstr>
      <vt:lpstr>Module 1: Why Career Coach?</vt:lpstr>
      <vt:lpstr>Labor Market Information in Career Coach</vt:lpstr>
      <vt:lpstr>Career Coach Helps Students Succeed</vt:lpstr>
      <vt:lpstr>How can Career Coach help?</vt:lpstr>
      <vt:lpstr>Two kinds of job data on the internet</vt:lpstr>
      <vt:lpstr>The Right Data</vt:lpstr>
      <vt:lpstr>Why is it important for colleges to use data?</vt:lpstr>
      <vt:lpstr>Reasons for Attending College</vt:lpstr>
      <vt:lpstr>Giving students good career data can motivate them to enroll in college or complete a program.</vt:lpstr>
      <vt:lpstr>PowerPoint Presentation</vt:lpstr>
      <vt:lpstr>Labor Market Information in Career Coach</vt:lpstr>
      <vt:lpstr>“LMI includes…</vt:lpstr>
      <vt:lpstr>PowerPoint Presentation</vt:lpstr>
      <vt:lpstr>The 2 types are like different maps</vt:lpstr>
      <vt:lpstr>PowerPoint Presentation</vt:lpstr>
      <vt:lpstr>Google Maps vs. Google Street View</vt:lpstr>
      <vt:lpstr>Labor Market Information  in Career Coach</vt:lpstr>
      <vt:lpstr>Core Data Points in Traditional LMI</vt:lpstr>
      <vt:lpstr>What is a “job”?</vt:lpstr>
      <vt:lpstr>Job Change</vt:lpstr>
      <vt:lpstr>Core Data Points in Real-Time LMI</vt:lpstr>
      <vt:lpstr>Questions Answered</vt:lpstr>
      <vt:lpstr>Labor Market Information  in Career Coach</vt:lpstr>
      <vt:lpstr>Three Perspectives</vt:lpstr>
      <vt:lpstr>Businesses</vt:lpstr>
      <vt:lpstr>Occupations</vt:lpstr>
      <vt:lpstr>Programs</vt:lpstr>
      <vt:lpstr>Three Perspectives</vt:lpstr>
      <vt:lpstr>Labor Market Information  in Career Coach</vt:lpstr>
      <vt:lpstr>Strengths</vt:lpstr>
      <vt:lpstr>Real-Time LMI</vt:lpstr>
      <vt:lpstr>PowerPoint Presentation</vt:lpstr>
      <vt:lpstr>Summary</vt:lpstr>
      <vt:lpstr>Thank You</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 Coach Advanced Training</dc:title>
  <dc:creator>Sandra Poisson</dc:creator>
  <cp:lastModifiedBy>Alys Nafsinger</cp:lastModifiedBy>
  <cp:revision>250</cp:revision>
  <dcterms:created xsi:type="dcterms:W3CDTF">2016-06-22T16:48:18Z</dcterms:created>
  <dcterms:modified xsi:type="dcterms:W3CDTF">2018-09-10T15:16:34Z</dcterms:modified>
</cp:coreProperties>
</file>