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Lst>
  <p:notesMasterIdLst>
    <p:notesMasterId r:id="rId65"/>
  </p:notesMasterIdLst>
  <p:sldIdLst>
    <p:sldId id="283" r:id="rId2"/>
    <p:sldId id="368" r:id="rId3"/>
    <p:sldId id="429" r:id="rId4"/>
    <p:sldId id="432" r:id="rId5"/>
    <p:sldId id="350" r:id="rId6"/>
    <p:sldId id="347" r:id="rId7"/>
    <p:sldId id="351" r:id="rId8"/>
    <p:sldId id="352" r:id="rId9"/>
    <p:sldId id="433" r:id="rId10"/>
    <p:sldId id="312" r:id="rId11"/>
    <p:sldId id="431" r:id="rId12"/>
    <p:sldId id="313" r:id="rId13"/>
    <p:sldId id="314" r:id="rId14"/>
    <p:sldId id="315" r:id="rId15"/>
    <p:sldId id="316" r:id="rId16"/>
    <p:sldId id="317" r:id="rId17"/>
    <p:sldId id="444" r:id="rId18"/>
    <p:sldId id="386" r:id="rId19"/>
    <p:sldId id="387" r:id="rId20"/>
    <p:sldId id="388" r:id="rId21"/>
    <p:sldId id="389" r:id="rId22"/>
    <p:sldId id="390" r:id="rId23"/>
    <p:sldId id="391" r:id="rId24"/>
    <p:sldId id="435" r:id="rId25"/>
    <p:sldId id="362" r:id="rId26"/>
    <p:sldId id="436" r:id="rId27"/>
    <p:sldId id="371" r:id="rId28"/>
    <p:sldId id="372" r:id="rId29"/>
    <p:sldId id="374" r:id="rId30"/>
    <p:sldId id="375" r:id="rId31"/>
    <p:sldId id="434" r:id="rId32"/>
    <p:sldId id="445" r:id="rId33"/>
    <p:sldId id="363" r:id="rId34"/>
    <p:sldId id="384" r:id="rId35"/>
    <p:sldId id="437" r:id="rId36"/>
    <p:sldId id="438" r:id="rId37"/>
    <p:sldId id="439" r:id="rId38"/>
    <p:sldId id="381" r:id="rId39"/>
    <p:sldId id="446" r:id="rId40"/>
    <p:sldId id="440" r:id="rId41"/>
    <p:sldId id="393" r:id="rId42"/>
    <p:sldId id="394" r:id="rId43"/>
    <p:sldId id="398" r:id="rId44"/>
    <p:sldId id="395" r:id="rId45"/>
    <p:sldId id="443" r:id="rId46"/>
    <p:sldId id="441" r:id="rId47"/>
    <p:sldId id="442" r:id="rId48"/>
    <p:sldId id="402" r:id="rId49"/>
    <p:sldId id="404" r:id="rId50"/>
    <p:sldId id="405" r:id="rId51"/>
    <p:sldId id="406" r:id="rId52"/>
    <p:sldId id="369" r:id="rId53"/>
    <p:sldId id="423" r:id="rId54"/>
    <p:sldId id="370" r:id="rId55"/>
    <p:sldId id="413" r:id="rId56"/>
    <p:sldId id="410" r:id="rId57"/>
    <p:sldId id="416" r:id="rId58"/>
    <p:sldId id="421" r:id="rId59"/>
    <p:sldId id="452" r:id="rId60"/>
    <p:sldId id="449" r:id="rId61"/>
    <p:sldId id="450" r:id="rId62"/>
    <p:sldId id="447" r:id="rId63"/>
    <p:sldId id="271"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dra Poisson" initials="SP" lastIdx="3" clrIdx="0">
    <p:extLst/>
  </p:cmAuthor>
  <p:cmAuthor id="2" name="Sandra Poisson" initials="SP [2]" lastIdx="1" clrIdx="1">
    <p:extLst/>
  </p:cmAuthor>
  <p:cmAuthor id="3" name="Sandra Poisson" initials="SP [3]"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2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0"/>
    <p:restoredTop sz="84821"/>
  </p:normalViewPr>
  <p:slideViewPr>
    <p:cSldViewPr snapToGrid="0" snapToObjects="1">
      <p:cViewPr varScale="1">
        <p:scale>
          <a:sx n="57" d="100"/>
          <a:sy n="57" d="100"/>
        </p:scale>
        <p:origin x="1132" y="4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4A044-0CA0-1B4E-B57A-97C8BABD7C38}" type="datetimeFigureOut">
              <a:rPr lang="en-US" smtClean="0"/>
              <a:t>9/14/2018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B7E5F0-6CCB-8D4E-9EEB-EE2A40801C1D}" type="slidenum">
              <a:rPr lang="en-US" smtClean="0"/>
              <a:t>‹#›</a:t>
            </a:fld>
            <a:endParaRPr lang="en-US"/>
          </a:p>
        </p:txBody>
      </p:sp>
    </p:spTree>
    <p:extLst>
      <p:ext uri="{BB962C8B-B14F-4D97-AF65-F5344CB8AC3E}">
        <p14:creationId xmlns:p14="http://schemas.microsoft.com/office/powerpoint/2010/main" val="15370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a:t>
            </a:fld>
            <a:endParaRPr lang="en-US"/>
          </a:p>
        </p:txBody>
      </p:sp>
    </p:spTree>
    <p:extLst>
      <p:ext uri="{BB962C8B-B14F-4D97-AF65-F5344CB8AC3E}">
        <p14:creationId xmlns:p14="http://schemas.microsoft.com/office/powerpoint/2010/main" val="1591569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11</a:t>
            </a:fld>
            <a:endParaRPr lang="en-US"/>
          </a:p>
        </p:txBody>
      </p:sp>
    </p:spTree>
    <p:extLst>
      <p:ext uri="{BB962C8B-B14F-4D97-AF65-F5344CB8AC3E}">
        <p14:creationId xmlns:p14="http://schemas.microsoft.com/office/powerpoint/2010/main" val="4057091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12</a:t>
            </a:fld>
            <a:endParaRPr lang="en-US"/>
          </a:p>
        </p:txBody>
      </p:sp>
    </p:spTree>
    <p:extLst>
      <p:ext uri="{BB962C8B-B14F-4D97-AF65-F5344CB8AC3E}">
        <p14:creationId xmlns:p14="http://schemas.microsoft.com/office/powerpoint/2010/main" val="5722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13</a:t>
            </a:fld>
            <a:endParaRPr lang="en-US"/>
          </a:p>
        </p:txBody>
      </p:sp>
    </p:spTree>
    <p:extLst>
      <p:ext uri="{BB962C8B-B14F-4D97-AF65-F5344CB8AC3E}">
        <p14:creationId xmlns:p14="http://schemas.microsoft.com/office/powerpoint/2010/main" val="479488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14</a:t>
            </a:fld>
            <a:endParaRPr lang="en-US"/>
          </a:p>
        </p:txBody>
      </p:sp>
    </p:spTree>
    <p:extLst>
      <p:ext uri="{BB962C8B-B14F-4D97-AF65-F5344CB8AC3E}">
        <p14:creationId xmlns:p14="http://schemas.microsoft.com/office/powerpoint/2010/main" val="1742436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22B7E5F0-6CCB-8D4E-9EEB-EE2A40801C1D}" type="slidenum">
              <a:rPr lang="en-US" smtClean="0"/>
              <a:t>15</a:t>
            </a:fld>
            <a:endParaRPr lang="en-US"/>
          </a:p>
        </p:txBody>
      </p:sp>
    </p:spTree>
    <p:extLst>
      <p:ext uri="{BB962C8B-B14F-4D97-AF65-F5344CB8AC3E}">
        <p14:creationId xmlns:p14="http://schemas.microsoft.com/office/powerpoint/2010/main" val="1035154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16</a:t>
            </a:fld>
            <a:endParaRPr lang="en-US"/>
          </a:p>
        </p:txBody>
      </p:sp>
    </p:spTree>
    <p:extLst>
      <p:ext uri="{BB962C8B-B14F-4D97-AF65-F5344CB8AC3E}">
        <p14:creationId xmlns:p14="http://schemas.microsoft.com/office/powerpoint/2010/main" val="1200985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17</a:t>
            </a:fld>
            <a:endParaRPr lang="en-US"/>
          </a:p>
        </p:txBody>
      </p:sp>
    </p:spTree>
    <p:extLst>
      <p:ext uri="{BB962C8B-B14F-4D97-AF65-F5344CB8AC3E}">
        <p14:creationId xmlns:p14="http://schemas.microsoft.com/office/powerpoint/2010/main" val="1711948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18</a:t>
            </a:fld>
            <a:endParaRPr lang="en-US"/>
          </a:p>
        </p:txBody>
      </p:sp>
    </p:spTree>
    <p:extLst>
      <p:ext uri="{BB962C8B-B14F-4D97-AF65-F5344CB8AC3E}">
        <p14:creationId xmlns:p14="http://schemas.microsoft.com/office/powerpoint/2010/main" val="29237824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19</a:t>
            </a:fld>
            <a:endParaRPr lang="en-US"/>
          </a:p>
        </p:txBody>
      </p:sp>
    </p:spTree>
    <p:extLst>
      <p:ext uri="{BB962C8B-B14F-4D97-AF65-F5344CB8AC3E}">
        <p14:creationId xmlns:p14="http://schemas.microsoft.com/office/powerpoint/2010/main" val="1271121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20</a:t>
            </a:fld>
            <a:endParaRPr lang="en-US"/>
          </a:p>
        </p:txBody>
      </p:sp>
    </p:spTree>
    <p:extLst>
      <p:ext uri="{BB962C8B-B14F-4D97-AF65-F5344CB8AC3E}">
        <p14:creationId xmlns:p14="http://schemas.microsoft.com/office/powerpoint/2010/main" val="4006686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3</a:t>
            </a:fld>
            <a:endParaRPr lang="en-US"/>
          </a:p>
        </p:txBody>
      </p:sp>
    </p:spTree>
    <p:extLst>
      <p:ext uri="{BB962C8B-B14F-4D97-AF65-F5344CB8AC3E}">
        <p14:creationId xmlns:p14="http://schemas.microsoft.com/office/powerpoint/2010/main" val="10136930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21</a:t>
            </a:fld>
            <a:endParaRPr lang="en-US"/>
          </a:p>
        </p:txBody>
      </p:sp>
    </p:spTree>
    <p:extLst>
      <p:ext uri="{BB962C8B-B14F-4D97-AF65-F5344CB8AC3E}">
        <p14:creationId xmlns:p14="http://schemas.microsoft.com/office/powerpoint/2010/main" val="1871194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22</a:t>
            </a:fld>
            <a:endParaRPr lang="en-US"/>
          </a:p>
        </p:txBody>
      </p:sp>
    </p:spTree>
    <p:extLst>
      <p:ext uri="{BB962C8B-B14F-4D97-AF65-F5344CB8AC3E}">
        <p14:creationId xmlns:p14="http://schemas.microsoft.com/office/powerpoint/2010/main" val="418442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23</a:t>
            </a:fld>
            <a:endParaRPr lang="en-US"/>
          </a:p>
        </p:txBody>
      </p:sp>
    </p:spTree>
    <p:extLst>
      <p:ext uri="{BB962C8B-B14F-4D97-AF65-F5344CB8AC3E}">
        <p14:creationId xmlns:p14="http://schemas.microsoft.com/office/powerpoint/2010/main" val="14112171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24</a:t>
            </a:fld>
            <a:endParaRPr lang="en-US"/>
          </a:p>
        </p:txBody>
      </p:sp>
    </p:spTree>
    <p:extLst>
      <p:ext uri="{BB962C8B-B14F-4D97-AF65-F5344CB8AC3E}">
        <p14:creationId xmlns:p14="http://schemas.microsoft.com/office/powerpoint/2010/main" val="840058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25</a:t>
            </a:fld>
            <a:endParaRPr lang="en-US"/>
          </a:p>
        </p:txBody>
      </p:sp>
    </p:spTree>
    <p:extLst>
      <p:ext uri="{BB962C8B-B14F-4D97-AF65-F5344CB8AC3E}">
        <p14:creationId xmlns:p14="http://schemas.microsoft.com/office/powerpoint/2010/main" val="2825780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26</a:t>
            </a:fld>
            <a:endParaRPr lang="en-US"/>
          </a:p>
        </p:txBody>
      </p:sp>
    </p:spTree>
    <p:extLst>
      <p:ext uri="{BB962C8B-B14F-4D97-AF65-F5344CB8AC3E}">
        <p14:creationId xmlns:p14="http://schemas.microsoft.com/office/powerpoint/2010/main" val="1072860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27</a:t>
            </a:fld>
            <a:endParaRPr lang="en-US"/>
          </a:p>
        </p:txBody>
      </p:sp>
    </p:spTree>
    <p:extLst>
      <p:ext uri="{BB962C8B-B14F-4D97-AF65-F5344CB8AC3E}">
        <p14:creationId xmlns:p14="http://schemas.microsoft.com/office/powerpoint/2010/main" val="7353849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28</a:t>
            </a:fld>
            <a:endParaRPr lang="en-US"/>
          </a:p>
        </p:txBody>
      </p:sp>
    </p:spTree>
    <p:extLst>
      <p:ext uri="{BB962C8B-B14F-4D97-AF65-F5344CB8AC3E}">
        <p14:creationId xmlns:p14="http://schemas.microsoft.com/office/powerpoint/2010/main" val="5550511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29</a:t>
            </a:fld>
            <a:endParaRPr lang="en-US"/>
          </a:p>
        </p:txBody>
      </p:sp>
    </p:spTree>
    <p:extLst>
      <p:ext uri="{BB962C8B-B14F-4D97-AF65-F5344CB8AC3E}">
        <p14:creationId xmlns:p14="http://schemas.microsoft.com/office/powerpoint/2010/main" val="2778335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30</a:t>
            </a:fld>
            <a:endParaRPr lang="en-US"/>
          </a:p>
        </p:txBody>
      </p:sp>
    </p:spTree>
    <p:extLst>
      <p:ext uri="{BB962C8B-B14F-4D97-AF65-F5344CB8AC3E}">
        <p14:creationId xmlns:p14="http://schemas.microsoft.com/office/powerpoint/2010/main" val="348397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a:t>
            </a:fld>
            <a:endParaRPr lang="en-US"/>
          </a:p>
        </p:txBody>
      </p:sp>
    </p:spTree>
    <p:extLst>
      <p:ext uri="{BB962C8B-B14F-4D97-AF65-F5344CB8AC3E}">
        <p14:creationId xmlns:p14="http://schemas.microsoft.com/office/powerpoint/2010/main" val="40678694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31</a:t>
            </a:fld>
            <a:endParaRPr lang="en-US"/>
          </a:p>
        </p:txBody>
      </p:sp>
    </p:spTree>
    <p:extLst>
      <p:ext uri="{BB962C8B-B14F-4D97-AF65-F5344CB8AC3E}">
        <p14:creationId xmlns:p14="http://schemas.microsoft.com/office/powerpoint/2010/main" val="10331923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32</a:t>
            </a:fld>
            <a:endParaRPr lang="en-US"/>
          </a:p>
        </p:txBody>
      </p:sp>
    </p:spTree>
    <p:extLst>
      <p:ext uri="{BB962C8B-B14F-4D97-AF65-F5344CB8AC3E}">
        <p14:creationId xmlns:p14="http://schemas.microsoft.com/office/powerpoint/2010/main" val="19850223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33</a:t>
            </a:fld>
            <a:endParaRPr lang="en-US"/>
          </a:p>
        </p:txBody>
      </p:sp>
    </p:spTree>
    <p:extLst>
      <p:ext uri="{BB962C8B-B14F-4D97-AF65-F5344CB8AC3E}">
        <p14:creationId xmlns:p14="http://schemas.microsoft.com/office/powerpoint/2010/main" val="34642727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34</a:t>
            </a:fld>
            <a:endParaRPr lang="en-US"/>
          </a:p>
        </p:txBody>
      </p:sp>
    </p:spTree>
    <p:extLst>
      <p:ext uri="{BB962C8B-B14F-4D97-AF65-F5344CB8AC3E}">
        <p14:creationId xmlns:p14="http://schemas.microsoft.com/office/powerpoint/2010/main" val="26023691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35</a:t>
            </a:fld>
            <a:endParaRPr lang="en-US"/>
          </a:p>
        </p:txBody>
      </p:sp>
    </p:spTree>
    <p:extLst>
      <p:ext uri="{BB962C8B-B14F-4D97-AF65-F5344CB8AC3E}">
        <p14:creationId xmlns:p14="http://schemas.microsoft.com/office/powerpoint/2010/main" val="3693491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36</a:t>
            </a:fld>
            <a:endParaRPr lang="en-US"/>
          </a:p>
        </p:txBody>
      </p:sp>
    </p:spTree>
    <p:extLst>
      <p:ext uri="{BB962C8B-B14F-4D97-AF65-F5344CB8AC3E}">
        <p14:creationId xmlns:p14="http://schemas.microsoft.com/office/powerpoint/2010/main" val="35037072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37</a:t>
            </a:fld>
            <a:endParaRPr lang="en-US"/>
          </a:p>
        </p:txBody>
      </p:sp>
    </p:spTree>
    <p:extLst>
      <p:ext uri="{BB962C8B-B14F-4D97-AF65-F5344CB8AC3E}">
        <p14:creationId xmlns:p14="http://schemas.microsoft.com/office/powerpoint/2010/main" val="27158108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[Additional information for presenters: Our data scientists put the data through a lot of pre-processing (</a:t>
            </a:r>
            <a:r>
              <a:rPr lang="en-US" baseline="0" dirty="0" err="1"/>
              <a:t>unsuppression</a:t>
            </a:r>
            <a:r>
              <a:rPr lang="en-US" baseline="0" dirty="0"/>
              <a:t>, cleaning, classification changes, etc.) and testing to make sure the estimates are reasonable and match our industry data.  Also this data source is complied by surveys which make it less reliable than industry datasets.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38</a:t>
            </a:fld>
            <a:endParaRPr lang="en-US"/>
          </a:p>
        </p:txBody>
      </p:sp>
    </p:spTree>
    <p:extLst>
      <p:ext uri="{BB962C8B-B14F-4D97-AF65-F5344CB8AC3E}">
        <p14:creationId xmlns:p14="http://schemas.microsoft.com/office/powerpoint/2010/main" val="2079312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39</a:t>
            </a:fld>
            <a:endParaRPr lang="en-US"/>
          </a:p>
        </p:txBody>
      </p:sp>
    </p:spTree>
    <p:extLst>
      <p:ext uri="{BB962C8B-B14F-4D97-AF65-F5344CB8AC3E}">
        <p14:creationId xmlns:p14="http://schemas.microsoft.com/office/powerpoint/2010/main" val="1328825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40</a:t>
            </a:fld>
            <a:endParaRPr lang="en-US"/>
          </a:p>
        </p:txBody>
      </p:sp>
    </p:spTree>
    <p:extLst>
      <p:ext uri="{BB962C8B-B14F-4D97-AF65-F5344CB8AC3E}">
        <p14:creationId xmlns:p14="http://schemas.microsoft.com/office/powerpoint/2010/main" val="619702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5</a:t>
            </a:fld>
            <a:endParaRPr lang="en-US"/>
          </a:p>
        </p:txBody>
      </p:sp>
    </p:spTree>
    <p:extLst>
      <p:ext uri="{BB962C8B-B14F-4D97-AF65-F5344CB8AC3E}">
        <p14:creationId xmlns:p14="http://schemas.microsoft.com/office/powerpoint/2010/main" val="9629919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41</a:t>
            </a:fld>
            <a:endParaRPr lang="en-US"/>
          </a:p>
        </p:txBody>
      </p:sp>
    </p:spTree>
    <p:extLst>
      <p:ext uri="{BB962C8B-B14F-4D97-AF65-F5344CB8AC3E}">
        <p14:creationId xmlns:p14="http://schemas.microsoft.com/office/powerpoint/2010/main" val="18412042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42</a:t>
            </a:fld>
            <a:endParaRPr lang="en-US"/>
          </a:p>
        </p:txBody>
      </p:sp>
    </p:spTree>
    <p:extLst>
      <p:ext uri="{BB962C8B-B14F-4D97-AF65-F5344CB8AC3E}">
        <p14:creationId xmlns:p14="http://schemas.microsoft.com/office/powerpoint/2010/main" val="3732735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43</a:t>
            </a:fld>
            <a:endParaRPr lang="en-US"/>
          </a:p>
        </p:txBody>
      </p:sp>
    </p:spTree>
    <p:extLst>
      <p:ext uri="{BB962C8B-B14F-4D97-AF65-F5344CB8AC3E}">
        <p14:creationId xmlns:p14="http://schemas.microsoft.com/office/powerpoint/2010/main" val="32433627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44</a:t>
            </a:fld>
            <a:endParaRPr lang="en-US"/>
          </a:p>
        </p:txBody>
      </p:sp>
    </p:spTree>
    <p:extLst>
      <p:ext uri="{BB962C8B-B14F-4D97-AF65-F5344CB8AC3E}">
        <p14:creationId xmlns:p14="http://schemas.microsoft.com/office/powerpoint/2010/main" val="28313461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45</a:t>
            </a:fld>
            <a:endParaRPr lang="en-US"/>
          </a:p>
        </p:txBody>
      </p:sp>
    </p:spTree>
    <p:extLst>
      <p:ext uri="{BB962C8B-B14F-4D97-AF65-F5344CB8AC3E}">
        <p14:creationId xmlns:p14="http://schemas.microsoft.com/office/powerpoint/2010/main" val="35166664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46</a:t>
            </a:fld>
            <a:endParaRPr lang="en-US"/>
          </a:p>
        </p:txBody>
      </p:sp>
    </p:spTree>
    <p:extLst>
      <p:ext uri="{BB962C8B-B14F-4D97-AF65-F5344CB8AC3E}">
        <p14:creationId xmlns:p14="http://schemas.microsoft.com/office/powerpoint/2010/main" val="19084626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47</a:t>
            </a:fld>
            <a:endParaRPr lang="en-US"/>
          </a:p>
        </p:txBody>
      </p:sp>
    </p:spTree>
    <p:extLst>
      <p:ext uri="{BB962C8B-B14F-4D97-AF65-F5344CB8AC3E}">
        <p14:creationId xmlns:p14="http://schemas.microsoft.com/office/powerpoint/2010/main" val="34447620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48</a:t>
            </a:fld>
            <a:endParaRPr lang="en-US"/>
          </a:p>
        </p:txBody>
      </p:sp>
    </p:spTree>
    <p:extLst>
      <p:ext uri="{BB962C8B-B14F-4D97-AF65-F5344CB8AC3E}">
        <p14:creationId xmlns:p14="http://schemas.microsoft.com/office/powerpoint/2010/main" val="31024391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49</a:t>
            </a:fld>
            <a:endParaRPr lang="en-US"/>
          </a:p>
        </p:txBody>
      </p:sp>
    </p:spTree>
    <p:extLst>
      <p:ext uri="{BB962C8B-B14F-4D97-AF65-F5344CB8AC3E}">
        <p14:creationId xmlns:p14="http://schemas.microsoft.com/office/powerpoint/2010/main" val="428377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50</a:t>
            </a:fld>
            <a:endParaRPr lang="en-US"/>
          </a:p>
        </p:txBody>
      </p:sp>
    </p:spTree>
    <p:extLst>
      <p:ext uri="{BB962C8B-B14F-4D97-AF65-F5344CB8AC3E}">
        <p14:creationId xmlns:p14="http://schemas.microsoft.com/office/powerpoint/2010/main" val="1598754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a:t>
            </a:fld>
            <a:endParaRPr lang="en-US"/>
          </a:p>
        </p:txBody>
      </p:sp>
    </p:spTree>
    <p:extLst>
      <p:ext uri="{BB962C8B-B14F-4D97-AF65-F5344CB8AC3E}">
        <p14:creationId xmlns:p14="http://schemas.microsoft.com/office/powerpoint/2010/main" val="6660487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51</a:t>
            </a:fld>
            <a:endParaRPr lang="en-US"/>
          </a:p>
        </p:txBody>
      </p:sp>
    </p:spTree>
    <p:extLst>
      <p:ext uri="{BB962C8B-B14F-4D97-AF65-F5344CB8AC3E}">
        <p14:creationId xmlns:p14="http://schemas.microsoft.com/office/powerpoint/2010/main" val="27469111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52</a:t>
            </a:fld>
            <a:endParaRPr lang="en-US"/>
          </a:p>
        </p:txBody>
      </p:sp>
    </p:spTree>
    <p:extLst>
      <p:ext uri="{BB962C8B-B14F-4D97-AF65-F5344CB8AC3E}">
        <p14:creationId xmlns:p14="http://schemas.microsoft.com/office/powerpoint/2010/main" val="18561386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53</a:t>
            </a:fld>
            <a:endParaRPr lang="en-US"/>
          </a:p>
        </p:txBody>
      </p:sp>
    </p:spTree>
    <p:extLst>
      <p:ext uri="{BB962C8B-B14F-4D97-AF65-F5344CB8AC3E}">
        <p14:creationId xmlns:p14="http://schemas.microsoft.com/office/powerpoint/2010/main" val="20895588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54</a:t>
            </a:fld>
            <a:endParaRPr lang="en-US"/>
          </a:p>
        </p:txBody>
      </p:sp>
    </p:spTree>
    <p:extLst>
      <p:ext uri="{BB962C8B-B14F-4D97-AF65-F5344CB8AC3E}">
        <p14:creationId xmlns:p14="http://schemas.microsoft.com/office/powerpoint/2010/main" val="21246318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55</a:t>
            </a:fld>
            <a:endParaRPr lang="en-US"/>
          </a:p>
        </p:txBody>
      </p:sp>
    </p:spTree>
    <p:extLst>
      <p:ext uri="{BB962C8B-B14F-4D97-AF65-F5344CB8AC3E}">
        <p14:creationId xmlns:p14="http://schemas.microsoft.com/office/powerpoint/2010/main" val="1064905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56</a:t>
            </a:fld>
            <a:endParaRPr lang="en-US"/>
          </a:p>
        </p:txBody>
      </p:sp>
    </p:spTree>
    <p:extLst>
      <p:ext uri="{BB962C8B-B14F-4D97-AF65-F5344CB8AC3E}">
        <p14:creationId xmlns:p14="http://schemas.microsoft.com/office/powerpoint/2010/main" val="1657735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57</a:t>
            </a:fld>
            <a:endParaRPr lang="en-US"/>
          </a:p>
        </p:txBody>
      </p:sp>
    </p:spTree>
    <p:extLst>
      <p:ext uri="{BB962C8B-B14F-4D97-AF65-F5344CB8AC3E}">
        <p14:creationId xmlns:p14="http://schemas.microsoft.com/office/powerpoint/2010/main" val="13329444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58</a:t>
            </a:fld>
            <a:endParaRPr lang="en-US"/>
          </a:p>
        </p:txBody>
      </p:sp>
    </p:spTree>
    <p:extLst>
      <p:ext uri="{BB962C8B-B14F-4D97-AF65-F5344CB8AC3E}">
        <p14:creationId xmlns:p14="http://schemas.microsoft.com/office/powerpoint/2010/main" val="8911172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59</a:t>
            </a:fld>
            <a:endParaRPr lang="en-US"/>
          </a:p>
        </p:txBody>
      </p:sp>
    </p:spTree>
    <p:extLst>
      <p:ext uri="{BB962C8B-B14F-4D97-AF65-F5344CB8AC3E}">
        <p14:creationId xmlns:p14="http://schemas.microsoft.com/office/powerpoint/2010/main" val="4792102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60</a:t>
            </a:fld>
            <a:endParaRPr lang="en-US"/>
          </a:p>
        </p:txBody>
      </p:sp>
    </p:spTree>
    <p:extLst>
      <p:ext uri="{BB962C8B-B14F-4D97-AF65-F5344CB8AC3E}">
        <p14:creationId xmlns:p14="http://schemas.microsoft.com/office/powerpoint/2010/main" val="2469362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7</a:t>
            </a:fld>
            <a:endParaRPr lang="en-US"/>
          </a:p>
        </p:txBody>
      </p:sp>
    </p:spTree>
    <p:extLst>
      <p:ext uri="{BB962C8B-B14F-4D97-AF65-F5344CB8AC3E}">
        <p14:creationId xmlns:p14="http://schemas.microsoft.com/office/powerpoint/2010/main" val="40238469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61</a:t>
            </a:fld>
            <a:endParaRPr lang="en-US"/>
          </a:p>
        </p:txBody>
      </p:sp>
    </p:spTree>
    <p:extLst>
      <p:ext uri="{BB962C8B-B14F-4D97-AF65-F5344CB8AC3E}">
        <p14:creationId xmlns:p14="http://schemas.microsoft.com/office/powerpoint/2010/main" val="18534246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62</a:t>
            </a:fld>
            <a:endParaRPr lang="en-US"/>
          </a:p>
        </p:txBody>
      </p:sp>
    </p:spTree>
    <p:extLst>
      <p:ext uri="{BB962C8B-B14F-4D97-AF65-F5344CB8AC3E}">
        <p14:creationId xmlns:p14="http://schemas.microsoft.com/office/powerpoint/2010/main" val="33443626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so much for</a:t>
            </a:r>
            <a:r>
              <a:rPr lang="en-US" baseline="0" dirty="0"/>
              <a:t> attending. Please don’t forget to return to </a:t>
            </a:r>
            <a:r>
              <a:rPr lang="en-US" baseline="0" dirty="0" err="1"/>
              <a:t>LearnUpon</a:t>
            </a:r>
            <a:r>
              <a:rPr lang="en-US" baseline="0" dirty="0"/>
              <a:t> and complete the quiz associated with this course.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63</a:t>
            </a:fld>
            <a:endParaRPr lang="en-US"/>
          </a:p>
        </p:txBody>
      </p:sp>
    </p:spTree>
    <p:extLst>
      <p:ext uri="{BB962C8B-B14F-4D97-AF65-F5344CB8AC3E}">
        <p14:creationId xmlns:p14="http://schemas.microsoft.com/office/powerpoint/2010/main" val="643815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8</a:t>
            </a:fld>
            <a:endParaRPr lang="en-US"/>
          </a:p>
        </p:txBody>
      </p:sp>
    </p:spTree>
    <p:extLst>
      <p:ext uri="{BB962C8B-B14F-4D97-AF65-F5344CB8AC3E}">
        <p14:creationId xmlns:p14="http://schemas.microsoft.com/office/powerpoint/2010/main" val="3419653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Emsi believes that the use of both of these datasets together creates the best overall LMI dataset to help you make choices and help provide students avenues to those careers that are doing well.</a:t>
            </a:r>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9</a:t>
            </a:fld>
            <a:endParaRPr lang="en-US"/>
          </a:p>
        </p:txBody>
      </p:sp>
    </p:spTree>
    <p:extLst>
      <p:ext uri="{BB962C8B-B14F-4D97-AF65-F5344CB8AC3E}">
        <p14:creationId xmlns:p14="http://schemas.microsoft.com/office/powerpoint/2010/main" val="2912510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10</a:t>
            </a:fld>
            <a:endParaRPr lang="en-US"/>
          </a:p>
        </p:txBody>
      </p:sp>
    </p:spTree>
    <p:extLst>
      <p:ext uri="{BB962C8B-B14F-4D97-AF65-F5344CB8AC3E}">
        <p14:creationId xmlns:p14="http://schemas.microsoft.com/office/powerpoint/2010/main" val="119918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702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eft (White)">
    <p:spTree>
      <p:nvGrpSpPr>
        <p:cNvPr id="1" name=""/>
        <p:cNvGrpSpPr/>
        <p:nvPr/>
      </p:nvGrpSpPr>
      <p:grpSpPr>
        <a:xfrm>
          <a:off x="0" y="0"/>
          <a:ext cx="0" cy="0"/>
          <a:chOff x="0" y="0"/>
          <a:chExt cx="0" cy="0"/>
        </a:xfrm>
      </p:grpSpPr>
      <p:sp>
        <p:nvSpPr>
          <p:cNvPr id="4" name="Content Placeholder 2"/>
          <p:cNvSpPr>
            <a:spLocks noGrp="1"/>
          </p:cNvSpPr>
          <p:nvPr>
            <p:ph idx="10" hasCustomPrompt="1"/>
          </p:nvPr>
        </p:nvSpPr>
        <p:spPr>
          <a:xfrm>
            <a:off x="840322" y="2400300"/>
            <a:ext cx="5120640" cy="3288118"/>
          </a:xfrm>
        </p:spPr>
        <p:txBody>
          <a:bodyPr/>
          <a:lstStyle/>
          <a:p>
            <a:pPr lvl="0"/>
            <a:r>
              <a:rPr lang="en-US" dirty="0"/>
              <a:t>Click to add text</a:t>
            </a:r>
          </a:p>
        </p:txBody>
      </p:sp>
      <p:sp>
        <p:nvSpPr>
          <p:cNvPr id="2" name="Title 1"/>
          <p:cNvSpPr>
            <a:spLocks noGrp="1"/>
          </p:cNvSpPr>
          <p:nvPr>
            <p:ph type="title" hasCustomPrompt="1"/>
          </p:nvPr>
        </p:nvSpPr>
        <p:spPr>
          <a:xfrm>
            <a:off x="838200" y="662838"/>
            <a:ext cx="5122762" cy="1144192"/>
          </a:xfrm>
        </p:spPr>
        <p:txBody>
          <a:bodyPr anchor="b"/>
          <a:lstStyle/>
          <a:p>
            <a:r>
              <a:rPr lang="en-US" dirty="0"/>
              <a:t>Click to add title</a:t>
            </a:r>
          </a:p>
        </p:txBody>
      </p:sp>
      <p:sp>
        <p:nvSpPr>
          <p:cNvPr id="5" name="Subtitle 2"/>
          <p:cNvSpPr>
            <a:spLocks noGrp="1"/>
          </p:cNvSpPr>
          <p:nvPr>
            <p:ph type="subTitle" idx="1" hasCustomPrompt="1"/>
          </p:nvPr>
        </p:nvSpPr>
        <p:spPr>
          <a:xfrm>
            <a:off x="838200"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406693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Right (White)">
    <p:spTree>
      <p:nvGrpSpPr>
        <p:cNvPr id="1" name=""/>
        <p:cNvGrpSpPr/>
        <p:nvPr/>
      </p:nvGrpSpPr>
      <p:grpSpPr>
        <a:xfrm>
          <a:off x="0" y="0"/>
          <a:ext cx="0" cy="0"/>
          <a:chOff x="0" y="0"/>
          <a:chExt cx="0" cy="0"/>
        </a:xfrm>
      </p:grpSpPr>
      <p:sp>
        <p:nvSpPr>
          <p:cNvPr id="5" name="Content Placeholder 2"/>
          <p:cNvSpPr>
            <a:spLocks noGrp="1"/>
          </p:cNvSpPr>
          <p:nvPr>
            <p:ph idx="11" hasCustomPrompt="1"/>
          </p:nvPr>
        </p:nvSpPr>
        <p:spPr>
          <a:xfrm>
            <a:off x="6337354" y="2400300"/>
            <a:ext cx="5120640" cy="3288118"/>
          </a:xfrm>
        </p:spPr>
        <p:txBody>
          <a:bodyPr>
            <a:normAutofit/>
          </a:bodyPr>
          <a:lstStyle>
            <a:lvl1pPr>
              <a:defRPr sz="2400"/>
            </a:lvl1pPr>
          </a:lstStyle>
          <a:p>
            <a:pPr lvl="0"/>
            <a:r>
              <a:rPr lang="en-US" dirty="0"/>
              <a:t>Click to add text</a:t>
            </a:r>
          </a:p>
        </p:txBody>
      </p:sp>
      <p:sp>
        <p:nvSpPr>
          <p:cNvPr id="7" name="Subtitle 2"/>
          <p:cNvSpPr>
            <a:spLocks noGrp="1"/>
          </p:cNvSpPr>
          <p:nvPr>
            <p:ph type="subTitle" idx="1" hasCustomPrompt="1"/>
          </p:nvPr>
        </p:nvSpPr>
        <p:spPr>
          <a:xfrm>
            <a:off x="6335232"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
        <p:nvSpPr>
          <p:cNvPr id="3" name="Title 2"/>
          <p:cNvSpPr>
            <a:spLocks noGrp="1"/>
          </p:cNvSpPr>
          <p:nvPr>
            <p:ph type="title" hasCustomPrompt="1"/>
          </p:nvPr>
        </p:nvSpPr>
        <p:spPr>
          <a:xfrm>
            <a:off x="6335232" y="666523"/>
            <a:ext cx="5122762" cy="1140507"/>
          </a:xfrm>
        </p:spPr>
        <p:txBody>
          <a:bodyPr anchor="b"/>
          <a:lstStyle>
            <a:lvl1pPr>
              <a:defRPr baseline="0"/>
            </a:lvl1pPr>
          </a:lstStyle>
          <a:p>
            <a:r>
              <a:rPr lang="en-US" dirty="0"/>
              <a:t>Click to add title</a:t>
            </a:r>
          </a:p>
        </p:txBody>
      </p:sp>
    </p:spTree>
    <p:extLst>
      <p:ext uri="{BB962C8B-B14F-4D97-AF65-F5344CB8AC3E}">
        <p14:creationId xmlns:p14="http://schemas.microsoft.com/office/powerpoint/2010/main" val="149959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ontac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731607" y="1191194"/>
            <a:ext cx="7313645" cy="1103132"/>
          </a:xfrm>
        </p:spPr>
        <p:txBody>
          <a:bodyPr anchor="ctr">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1731608" y="2390980"/>
            <a:ext cx="7313643" cy="1543886"/>
          </a:xfrm>
        </p:spPr>
        <p:txBody>
          <a:bodyPr anchor="t">
            <a:normAutofit/>
          </a:bodyPr>
          <a:lstStyle>
            <a:lvl1pPr marL="0" indent="0" algn="l">
              <a:lnSpc>
                <a:spcPct val="100000"/>
              </a:lnSpc>
              <a:spcBef>
                <a:spcPts val="400"/>
              </a:spcBef>
              <a:buNone/>
              <a:defRPr sz="2000" b="0" i="0" spc="0" baseline="0">
                <a:solidFill>
                  <a:schemeClr val="tx2"/>
                </a:solidFill>
                <a:latin typeface="+mn-lt"/>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31607" y="4211322"/>
            <a:ext cx="1828800" cy="569950"/>
          </a:xfrm>
          <a:prstGeom prst="rect">
            <a:avLst/>
          </a:prstGeom>
        </p:spPr>
      </p:pic>
    </p:spTree>
    <p:extLst>
      <p:ext uri="{BB962C8B-B14F-4D97-AF65-F5344CB8AC3E}">
        <p14:creationId xmlns:p14="http://schemas.microsoft.com/office/powerpoint/2010/main" val="1139628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339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81600" y="4054774"/>
            <a:ext cx="1828800" cy="400740"/>
          </a:xfrm>
          <a:prstGeom prst="rect">
            <a:avLst/>
          </a:prstGeom>
        </p:spPr>
      </p:pic>
    </p:spTree>
    <p:extLst>
      <p:ext uri="{BB962C8B-B14F-4D97-AF65-F5344CB8AC3E}">
        <p14:creationId xmlns:p14="http://schemas.microsoft.com/office/powerpoint/2010/main" val="172866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artnershi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00221" y="4082142"/>
            <a:ext cx="1828800" cy="400740"/>
          </a:xfrm>
          <a:prstGeom prst="rect">
            <a:avLst/>
          </a:prstGeom>
        </p:spPr>
      </p:pic>
      <p:cxnSp>
        <p:nvCxnSpPr>
          <p:cNvPr id="6" name="Straight Connector 5"/>
          <p:cNvCxnSpPr/>
          <p:nvPr userDrawn="1"/>
        </p:nvCxnSpPr>
        <p:spPr>
          <a:xfrm>
            <a:off x="6067647" y="3716110"/>
            <a:ext cx="0" cy="1095154"/>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35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ransition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374462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ransition Slid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accent1"/>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bg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1457378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ote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Tree>
    <p:extLst>
      <p:ext uri="{BB962C8B-B14F-4D97-AF65-F5344CB8AC3E}">
        <p14:creationId xmlns:p14="http://schemas.microsoft.com/office/powerpoint/2010/main" val="2110615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w/ Bullet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5"/>
            <a:ext cx="5122762" cy="2636766"/>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
        <p:nvSpPr>
          <p:cNvPr id="6" name="Content Placeholder 2"/>
          <p:cNvSpPr>
            <a:spLocks noGrp="1"/>
          </p:cNvSpPr>
          <p:nvPr>
            <p:ph idx="12" hasCustomPrompt="1"/>
          </p:nvPr>
        </p:nvSpPr>
        <p:spPr>
          <a:xfrm>
            <a:off x="933893" y="3289300"/>
            <a:ext cx="5122762" cy="2025439"/>
          </a:xfrm>
        </p:spPr>
        <p:txBody>
          <a:bodyPr anchor="ctr">
            <a:normAutofit/>
          </a:bodyPr>
          <a:lstStyle>
            <a:lvl1pPr marL="457200" indent="-457200" algn="l">
              <a:buFont typeface="Wingdings" charset="2"/>
              <a:buChar char="§"/>
              <a:defRPr sz="2400" b="0" i="0" baseline="0">
                <a:latin typeface="+mn-lt"/>
                <a:ea typeface="Avenir Light Oblique" charset="0"/>
                <a:cs typeface="Avenir Light Oblique" charset="0"/>
              </a:defRPr>
            </a:lvl1pPr>
          </a:lstStyle>
          <a:p>
            <a:pPr lvl="0"/>
            <a:r>
              <a:rPr lang="en-US" dirty="0"/>
              <a:t>Click to add text</a:t>
            </a:r>
          </a:p>
        </p:txBody>
      </p:sp>
    </p:spTree>
    <p:extLst>
      <p:ext uri="{BB962C8B-B14F-4D97-AF65-F5344CB8AC3E}">
        <p14:creationId xmlns:p14="http://schemas.microsoft.com/office/powerpoint/2010/main" val="1453307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solidFill>
                  <a:schemeClr val="bg1"/>
                </a:solidFill>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a:solidFill>
                  <a:schemeClr val="bg1"/>
                </a:solidFill>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solidFill>
                  <a:schemeClr val="bg1"/>
                </a:solidFill>
                <a:latin typeface="Avenir Book" charset="0"/>
                <a:ea typeface="Avenir Book" charset="0"/>
                <a:cs typeface="Avenir Book" charset="0"/>
              </a:defRPr>
            </a:lvl1pPr>
          </a:lstStyle>
          <a:p>
            <a:pPr lvl="0"/>
            <a:r>
              <a:rPr lang="en-US" dirty="0"/>
              <a:t>-WHOEVER SAID IT</a:t>
            </a:r>
          </a:p>
        </p:txBody>
      </p:sp>
    </p:spTree>
    <p:extLst>
      <p:ext uri="{BB962C8B-B14F-4D97-AF65-F5344CB8AC3E}">
        <p14:creationId xmlns:p14="http://schemas.microsoft.com/office/powerpoint/2010/main" val="973911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84102"/>
            <a:ext cx="10515600" cy="1559367"/>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2243469"/>
            <a:ext cx="10515600" cy="3933493"/>
          </a:xfrm>
          <a:prstGeom prst="rect">
            <a:avLst/>
          </a:prstGeom>
        </p:spPr>
        <p:txBody>
          <a:bodyPr vert="horz" lIns="91440" tIns="45720" rIns="91440" bIns="4572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744436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77" r:id="rId4"/>
    <p:sldLayoutId id="2147483668" r:id="rId5"/>
    <p:sldLayoutId id="2147483669" r:id="rId6"/>
    <p:sldLayoutId id="2147483670" r:id="rId7"/>
    <p:sldLayoutId id="2147483678" r:id="rId8"/>
    <p:sldLayoutId id="2147483671" r:id="rId9"/>
    <p:sldLayoutId id="2147483672" r:id="rId10"/>
    <p:sldLayoutId id="2147483674" r:id="rId11"/>
    <p:sldLayoutId id="2147483676" r:id="rId12"/>
  </p:sldLayoutIdLst>
  <p:txStyles>
    <p:title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p:titleStyle>
    <p:body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4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40.png"/><Relationship Id="rId4"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Emsi Certification</a:t>
            </a:r>
          </a:p>
        </p:txBody>
      </p:sp>
      <p:sp>
        <p:nvSpPr>
          <p:cNvPr id="3" name="Subtitle 2"/>
          <p:cNvSpPr>
            <a:spLocks noGrp="1"/>
          </p:cNvSpPr>
          <p:nvPr>
            <p:ph type="subTitle" idx="1"/>
          </p:nvPr>
        </p:nvSpPr>
        <p:spPr>
          <a:xfrm>
            <a:off x="1479755" y="2640270"/>
            <a:ext cx="9232490" cy="974371"/>
          </a:xfrm>
        </p:spPr>
        <p:txBody>
          <a:bodyPr/>
          <a:lstStyle/>
          <a:p>
            <a:r>
              <a:rPr lang="en-US" dirty="0"/>
              <a:t>MODULE 3: </a:t>
            </a:r>
          </a:p>
          <a:p>
            <a:r>
              <a:rPr lang="en-US" dirty="0"/>
              <a:t>REAL-TIME LABOR MARKET INFORMATION</a:t>
            </a:r>
          </a:p>
        </p:txBody>
      </p:sp>
    </p:spTree>
    <p:extLst>
      <p:ext uri="{BB962C8B-B14F-4D97-AF65-F5344CB8AC3E}">
        <p14:creationId xmlns:p14="http://schemas.microsoft.com/office/powerpoint/2010/main" val="698723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1150374" y="929375"/>
            <a:ext cx="9891252" cy="5831229"/>
          </a:xfrm>
          <a:prstGeom prst="rect">
            <a:avLst/>
          </a:prstGeom>
        </p:spPr>
      </p:pic>
      <p:sp>
        <p:nvSpPr>
          <p:cNvPr id="2" name="Content Placeholder 1"/>
          <p:cNvSpPr>
            <a:spLocks noGrp="1"/>
          </p:cNvSpPr>
          <p:nvPr>
            <p:ph idx="11"/>
          </p:nvPr>
        </p:nvSpPr>
        <p:spPr>
          <a:xfrm>
            <a:off x="9552502" y="4130778"/>
            <a:ext cx="1439962" cy="2580666"/>
          </a:xfrm>
          <a:ln w="38100">
            <a:solidFill>
              <a:schemeClr val="accent1"/>
            </a:solidFill>
          </a:ln>
        </p:spPr>
        <p:txBody>
          <a:bodyPr/>
          <a:lstStyle/>
          <a:p>
            <a:pPr marL="0" indent="0">
              <a:buNone/>
            </a:pPr>
            <a:r>
              <a:rPr lang="en-US" dirty="0"/>
              <a:t>Nation</a:t>
            </a:r>
          </a:p>
          <a:p>
            <a:pPr marL="0" indent="0">
              <a:buNone/>
            </a:pPr>
            <a:r>
              <a:rPr lang="en-US" dirty="0"/>
              <a:t>State</a:t>
            </a:r>
          </a:p>
          <a:p>
            <a:pPr marL="0" indent="0">
              <a:buNone/>
            </a:pPr>
            <a:r>
              <a:rPr lang="en-US" dirty="0"/>
              <a:t>MSA</a:t>
            </a:r>
          </a:p>
          <a:p>
            <a:pPr marL="0" indent="0">
              <a:buNone/>
            </a:pPr>
            <a:r>
              <a:rPr lang="en-US" dirty="0"/>
              <a:t>County</a:t>
            </a:r>
          </a:p>
          <a:p>
            <a:pPr marL="0" indent="0">
              <a:buNone/>
            </a:pPr>
            <a:r>
              <a:rPr lang="en-US" dirty="0"/>
              <a:t>ZIP</a:t>
            </a:r>
          </a:p>
        </p:txBody>
      </p:sp>
      <p:sp>
        <p:nvSpPr>
          <p:cNvPr id="3" name="Subtitle 2"/>
          <p:cNvSpPr>
            <a:spLocks noGrp="1"/>
          </p:cNvSpPr>
          <p:nvPr>
            <p:ph type="subTitle" idx="1"/>
          </p:nvPr>
        </p:nvSpPr>
        <p:spPr>
          <a:xfrm>
            <a:off x="3857504" y="373349"/>
            <a:ext cx="5122762" cy="370113"/>
          </a:xfrm>
        </p:spPr>
        <p:txBody>
          <a:bodyPr/>
          <a:lstStyle/>
          <a:p>
            <a:r>
              <a:rPr lang="en-US" sz="2000" dirty="0"/>
              <a:t>WE CREATE NATIONAL LMI</a:t>
            </a:r>
          </a:p>
        </p:txBody>
      </p:sp>
      <p:sp>
        <p:nvSpPr>
          <p:cNvPr id="4" name="Title 3"/>
          <p:cNvSpPr>
            <a:spLocks noGrp="1"/>
          </p:cNvSpPr>
          <p:nvPr>
            <p:ph type="title"/>
          </p:nvPr>
        </p:nvSpPr>
        <p:spPr>
          <a:xfrm>
            <a:off x="504703" y="-212845"/>
            <a:ext cx="5122762" cy="1140507"/>
          </a:xfrm>
        </p:spPr>
        <p:txBody>
          <a:bodyPr/>
          <a:lstStyle/>
          <a:p>
            <a:r>
              <a:rPr lang="en-US" dirty="0"/>
              <a:t>Regions</a:t>
            </a:r>
          </a:p>
        </p:txBody>
      </p:sp>
    </p:spTree>
    <p:extLst>
      <p:ext uri="{BB962C8B-B14F-4D97-AF65-F5344CB8AC3E}">
        <p14:creationId xmlns:p14="http://schemas.microsoft.com/office/powerpoint/2010/main" val="1528470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1150374" y="929375"/>
            <a:ext cx="9891252" cy="5831229"/>
          </a:xfrm>
          <a:prstGeom prst="rect">
            <a:avLst/>
          </a:prstGeom>
        </p:spPr>
      </p:pic>
      <p:sp>
        <p:nvSpPr>
          <p:cNvPr id="2" name="Content Placeholder 1"/>
          <p:cNvSpPr>
            <a:spLocks noGrp="1"/>
          </p:cNvSpPr>
          <p:nvPr>
            <p:ph idx="11"/>
          </p:nvPr>
        </p:nvSpPr>
        <p:spPr>
          <a:xfrm>
            <a:off x="9552502" y="4130778"/>
            <a:ext cx="1439962" cy="2580666"/>
          </a:xfrm>
          <a:ln w="38100">
            <a:solidFill>
              <a:schemeClr val="accent1"/>
            </a:solidFill>
          </a:ln>
        </p:spPr>
        <p:txBody>
          <a:bodyPr/>
          <a:lstStyle/>
          <a:p>
            <a:pPr marL="0" indent="0">
              <a:buNone/>
            </a:pPr>
            <a:r>
              <a:rPr lang="en-US" dirty="0"/>
              <a:t>Nation</a:t>
            </a:r>
          </a:p>
          <a:p>
            <a:pPr marL="0" indent="0">
              <a:buNone/>
            </a:pPr>
            <a:r>
              <a:rPr lang="en-US" dirty="0"/>
              <a:t>State</a:t>
            </a:r>
          </a:p>
          <a:p>
            <a:pPr marL="0" indent="0">
              <a:buNone/>
            </a:pPr>
            <a:r>
              <a:rPr lang="en-US" dirty="0"/>
              <a:t>MSA</a:t>
            </a:r>
          </a:p>
          <a:p>
            <a:pPr marL="0" indent="0">
              <a:buNone/>
            </a:pPr>
            <a:r>
              <a:rPr lang="en-US" dirty="0"/>
              <a:t>County</a:t>
            </a:r>
          </a:p>
          <a:p>
            <a:pPr marL="0" indent="0">
              <a:buNone/>
            </a:pPr>
            <a:r>
              <a:rPr lang="en-US" dirty="0"/>
              <a:t>ZIP</a:t>
            </a:r>
          </a:p>
        </p:txBody>
      </p:sp>
      <p:sp>
        <p:nvSpPr>
          <p:cNvPr id="3" name="Subtitle 2"/>
          <p:cNvSpPr>
            <a:spLocks noGrp="1"/>
          </p:cNvSpPr>
          <p:nvPr>
            <p:ph type="subTitle" idx="1"/>
          </p:nvPr>
        </p:nvSpPr>
        <p:spPr>
          <a:xfrm>
            <a:off x="3857504" y="373349"/>
            <a:ext cx="5122762" cy="370113"/>
          </a:xfrm>
        </p:spPr>
        <p:txBody>
          <a:bodyPr/>
          <a:lstStyle/>
          <a:p>
            <a:r>
              <a:rPr lang="en-US" sz="2000" dirty="0"/>
              <a:t>WE CREATE NATIONAL LMI</a:t>
            </a:r>
          </a:p>
        </p:txBody>
      </p:sp>
      <p:sp>
        <p:nvSpPr>
          <p:cNvPr id="4" name="Title 3"/>
          <p:cNvSpPr>
            <a:spLocks noGrp="1"/>
          </p:cNvSpPr>
          <p:nvPr>
            <p:ph type="title"/>
          </p:nvPr>
        </p:nvSpPr>
        <p:spPr>
          <a:xfrm>
            <a:off x="504703" y="-212845"/>
            <a:ext cx="5122762" cy="1140507"/>
          </a:xfrm>
        </p:spPr>
        <p:txBody>
          <a:bodyPr/>
          <a:lstStyle/>
          <a:p>
            <a:r>
              <a:rPr lang="en-US" dirty="0"/>
              <a:t>Regions</a:t>
            </a:r>
          </a:p>
        </p:txBody>
      </p:sp>
    </p:spTree>
    <p:extLst>
      <p:ext uri="{BB962C8B-B14F-4D97-AF65-F5344CB8AC3E}">
        <p14:creationId xmlns:p14="http://schemas.microsoft.com/office/powerpoint/2010/main" val="4239730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2438400" cy="750998"/>
          </a:xfrm>
        </p:spPr>
        <p:txBody>
          <a:bodyPr/>
          <a:lstStyle/>
          <a:p>
            <a:r>
              <a:rPr lang="en-US" dirty="0"/>
              <a:t>MSA</a:t>
            </a:r>
          </a:p>
        </p:txBody>
      </p:sp>
      <p:sp>
        <p:nvSpPr>
          <p:cNvPr id="4" name="Subtitle 2"/>
          <p:cNvSpPr txBox="1">
            <a:spLocks/>
          </p:cNvSpPr>
          <p:nvPr/>
        </p:nvSpPr>
        <p:spPr>
          <a:xfrm>
            <a:off x="838200" y="1469171"/>
            <a:ext cx="9550400" cy="37011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solidFill>
                  <a:schemeClr val="accent1"/>
                </a:solidFill>
              </a:rPr>
              <a:t>Metropolitan Statistical Area and </a:t>
            </a:r>
            <a:r>
              <a:rPr lang="en-US" dirty="0" err="1">
                <a:solidFill>
                  <a:schemeClr val="accent1"/>
                </a:solidFill>
              </a:rPr>
              <a:t>Micropolitan</a:t>
            </a:r>
            <a:r>
              <a:rPr lang="en-US" dirty="0">
                <a:solidFill>
                  <a:schemeClr val="accent1"/>
                </a:solidFill>
              </a:rPr>
              <a:t> Statistical Area</a:t>
            </a:r>
          </a:p>
        </p:txBody>
      </p:sp>
      <p:sp>
        <p:nvSpPr>
          <p:cNvPr id="5" name="Title 1"/>
          <p:cNvSpPr txBox="1">
            <a:spLocks/>
          </p:cNvSpPr>
          <p:nvPr/>
        </p:nvSpPr>
        <p:spPr>
          <a:xfrm>
            <a:off x="2501900" y="2627203"/>
            <a:ext cx="2438400" cy="7509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a:t>MSAs</a:t>
            </a:r>
            <a:endParaRPr lang="en-US" dirty="0"/>
          </a:p>
        </p:txBody>
      </p:sp>
      <p:sp>
        <p:nvSpPr>
          <p:cNvPr id="6" name="Title 1"/>
          <p:cNvSpPr txBox="1">
            <a:spLocks/>
          </p:cNvSpPr>
          <p:nvPr/>
        </p:nvSpPr>
        <p:spPr>
          <a:xfrm>
            <a:off x="7683500" y="2627203"/>
            <a:ext cx="2438400" cy="7509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nb-NO" dirty="0">
                <a:latin typeface="+mn-lt"/>
                <a:ea typeface="Tw Cen MT" charset="0"/>
                <a:cs typeface="Tw Cen MT" charset="0"/>
              </a:rPr>
              <a:t>µ</a:t>
            </a:r>
            <a:r>
              <a:rPr lang="en-US" dirty="0"/>
              <a:t>SAs</a:t>
            </a:r>
          </a:p>
        </p:txBody>
      </p:sp>
      <p:sp>
        <p:nvSpPr>
          <p:cNvPr id="7" name="Content Placeholder 1"/>
          <p:cNvSpPr>
            <a:spLocks noGrp="1"/>
          </p:cNvSpPr>
          <p:nvPr>
            <p:ph idx="4294967295"/>
          </p:nvPr>
        </p:nvSpPr>
        <p:spPr>
          <a:xfrm>
            <a:off x="2501900" y="3479800"/>
            <a:ext cx="3530600" cy="3288118"/>
          </a:xfrm>
          <a:prstGeom prst="rect">
            <a:avLst/>
          </a:prstGeom>
        </p:spPr>
        <p:txBody>
          <a:bodyPr/>
          <a:lstStyle/>
          <a:p>
            <a:r>
              <a:rPr lang="en-US" dirty="0"/>
              <a:t>Population 50K+</a:t>
            </a:r>
          </a:p>
          <a:p>
            <a:r>
              <a:rPr lang="en-US" dirty="0"/>
              <a:t>374 MSAs</a:t>
            </a:r>
          </a:p>
        </p:txBody>
      </p:sp>
      <p:sp>
        <p:nvSpPr>
          <p:cNvPr id="8" name="Content Placeholder 1"/>
          <p:cNvSpPr>
            <a:spLocks noGrp="1"/>
          </p:cNvSpPr>
          <p:nvPr>
            <p:ph idx="4294967295"/>
          </p:nvPr>
        </p:nvSpPr>
        <p:spPr>
          <a:xfrm>
            <a:off x="7683500" y="3479800"/>
            <a:ext cx="3530600" cy="3288118"/>
          </a:xfrm>
          <a:prstGeom prst="rect">
            <a:avLst/>
          </a:prstGeom>
        </p:spPr>
        <p:txBody>
          <a:bodyPr/>
          <a:lstStyle/>
          <a:p>
            <a:r>
              <a:rPr lang="en-US" dirty="0"/>
              <a:t>Population 10-50K+</a:t>
            </a:r>
          </a:p>
          <a:p>
            <a:r>
              <a:rPr lang="en-US" dirty="0"/>
              <a:t>581 </a:t>
            </a:r>
            <a:r>
              <a:rPr lang="nb-NO" dirty="0">
                <a:latin typeface="+mn-lt"/>
                <a:ea typeface="Tw Cen MT" charset="0"/>
                <a:cs typeface="Tw Cen MT" charset="0"/>
              </a:rPr>
              <a:t>µ</a:t>
            </a:r>
            <a:r>
              <a:rPr lang="en-US" dirty="0"/>
              <a:t>SAs</a:t>
            </a:r>
          </a:p>
        </p:txBody>
      </p:sp>
    </p:spTree>
    <p:extLst>
      <p:ext uri="{BB962C8B-B14F-4D97-AF65-F5344CB8AC3E}">
        <p14:creationId xmlns:p14="http://schemas.microsoft.com/office/powerpoint/2010/main" val="810240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2438400" cy="750998"/>
          </a:xfrm>
        </p:spPr>
        <p:txBody>
          <a:bodyPr/>
          <a:lstStyle/>
          <a:p>
            <a:r>
              <a:rPr lang="en-US" dirty="0"/>
              <a:t>MSAs</a:t>
            </a:r>
          </a:p>
        </p:txBody>
      </p:sp>
      <p:sp>
        <p:nvSpPr>
          <p:cNvPr id="7" name="Content Placeholder 1"/>
          <p:cNvSpPr>
            <a:spLocks noGrp="1"/>
          </p:cNvSpPr>
          <p:nvPr>
            <p:ph idx="4294967295"/>
          </p:nvPr>
        </p:nvSpPr>
        <p:spPr>
          <a:xfrm>
            <a:off x="1358900" y="1917700"/>
            <a:ext cx="9855200" cy="4267200"/>
          </a:xfrm>
          <a:prstGeom prst="rect">
            <a:avLst/>
          </a:prstGeom>
        </p:spPr>
        <p:txBody>
          <a:bodyPr/>
          <a:lstStyle/>
          <a:p>
            <a:pPr>
              <a:lnSpc>
                <a:spcPct val="150000"/>
              </a:lnSpc>
            </a:pPr>
            <a:r>
              <a:rPr lang="en-US" dirty="0"/>
              <a:t>Larger, multi-county regions</a:t>
            </a:r>
          </a:p>
          <a:p>
            <a:pPr>
              <a:lnSpc>
                <a:spcPct val="150000"/>
              </a:lnSpc>
            </a:pPr>
            <a:r>
              <a:rPr lang="en-US" dirty="0"/>
              <a:t>Describe major economies well.</a:t>
            </a:r>
          </a:p>
          <a:p>
            <a:pPr>
              <a:lnSpc>
                <a:spcPct val="150000"/>
              </a:lnSpc>
            </a:pPr>
            <a:r>
              <a:rPr lang="en-US" dirty="0"/>
              <a:t>Shouldn’t be combined to create larger regions.</a:t>
            </a:r>
          </a:p>
          <a:p>
            <a:pPr>
              <a:lnSpc>
                <a:spcPct val="150000"/>
              </a:lnSpc>
            </a:pPr>
            <a:r>
              <a:rPr lang="en-US" dirty="0"/>
              <a:t>Shouldn’t be broken up into individual counties.</a:t>
            </a:r>
          </a:p>
          <a:p>
            <a:pPr>
              <a:lnSpc>
                <a:spcPct val="150000"/>
              </a:lnSpc>
            </a:pPr>
            <a:r>
              <a:rPr lang="en-US" dirty="0"/>
              <a:t>Powerful for national comparisons.</a:t>
            </a:r>
          </a:p>
        </p:txBody>
      </p:sp>
    </p:spTree>
    <p:extLst>
      <p:ext uri="{BB962C8B-B14F-4D97-AF65-F5344CB8AC3E}">
        <p14:creationId xmlns:p14="http://schemas.microsoft.com/office/powerpoint/2010/main" val="525958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917" y="3073342"/>
            <a:ext cx="2438400" cy="750998"/>
          </a:xfrm>
        </p:spPr>
        <p:txBody>
          <a:bodyPr/>
          <a:lstStyle/>
          <a:p>
            <a:r>
              <a:rPr lang="en-US" dirty="0"/>
              <a:t>MSAs</a:t>
            </a:r>
          </a:p>
        </p:txBody>
      </p:sp>
      <p:pic>
        <p:nvPicPr>
          <p:cNvPr id="4" name="Picture 3" descr="1013_WEL_Cities_map_gc.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97042" y="527841"/>
            <a:ext cx="8453557" cy="584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4709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Counties</a:t>
            </a:r>
          </a:p>
        </p:txBody>
      </p:sp>
      <p:sp>
        <p:nvSpPr>
          <p:cNvPr id="3" name="Content Placeholder 2"/>
          <p:cNvSpPr>
            <a:spLocks noGrp="1"/>
          </p:cNvSpPr>
          <p:nvPr>
            <p:ph idx="1"/>
          </p:nvPr>
        </p:nvSpPr>
        <p:spPr/>
        <p:txBody>
          <a:bodyPr/>
          <a:lstStyle/>
          <a:p>
            <a:r>
              <a:rPr lang="en-US" dirty="0"/>
              <a:t>Can simply be a single county.</a:t>
            </a:r>
          </a:p>
          <a:p>
            <a:pPr lvl="1"/>
            <a:r>
              <a:rPr lang="en-US" dirty="0"/>
              <a:t>Many users focus on one or two counties.</a:t>
            </a:r>
          </a:p>
          <a:p>
            <a:endParaRPr lang="en-US" dirty="0"/>
          </a:p>
          <a:p>
            <a:r>
              <a:rPr lang="en-US" dirty="0"/>
              <a:t>Easy to break out into component counties and analyze.</a:t>
            </a:r>
          </a:p>
          <a:p>
            <a:endParaRPr lang="en-US" dirty="0"/>
          </a:p>
          <a:p>
            <a:r>
              <a:rPr lang="en-US" dirty="0"/>
              <a:t>Combine to build larger regions</a:t>
            </a:r>
          </a:p>
        </p:txBody>
      </p:sp>
    </p:spTree>
    <p:extLst>
      <p:ext uri="{BB962C8B-B14F-4D97-AF65-F5344CB8AC3E}">
        <p14:creationId xmlns:p14="http://schemas.microsoft.com/office/powerpoint/2010/main" val="793703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2438400" cy="750998"/>
          </a:xfrm>
        </p:spPr>
        <p:txBody>
          <a:bodyPr/>
          <a:lstStyle/>
          <a:p>
            <a:r>
              <a:rPr lang="en-US" dirty="0"/>
              <a:t>ZIPs</a:t>
            </a:r>
          </a:p>
        </p:txBody>
      </p:sp>
      <p:sp>
        <p:nvSpPr>
          <p:cNvPr id="7" name="Content Placeholder 1"/>
          <p:cNvSpPr>
            <a:spLocks noGrp="1"/>
          </p:cNvSpPr>
          <p:nvPr>
            <p:ph idx="4294967295"/>
          </p:nvPr>
        </p:nvSpPr>
        <p:spPr>
          <a:xfrm>
            <a:off x="1358900" y="1917700"/>
            <a:ext cx="9855200" cy="4267200"/>
          </a:xfrm>
          <a:prstGeom prst="rect">
            <a:avLst/>
          </a:prstGeom>
        </p:spPr>
        <p:txBody>
          <a:bodyPr/>
          <a:lstStyle/>
          <a:p>
            <a:pPr>
              <a:lnSpc>
                <a:spcPct val="150000"/>
              </a:lnSpc>
            </a:pPr>
            <a:r>
              <a:rPr lang="en-US" dirty="0"/>
              <a:t>Regions within counties</a:t>
            </a:r>
          </a:p>
          <a:p>
            <a:pPr>
              <a:lnSpc>
                <a:spcPct val="150000"/>
              </a:lnSpc>
            </a:pPr>
            <a:r>
              <a:rPr lang="en-US" dirty="0"/>
              <a:t>Describe regions that cross county boundaries</a:t>
            </a:r>
          </a:p>
          <a:p>
            <a:pPr>
              <a:lnSpc>
                <a:spcPct val="150000"/>
              </a:lnSpc>
            </a:pPr>
            <a:r>
              <a:rPr lang="en-US" dirty="0"/>
              <a:t>Can be combined to build larger regions</a:t>
            </a:r>
          </a:p>
          <a:p>
            <a:pPr>
              <a:lnSpc>
                <a:spcPct val="150000"/>
              </a:lnSpc>
            </a:pPr>
            <a:r>
              <a:rPr lang="en-US" dirty="0"/>
              <a:t>Best when combined</a:t>
            </a:r>
          </a:p>
          <a:p>
            <a:pPr>
              <a:lnSpc>
                <a:spcPct val="150000"/>
              </a:lnSpc>
            </a:pPr>
            <a:r>
              <a:rPr lang="en-US" dirty="0"/>
              <a:t>Weak when used one at a time</a:t>
            </a:r>
          </a:p>
        </p:txBody>
      </p:sp>
    </p:spTree>
    <p:extLst>
      <p:ext uri="{BB962C8B-B14F-4D97-AF65-F5344CB8AC3E}">
        <p14:creationId xmlns:p14="http://schemas.microsoft.com/office/powerpoint/2010/main" val="642274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Projections</a:t>
            </a:r>
          </a:p>
        </p:txBody>
      </p:sp>
    </p:spTree>
    <p:extLst>
      <p:ext uri="{BB962C8B-B14F-4D97-AF65-F5344CB8AC3E}">
        <p14:creationId xmlns:p14="http://schemas.microsoft.com/office/powerpoint/2010/main" val="2399342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2347" y="3070038"/>
            <a:ext cx="10515600" cy="959224"/>
          </a:xfrm>
        </p:spPr>
        <p:txBody>
          <a:bodyPr/>
          <a:lstStyle/>
          <a:p>
            <a:r>
              <a:rPr lang="en-US" dirty="0"/>
              <a:t>Projections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800" y="1447800"/>
            <a:ext cx="6272187" cy="4203700"/>
          </a:xfrm>
          <a:prstGeom prst="rect">
            <a:avLst/>
          </a:prstGeom>
          <a:ln>
            <a:noFill/>
          </a:ln>
          <a:effectLst>
            <a:softEdge rad="112500"/>
          </a:effectLst>
        </p:spPr>
      </p:pic>
    </p:spTree>
    <p:extLst>
      <p:ext uri="{BB962C8B-B14F-4D97-AF65-F5344CB8AC3E}">
        <p14:creationId xmlns:p14="http://schemas.microsoft.com/office/powerpoint/2010/main" val="474508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803400" y="1130300"/>
            <a:ext cx="9182100" cy="515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2286000" y="2006600"/>
            <a:ext cx="12700" cy="3670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286000" y="5664200"/>
            <a:ext cx="8229600" cy="25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2311400" y="2649183"/>
            <a:ext cx="4303240" cy="2576867"/>
          </a:xfrm>
          <a:prstGeom prst="rect">
            <a:avLst/>
          </a:prstGeom>
        </p:spPr>
      </p:pic>
      <p:cxnSp>
        <p:nvCxnSpPr>
          <p:cNvPr id="20" name="Straight Connector 19"/>
          <p:cNvCxnSpPr/>
          <p:nvPr/>
        </p:nvCxnSpPr>
        <p:spPr>
          <a:xfrm>
            <a:off x="6438900" y="2019300"/>
            <a:ext cx="12700" cy="3670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2286000" y="2819400"/>
            <a:ext cx="4152900" cy="2203450"/>
          </a:xfrm>
          <a:prstGeom prst="line">
            <a:avLst/>
          </a:prstGeom>
          <a:ln w="28575">
            <a:solidFill>
              <a:schemeClr val="tx2"/>
            </a:solidFill>
            <a:prstDash val="lgDash"/>
          </a:ln>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6426200" y="1854200"/>
            <a:ext cx="3657600" cy="965200"/>
          </a:xfrm>
          <a:custGeom>
            <a:avLst/>
            <a:gdLst>
              <a:gd name="connsiteX0" fmla="*/ 0 w 3644900"/>
              <a:gd name="connsiteY0" fmla="*/ 1028700 h 1028700"/>
              <a:gd name="connsiteX1" fmla="*/ 1117600 w 3644900"/>
              <a:gd name="connsiteY1" fmla="*/ 495300 h 1028700"/>
              <a:gd name="connsiteX2" fmla="*/ 1905000 w 3644900"/>
              <a:gd name="connsiteY2" fmla="*/ 457200 h 1028700"/>
              <a:gd name="connsiteX3" fmla="*/ 2311400 w 3644900"/>
              <a:gd name="connsiteY3" fmla="*/ 279400 h 1028700"/>
              <a:gd name="connsiteX4" fmla="*/ 3644900 w 3644900"/>
              <a:gd name="connsiteY4" fmla="*/ 0 h 1028700"/>
              <a:gd name="connsiteX0" fmla="*/ 0 w 3644900"/>
              <a:gd name="connsiteY0" fmla="*/ 1028700 h 1028700"/>
              <a:gd name="connsiteX1" fmla="*/ 1117600 w 3644900"/>
              <a:gd name="connsiteY1" fmla="*/ 495300 h 1028700"/>
              <a:gd name="connsiteX2" fmla="*/ 1905000 w 3644900"/>
              <a:gd name="connsiteY2" fmla="*/ 381000 h 1028700"/>
              <a:gd name="connsiteX3" fmla="*/ 2311400 w 3644900"/>
              <a:gd name="connsiteY3" fmla="*/ 279400 h 1028700"/>
              <a:gd name="connsiteX4" fmla="*/ 3644900 w 3644900"/>
              <a:gd name="connsiteY4" fmla="*/ 0 h 1028700"/>
              <a:gd name="connsiteX0" fmla="*/ 0 w 3644900"/>
              <a:gd name="connsiteY0" fmla="*/ 1028700 h 1028700"/>
              <a:gd name="connsiteX1" fmla="*/ 1117600 w 3644900"/>
              <a:gd name="connsiteY1" fmla="*/ 495300 h 1028700"/>
              <a:gd name="connsiteX2" fmla="*/ 1905000 w 3644900"/>
              <a:gd name="connsiteY2" fmla="*/ 381000 h 1028700"/>
              <a:gd name="connsiteX3" fmla="*/ 2311400 w 3644900"/>
              <a:gd name="connsiteY3" fmla="*/ 215900 h 1028700"/>
              <a:gd name="connsiteX4" fmla="*/ 3644900 w 3644900"/>
              <a:gd name="connsiteY4" fmla="*/ 0 h 1028700"/>
              <a:gd name="connsiteX0" fmla="*/ 0 w 3683000"/>
              <a:gd name="connsiteY0" fmla="*/ 965200 h 965200"/>
              <a:gd name="connsiteX1" fmla="*/ 1117600 w 3683000"/>
              <a:gd name="connsiteY1" fmla="*/ 431800 h 965200"/>
              <a:gd name="connsiteX2" fmla="*/ 1905000 w 3683000"/>
              <a:gd name="connsiteY2" fmla="*/ 317500 h 965200"/>
              <a:gd name="connsiteX3" fmla="*/ 2311400 w 3683000"/>
              <a:gd name="connsiteY3" fmla="*/ 152400 h 965200"/>
              <a:gd name="connsiteX4" fmla="*/ 3683000 w 3683000"/>
              <a:gd name="connsiteY4" fmla="*/ 0 h 965200"/>
              <a:gd name="connsiteX0" fmla="*/ 0 w 3683000"/>
              <a:gd name="connsiteY0" fmla="*/ 965200 h 965200"/>
              <a:gd name="connsiteX1" fmla="*/ 1130300 w 3683000"/>
              <a:gd name="connsiteY1" fmla="*/ 469900 h 965200"/>
              <a:gd name="connsiteX2" fmla="*/ 1905000 w 3683000"/>
              <a:gd name="connsiteY2" fmla="*/ 317500 h 965200"/>
              <a:gd name="connsiteX3" fmla="*/ 2311400 w 3683000"/>
              <a:gd name="connsiteY3" fmla="*/ 152400 h 965200"/>
              <a:gd name="connsiteX4" fmla="*/ 3683000 w 3683000"/>
              <a:gd name="connsiteY4" fmla="*/ 0 h 965200"/>
              <a:gd name="connsiteX0" fmla="*/ 0 w 3683000"/>
              <a:gd name="connsiteY0" fmla="*/ 965200 h 965200"/>
              <a:gd name="connsiteX1" fmla="*/ 1130300 w 3683000"/>
              <a:gd name="connsiteY1" fmla="*/ 469900 h 965200"/>
              <a:gd name="connsiteX2" fmla="*/ 1816100 w 3683000"/>
              <a:gd name="connsiteY2" fmla="*/ 342900 h 965200"/>
              <a:gd name="connsiteX3" fmla="*/ 2311400 w 3683000"/>
              <a:gd name="connsiteY3" fmla="*/ 152400 h 965200"/>
              <a:gd name="connsiteX4" fmla="*/ 3683000 w 3683000"/>
              <a:gd name="connsiteY4" fmla="*/ 0 h 965200"/>
              <a:gd name="connsiteX0" fmla="*/ 0 w 3683000"/>
              <a:gd name="connsiteY0" fmla="*/ 965200 h 965200"/>
              <a:gd name="connsiteX1" fmla="*/ 1130300 w 3683000"/>
              <a:gd name="connsiteY1" fmla="*/ 469900 h 965200"/>
              <a:gd name="connsiteX2" fmla="*/ 1790700 w 3683000"/>
              <a:gd name="connsiteY2" fmla="*/ 317500 h 965200"/>
              <a:gd name="connsiteX3" fmla="*/ 2311400 w 3683000"/>
              <a:gd name="connsiteY3" fmla="*/ 152400 h 965200"/>
              <a:gd name="connsiteX4" fmla="*/ 3683000 w 3683000"/>
              <a:gd name="connsiteY4" fmla="*/ 0 h 96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0" h="965200">
                <a:moveTo>
                  <a:pt x="0" y="965200"/>
                </a:moveTo>
                <a:cubicBezTo>
                  <a:pt x="400050" y="746125"/>
                  <a:pt x="831850" y="577850"/>
                  <a:pt x="1130300" y="469900"/>
                </a:cubicBezTo>
                <a:cubicBezTo>
                  <a:pt x="1428750" y="361950"/>
                  <a:pt x="1593850" y="370417"/>
                  <a:pt x="1790700" y="317500"/>
                </a:cubicBezTo>
                <a:cubicBezTo>
                  <a:pt x="1987550" y="264583"/>
                  <a:pt x="1996017" y="205317"/>
                  <a:pt x="2311400" y="152400"/>
                </a:cubicBezTo>
                <a:cubicBezTo>
                  <a:pt x="2626783" y="99483"/>
                  <a:pt x="3225800" y="50800"/>
                  <a:pt x="3683000" y="0"/>
                </a:cubicBezTo>
              </a:path>
            </a:pathLst>
          </a:custGeom>
          <a:noFill/>
          <a:ln w="28575">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175000" y="368984"/>
            <a:ext cx="2095500" cy="646331"/>
          </a:xfrm>
          <a:prstGeom prst="rect">
            <a:avLst/>
          </a:prstGeom>
          <a:noFill/>
        </p:spPr>
        <p:txBody>
          <a:bodyPr wrap="square" rtlCol="0">
            <a:spAutoFit/>
          </a:bodyPr>
          <a:lstStyle/>
          <a:p>
            <a:r>
              <a:rPr lang="en-US" sz="3600" b="1">
                <a:solidFill>
                  <a:schemeClr val="tx2"/>
                </a:solidFill>
              </a:rPr>
              <a:t>Historic</a:t>
            </a:r>
          </a:p>
        </p:txBody>
      </p:sp>
      <p:sp>
        <p:nvSpPr>
          <p:cNvPr id="29" name="TextBox 28"/>
          <p:cNvSpPr txBox="1"/>
          <p:nvPr/>
        </p:nvSpPr>
        <p:spPr>
          <a:xfrm>
            <a:off x="7404100" y="368984"/>
            <a:ext cx="2247900" cy="646331"/>
          </a:xfrm>
          <a:prstGeom prst="rect">
            <a:avLst/>
          </a:prstGeom>
          <a:noFill/>
        </p:spPr>
        <p:txBody>
          <a:bodyPr wrap="square" rtlCol="0">
            <a:spAutoFit/>
          </a:bodyPr>
          <a:lstStyle/>
          <a:p>
            <a:r>
              <a:rPr lang="en-US" sz="3600" b="1" dirty="0">
                <a:solidFill>
                  <a:schemeClr val="tx2"/>
                </a:solidFill>
              </a:rPr>
              <a:t>Projected</a:t>
            </a:r>
          </a:p>
        </p:txBody>
      </p:sp>
    </p:spTree>
    <p:extLst>
      <p:ext uri="{BB962C8B-B14F-4D97-AF65-F5344CB8AC3E}">
        <p14:creationId xmlns:p14="http://schemas.microsoft.com/office/powerpoint/2010/main" val="64127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6278" y="2442865"/>
            <a:ext cx="3419373" cy="1559367"/>
          </a:xfrm>
        </p:spPr>
        <p:txBody>
          <a:bodyPr anchor="ctr">
            <a:normAutofit/>
          </a:bodyPr>
          <a:lstStyle/>
          <a:p>
            <a:pPr algn="ctr"/>
            <a:r>
              <a:rPr lang="en-US" dirty="0"/>
              <a:t>Analyst &amp; Data </a:t>
            </a:r>
          </a:p>
        </p:txBody>
      </p:sp>
      <p:sp>
        <p:nvSpPr>
          <p:cNvPr id="3" name="Content Placeholder 2"/>
          <p:cNvSpPr>
            <a:spLocks noGrp="1"/>
          </p:cNvSpPr>
          <p:nvPr>
            <p:ph idx="1"/>
          </p:nvPr>
        </p:nvSpPr>
        <p:spPr>
          <a:xfrm>
            <a:off x="695530" y="278807"/>
            <a:ext cx="6533534" cy="6045793"/>
          </a:xfrm>
        </p:spPr>
        <p:txBody>
          <a:bodyPr>
            <a:noAutofit/>
          </a:bodyPr>
          <a:lstStyle/>
          <a:p>
            <a:pPr marL="514350" indent="-514350">
              <a:lnSpc>
                <a:spcPct val="150000"/>
              </a:lnSpc>
              <a:buFont typeface="+mj-lt"/>
              <a:buAutoNum type="romanUcPeriod"/>
            </a:pPr>
            <a:r>
              <a:rPr lang="en-US" sz="3000" b="1" dirty="0"/>
              <a:t>Two Types of Data</a:t>
            </a:r>
          </a:p>
          <a:p>
            <a:pPr marL="514350" indent="-514350">
              <a:lnSpc>
                <a:spcPct val="150000"/>
              </a:lnSpc>
              <a:buFont typeface="+mj-lt"/>
              <a:buAutoNum type="romanUcPeriod"/>
            </a:pPr>
            <a:r>
              <a:rPr lang="en-US" sz="3000" b="1" dirty="0"/>
              <a:t>Traditional LMI</a:t>
            </a:r>
          </a:p>
          <a:p>
            <a:pPr marL="971550" lvl="1" indent="-514350">
              <a:lnSpc>
                <a:spcPct val="150000"/>
              </a:lnSpc>
              <a:buFont typeface="+mj-lt"/>
              <a:buAutoNum type="romanUcPeriod"/>
            </a:pPr>
            <a:r>
              <a:rPr lang="en-US" sz="3000" dirty="0"/>
              <a:t>Occupations </a:t>
            </a:r>
          </a:p>
          <a:p>
            <a:pPr marL="971550" lvl="1" indent="-514350">
              <a:lnSpc>
                <a:spcPct val="150000"/>
              </a:lnSpc>
              <a:buFont typeface="+mj-lt"/>
              <a:buAutoNum type="romanUcPeriod"/>
            </a:pPr>
            <a:r>
              <a:rPr lang="en-US" sz="3000" dirty="0"/>
              <a:t>Industries</a:t>
            </a:r>
          </a:p>
          <a:p>
            <a:pPr marL="971550" lvl="1" indent="-514350">
              <a:lnSpc>
                <a:spcPct val="150000"/>
              </a:lnSpc>
              <a:buFont typeface="+mj-lt"/>
              <a:buAutoNum type="romanUcPeriod"/>
            </a:pPr>
            <a:r>
              <a:rPr lang="en-US" sz="3000" dirty="0"/>
              <a:t>Programs</a:t>
            </a:r>
          </a:p>
          <a:p>
            <a:pPr marL="514350" indent="-514350">
              <a:lnSpc>
                <a:spcPct val="150000"/>
              </a:lnSpc>
              <a:buFont typeface="+mj-lt"/>
              <a:buAutoNum type="romanUcPeriod"/>
            </a:pPr>
            <a:r>
              <a:rPr lang="en-US" sz="3000" b="1" dirty="0"/>
              <a:t>Real-Time LMI</a:t>
            </a:r>
          </a:p>
          <a:p>
            <a:pPr marL="971550" lvl="1" indent="-514350">
              <a:lnSpc>
                <a:spcPct val="150000"/>
              </a:lnSpc>
              <a:buFont typeface="+mj-lt"/>
              <a:buAutoNum type="romanUcPeriod"/>
            </a:pPr>
            <a:r>
              <a:rPr lang="en-US" sz="3000" dirty="0"/>
              <a:t>Job Postings</a:t>
            </a:r>
          </a:p>
          <a:p>
            <a:pPr marL="971550" lvl="1" indent="-514350">
              <a:lnSpc>
                <a:spcPct val="150000"/>
              </a:lnSpc>
              <a:buFont typeface="+mj-lt"/>
              <a:buAutoNum type="romanUcPeriod"/>
            </a:pPr>
            <a:r>
              <a:rPr lang="en-US" sz="3000" dirty="0"/>
              <a:t>Alumni Data</a:t>
            </a:r>
          </a:p>
        </p:txBody>
      </p:sp>
      <p:sp>
        <p:nvSpPr>
          <p:cNvPr id="5" name="TextBox 4"/>
          <p:cNvSpPr txBox="1"/>
          <p:nvPr/>
        </p:nvSpPr>
        <p:spPr>
          <a:xfrm>
            <a:off x="7229064" y="3771399"/>
            <a:ext cx="3733800" cy="461665"/>
          </a:xfrm>
          <a:prstGeom prst="rect">
            <a:avLst/>
          </a:prstGeom>
          <a:noFill/>
        </p:spPr>
        <p:txBody>
          <a:bodyPr wrap="square" rtlCol="0">
            <a:spAutoFit/>
          </a:bodyPr>
          <a:lstStyle/>
          <a:p>
            <a:pPr algn="ctr"/>
            <a:r>
              <a:rPr lang="en-US" sz="2400" dirty="0">
                <a:solidFill>
                  <a:schemeClr val="accent1"/>
                </a:solidFill>
              </a:rPr>
              <a:t>OUTLINE</a:t>
            </a:r>
          </a:p>
        </p:txBody>
      </p:sp>
    </p:spTree>
    <p:extLst>
      <p:ext uri="{BB962C8B-B14F-4D97-AF65-F5344CB8AC3E}">
        <p14:creationId xmlns:p14="http://schemas.microsoft.com/office/powerpoint/2010/main" val="1326124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1456" y="1701799"/>
            <a:ext cx="7075644" cy="4734785"/>
          </a:xfrm>
          <a:prstGeom prst="rect">
            <a:avLst/>
          </a:prstGeom>
        </p:spPr>
      </p:pic>
      <p:sp>
        <p:nvSpPr>
          <p:cNvPr id="2" name="Title 1"/>
          <p:cNvSpPr>
            <a:spLocks noGrp="1"/>
          </p:cNvSpPr>
          <p:nvPr>
            <p:ph type="title"/>
          </p:nvPr>
        </p:nvSpPr>
        <p:spPr>
          <a:xfrm>
            <a:off x="838200" y="162991"/>
            <a:ext cx="10515600" cy="1559367"/>
          </a:xfrm>
        </p:spPr>
        <p:txBody>
          <a:bodyPr>
            <a:normAutofit/>
          </a:bodyPr>
          <a:lstStyle/>
          <a:p>
            <a:pPr algn="ctr"/>
            <a:r>
              <a:rPr lang="en-US" sz="4000" dirty="0"/>
              <a:t>Projections don’t take unexpected things into account – because they’re unexpected</a:t>
            </a:r>
          </a:p>
        </p:txBody>
      </p:sp>
    </p:spTree>
    <p:extLst>
      <p:ext uri="{BB962C8B-B14F-4D97-AF65-F5344CB8AC3E}">
        <p14:creationId xmlns:p14="http://schemas.microsoft.com/office/powerpoint/2010/main" val="1326209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270" y="-93638"/>
            <a:ext cx="10515600" cy="1559367"/>
          </a:xfrm>
        </p:spPr>
        <p:txBody>
          <a:bodyPr/>
          <a:lstStyle/>
          <a:p>
            <a:r>
              <a:rPr lang="en-US" dirty="0"/>
              <a:t>How do we calculate the Emsi 10 year Projection?</a:t>
            </a:r>
          </a:p>
        </p:txBody>
      </p:sp>
      <p:pic>
        <p:nvPicPr>
          <p:cNvPr id="5" name="Picture 4" descr="20150211 Career Coach Certification-17.png"/>
          <p:cNvPicPr>
            <a:picLocks noChangeAspect="1"/>
          </p:cNvPicPr>
          <p:nvPr/>
        </p:nvPicPr>
        <p:blipFill rotWithShape="1">
          <a:blip r:embed="rId3">
            <a:extLst>
              <a:ext uri="{28A0092B-C50C-407E-A947-70E740481C1C}">
                <a14:useLocalDpi xmlns:a14="http://schemas.microsoft.com/office/drawing/2010/main" val="0"/>
              </a:ext>
            </a:extLst>
          </a:blip>
          <a:srcRect l="6875" t="15925" r="40625"/>
          <a:stretch/>
        </p:blipFill>
        <p:spPr>
          <a:xfrm>
            <a:off x="2175061" y="1281108"/>
            <a:ext cx="4800600" cy="5765150"/>
          </a:xfrm>
          <a:prstGeom prst="rect">
            <a:avLst/>
          </a:prstGeom>
        </p:spPr>
      </p:pic>
      <p:sp>
        <p:nvSpPr>
          <p:cNvPr id="7" name="Rectangle 6"/>
          <p:cNvSpPr/>
          <p:nvPr/>
        </p:nvSpPr>
        <p:spPr>
          <a:xfrm>
            <a:off x="5432612" y="2218764"/>
            <a:ext cx="1290917" cy="4222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20150211 Career Coach Certification-14.png"/>
          <p:cNvPicPr>
            <a:picLocks noChangeAspect="1"/>
          </p:cNvPicPr>
          <p:nvPr/>
        </p:nvPicPr>
        <p:blipFill rotWithShape="1">
          <a:blip r:embed="rId4">
            <a:extLst>
              <a:ext uri="{28A0092B-C50C-407E-A947-70E740481C1C}">
                <a14:useLocalDpi xmlns:a14="http://schemas.microsoft.com/office/drawing/2010/main" val="0"/>
              </a:ext>
            </a:extLst>
          </a:blip>
          <a:srcRect l="7813" t="15925" r="16406"/>
          <a:stretch/>
        </p:blipFill>
        <p:spPr>
          <a:xfrm>
            <a:off x="2275633" y="1281108"/>
            <a:ext cx="6929438" cy="5765150"/>
          </a:xfrm>
          <a:prstGeom prst="rect">
            <a:avLst/>
          </a:prstGeom>
        </p:spPr>
      </p:pic>
      <p:sp>
        <p:nvSpPr>
          <p:cNvPr id="8" name="Rectangle 7"/>
          <p:cNvSpPr/>
          <p:nvPr/>
        </p:nvSpPr>
        <p:spPr>
          <a:xfrm>
            <a:off x="2175061" y="1281108"/>
            <a:ext cx="8283388" cy="5523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20150211 Career Coach Certification-15.png"/>
          <p:cNvPicPr>
            <a:picLocks noChangeAspect="1"/>
          </p:cNvPicPr>
          <p:nvPr/>
        </p:nvPicPr>
        <p:blipFill rotWithShape="1">
          <a:blip r:embed="rId5">
            <a:extLst>
              <a:ext uri="{28A0092B-C50C-407E-A947-70E740481C1C}">
                <a14:useLocalDpi xmlns:a14="http://schemas.microsoft.com/office/drawing/2010/main" val="0"/>
              </a:ext>
            </a:extLst>
          </a:blip>
          <a:srcRect l="7500" t="15925" r="17656" b="5822"/>
          <a:stretch/>
        </p:blipFill>
        <p:spPr>
          <a:xfrm>
            <a:off x="2894898" y="1075182"/>
            <a:ext cx="6843713" cy="5365958"/>
          </a:xfrm>
          <a:prstGeom prst="rect">
            <a:avLst/>
          </a:prstGeom>
        </p:spPr>
      </p:pic>
      <p:pic>
        <p:nvPicPr>
          <p:cNvPr id="10" name="Picture 9" descr="20150211 Career Coach Certification-16.png"/>
          <p:cNvPicPr>
            <a:picLocks noChangeAspect="1"/>
          </p:cNvPicPr>
          <p:nvPr/>
        </p:nvPicPr>
        <p:blipFill rotWithShape="1">
          <a:blip r:embed="rId6">
            <a:duotone>
              <a:schemeClr val="accent1">
                <a:shade val="45000"/>
                <a:satMod val="135000"/>
              </a:schemeClr>
              <a:prstClr val="white"/>
            </a:duotone>
            <a:extLst>
              <a:ext uri="{28A0092B-C50C-407E-A947-70E740481C1C}">
                <a14:useLocalDpi xmlns:a14="http://schemas.microsoft.com/office/drawing/2010/main" val="0"/>
              </a:ext>
            </a:extLst>
          </a:blip>
          <a:srcRect l="9041" t="39484" r="34305" b="28282"/>
          <a:stretch/>
        </p:blipFill>
        <p:spPr>
          <a:xfrm>
            <a:off x="2674093" y="2174425"/>
            <a:ext cx="6797748" cy="2900362"/>
          </a:xfrm>
          <a:prstGeom prst="rect">
            <a:avLst/>
          </a:prstGeom>
        </p:spPr>
      </p:pic>
      <p:sp>
        <p:nvSpPr>
          <p:cNvPr id="3" name="TextBox 2"/>
          <p:cNvSpPr txBox="1"/>
          <p:nvPr/>
        </p:nvSpPr>
        <p:spPr>
          <a:xfrm>
            <a:off x="6639486" y="1707776"/>
            <a:ext cx="2537714" cy="954107"/>
          </a:xfrm>
          <a:prstGeom prst="rect">
            <a:avLst/>
          </a:prstGeom>
          <a:solidFill>
            <a:schemeClr val="bg1"/>
          </a:solidFill>
        </p:spPr>
        <p:txBody>
          <a:bodyPr wrap="square" rtlCol="0">
            <a:spAutoFit/>
          </a:bodyPr>
          <a:lstStyle/>
          <a:p>
            <a:pPr algn="ctr"/>
            <a:r>
              <a:rPr lang="en-US" sz="2800" b="1" dirty="0" err="1">
                <a:solidFill>
                  <a:schemeClr val="tx2"/>
                </a:solidFill>
              </a:rPr>
              <a:t>Emsi’s</a:t>
            </a:r>
            <a:r>
              <a:rPr lang="en-US" sz="2800" b="1" dirty="0">
                <a:solidFill>
                  <a:schemeClr val="tx2"/>
                </a:solidFill>
              </a:rPr>
              <a:t> 10-Year</a:t>
            </a:r>
          </a:p>
          <a:p>
            <a:pPr algn="ctr"/>
            <a:r>
              <a:rPr lang="en-US" sz="2800" b="1" dirty="0">
                <a:solidFill>
                  <a:schemeClr val="tx2"/>
                </a:solidFill>
              </a:rPr>
              <a:t>Projection</a:t>
            </a:r>
          </a:p>
        </p:txBody>
      </p:sp>
    </p:spTree>
    <p:extLst>
      <p:ext uri="{BB962C8B-B14F-4D97-AF65-F5344CB8AC3E}">
        <p14:creationId xmlns:p14="http://schemas.microsoft.com/office/powerpoint/2010/main" val="159707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Emsi’s</a:t>
            </a:r>
            <a:r>
              <a:rPr lang="en-US" dirty="0"/>
              <a:t> Projection Accuracy</a:t>
            </a:r>
          </a:p>
        </p:txBody>
      </p:sp>
      <p:pic>
        <p:nvPicPr>
          <p:cNvPr id="4" name="Picture 3" descr="20150211 Career Coach Certification-18.png"/>
          <p:cNvPicPr>
            <a:picLocks noChangeAspect="1"/>
          </p:cNvPicPr>
          <p:nvPr/>
        </p:nvPicPr>
        <p:blipFill rotWithShape="1">
          <a:blip r:embed="rId3">
            <a:extLst>
              <a:ext uri="{28A0092B-C50C-407E-A947-70E740481C1C}">
                <a14:useLocalDpi xmlns:a14="http://schemas.microsoft.com/office/drawing/2010/main" val="0"/>
              </a:ext>
            </a:extLst>
          </a:blip>
          <a:srcRect l="8142" t="33339" r="8810" b="16159"/>
          <a:stretch/>
        </p:blipFill>
        <p:spPr>
          <a:xfrm>
            <a:off x="1835150" y="2243469"/>
            <a:ext cx="8521700" cy="3886200"/>
          </a:xfrm>
          <a:prstGeom prst="rect">
            <a:avLst/>
          </a:prstGeom>
        </p:spPr>
      </p:pic>
    </p:spTree>
    <p:extLst>
      <p:ext uri="{BB962C8B-B14F-4D97-AF65-F5344CB8AC3E}">
        <p14:creationId xmlns:p14="http://schemas.microsoft.com/office/powerpoint/2010/main" val="1022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9374" y="62955"/>
            <a:ext cx="10515600" cy="1559367"/>
          </a:xfrm>
        </p:spPr>
        <p:txBody>
          <a:bodyPr/>
          <a:lstStyle/>
          <a:p>
            <a:r>
              <a:rPr lang="en-US" dirty="0"/>
              <a:t>Example of Projection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4243" y="1337187"/>
            <a:ext cx="8605862" cy="4572819"/>
          </a:xfrm>
          <a:prstGeom prst="rect">
            <a:avLst/>
          </a:prstGeom>
        </p:spPr>
      </p:pic>
    </p:spTree>
    <p:extLst>
      <p:ext uri="{BB962C8B-B14F-4D97-AF65-F5344CB8AC3E}">
        <p14:creationId xmlns:p14="http://schemas.microsoft.com/office/powerpoint/2010/main" val="12282894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Industries</a:t>
            </a:r>
          </a:p>
        </p:txBody>
      </p:sp>
    </p:spTree>
    <p:extLst>
      <p:ext uri="{BB962C8B-B14F-4D97-AF65-F5344CB8AC3E}">
        <p14:creationId xmlns:p14="http://schemas.microsoft.com/office/powerpoint/2010/main" val="3274357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Businesses</a:t>
            </a:r>
          </a:p>
        </p:txBody>
      </p:sp>
      <p:sp>
        <p:nvSpPr>
          <p:cNvPr id="3" name="Subtitle 2"/>
          <p:cNvSpPr>
            <a:spLocks noGrp="1"/>
          </p:cNvSpPr>
          <p:nvPr>
            <p:ph idx="1"/>
          </p:nvPr>
        </p:nvSpPr>
        <p:spPr>
          <a:xfrm>
            <a:off x="5516445" y="2440114"/>
            <a:ext cx="5926394" cy="3933493"/>
          </a:xfrm>
        </p:spPr>
        <p:txBody>
          <a:bodyPr>
            <a:normAutofit/>
          </a:bodyPr>
          <a:lstStyle/>
          <a:p>
            <a:pPr marL="342900" indent="-342900">
              <a:buFont typeface="Arial" charset="0"/>
              <a:buChar char="•"/>
            </a:pPr>
            <a:r>
              <a:rPr lang="en-US" dirty="0"/>
              <a:t>1001 Codes</a:t>
            </a:r>
          </a:p>
          <a:p>
            <a:pPr marL="342900" indent="-342900">
              <a:buFont typeface="Arial" charset="0"/>
              <a:buChar char="•"/>
            </a:pPr>
            <a:r>
              <a:rPr lang="en-US" dirty="0"/>
              <a:t>5 Levels</a:t>
            </a:r>
          </a:p>
          <a:p>
            <a:pPr marL="342900" indent="-342900">
              <a:buFont typeface="Arial" charset="0"/>
              <a:buChar char="•"/>
            </a:pPr>
            <a:r>
              <a:rPr lang="en-US" dirty="0"/>
              <a:t>Example:</a:t>
            </a:r>
          </a:p>
          <a:p>
            <a:pPr marL="0" indent="0">
              <a:buNone/>
            </a:pPr>
            <a:r>
              <a:rPr lang="en-US" dirty="0"/>
              <a:t>    </a:t>
            </a:r>
            <a:r>
              <a:rPr lang="en-US" sz="1800" dirty="0"/>
              <a:t>31-Manufacturing</a:t>
            </a:r>
          </a:p>
          <a:p>
            <a:pPr marL="0" indent="0">
              <a:buNone/>
            </a:pPr>
            <a:r>
              <a:rPr lang="en-US" sz="1800" dirty="0"/>
              <a:t>         312-Beverage &amp; Tobacco Product mfg.</a:t>
            </a:r>
          </a:p>
          <a:p>
            <a:pPr marL="0" indent="0">
              <a:buNone/>
            </a:pPr>
            <a:r>
              <a:rPr lang="en-US" sz="1800" dirty="0"/>
              <a:t>               3121-Beverage mfg.</a:t>
            </a:r>
          </a:p>
          <a:p>
            <a:pPr marL="0" indent="0">
              <a:buNone/>
            </a:pPr>
            <a:r>
              <a:rPr lang="en-US" sz="1800" dirty="0"/>
              <a:t>	        31211-Soft Drink &amp; Ice mfg.</a:t>
            </a:r>
          </a:p>
          <a:p>
            <a:pPr marL="0" indent="0">
              <a:buNone/>
            </a:pPr>
            <a:r>
              <a:rPr lang="en-US" sz="1800" dirty="0"/>
              <a:t>	                312112-Ice mfg.</a:t>
            </a:r>
          </a:p>
          <a:p>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80947" y="2342398"/>
            <a:ext cx="3191256" cy="3191256"/>
          </a:xfrm>
          <a:prstGeom prst="ellipse">
            <a:avLst/>
          </a:prstGeom>
        </p:spPr>
      </p:pic>
      <p:sp>
        <p:nvSpPr>
          <p:cNvPr id="6" name="Title 1"/>
          <p:cNvSpPr txBox="1">
            <a:spLocks/>
          </p:cNvSpPr>
          <p:nvPr/>
        </p:nvSpPr>
        <p:spPr>
          <a:xfrm>
            <a:off x="5516445" y="1047673"/>
            <a:ext cx="5469053" cy="83222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solidFill>
                  <a:schemeClr val="tx2"/>
                </a:solidFill>
              </a:rPr>
              <a:t>NAICS</a:t>
            </a:r>
          </a:p>
        </p:txBody>
      </p:sp>
      <p:sp>
        <p:nvSpPr>
          <p:cNvPr id="7" name="TextBox 6"/>
          <p:cNvSpPr txBox="1"/>
          <p:nvPr/>
        </p:nvSpPr>
        <p:spPr>
          <a:xfrm>
            <a:off x="5489268" y="1875216"/>
            <a:ext cx="6586653" cy="731824"/>
          </a:xfrm>
          <a:prstGeom prst="rect">
            <a:avLst/>
          </a:prstGeom>
          <a:noFill/>
        </p:spPr>
        <p:txBody>
          <a:bodyPr wrap="square" rtlCol="0">
            <a:normAutofit/>
          </a:bodyPr>
          <a:lstStyle/>
          <a:p>
            <a:r>
              <a:rPr lang="en-US" sz="2400" dirty="0">
                <a:solidFill>
                  <a:schemeClr val="accent1"/>
                </a:solidFill>
              </a:rPr>
              <a:t>(North American Industry Classification System)</a:t>
            </a:r>
          </a:p>
        </p:txBody>
      </p:sp>
    </p:spTree>
    <p:extLst>
      <p:ext uri="{BB962C8B-B14F-4D97-AF65-F5344CB8AC3E}">
        <p14:creationId xmlns:p14="http://schemas.microsoft.com/office/powerpoint/2010/main" val="126064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400300"/>
            <a:ext cx="5120640" cy="3975100"/>
          </a:xfrm>
        </p:spPr>
        <p:txBody>
          <a:bodyPr/>
          <a:lstStyle/>
          <a:p>
            <a:r>
              <a:rPr lang="en-US" dirty="0"/>
              <a:t>Crucial dataset</a:t>
            </a:r>
          </a:p>
          <a:p>
            <a:r>
              <a:rPr lang="en-US" dirty="0"/>
              <a:t>County level data</a:t>
            </a:r>
          </a:p>
          <a:p>
            <a:r>
              <a:rPr lang="en-US" dirty="0"/>
              <a:t>Includes:</a:t>
            </a:r>
          </a:p>
          <a:p>
            <a:pPr lvl="1"/>
            <a:r>
              <a:rPr lang="en-US" dirty="0"/>
              <a:t>Job Counts</a:t>
            </a:r>
          </a:p>
          <a:p>
            <a:pPr lvl="1"/>
            <a:r>
              <a:rPr lang="en-US" dirty="0"/>
              <a:t>Annual Earnings</a:t>
            </a:r>
          </a:p>
          <a:p>
            <a:pPr lvl="1"/>
            <a:r>
              <a:rPr lang="en-US" dirty="0"/>
              <a:t># of Establishments</a:t>
            </a:r>
          </a:p>
        </p:txBody>
      </p:sp>
      <p:sp>
        <p:nvSpPr>
          <p:cNvPr id="3" name="Title 2"/>
          <p:cNvSpPr>
            <a:spLocks noGrp="1"/>
          </p:cNvSpPr>
          <p:nvPr>
            <p:ph type="title"/>
          </p:nvPr>
        </p:nvSpPr>
        <p:spPr/>
        <p:txBody>
          <a:bodyPr/>
          <a:lstStyle/>
          <a:p>
            <a:r>
              <a:rPr lang="en-US" dirty="0"/>
              <a:t>QCEW</a:t>
            </a:r>
          </a:p>
        </p:txBody>
      </p:sp>
      <p:sp>
        <p:nvSpPr>
          <p:cNvPr id="4" name="Subtitle 3"/>
          <p:cNvSpPr>
            <a:spLocks noGrp="1"/>
          </p:cNvSpPr>
          <p:nvPr>
            <p:ph type="subTitle" idx="1"/>
          </p:nvPr>
        </p:nvSpPr>
        <p:spPr>
          <a:xfrm>
            <a:off x="838200" y="1807030"/>
            <a:ext cx="6197600" cy="370113"/>
          </a:xfrm>
        </p:spPr>
        <p:txBody>
          <a:bodyPr/>
          <a:lstStyle/>
          <a:p>
            <a:r>
              <a:rPr lang="en-US" dirty="0"/>
              <a:t>(Quarterly Census of Employment and Wages)</a:t>
            </a:r>
          </a:p>
        </p:txBody>
      </p:sp>
      <p:sp>
        <p:nvSpPr>
          <p:cNvPr id="5" name="Content Placeholder 1"/>
          <p:cNvSpPr txBox="1">
            <a:spLocks/>
          </p:cNvSpPr>
          <p:nvPr/>
        </p:nvSpPr>
        <p:spPr>
          <a:xfrm>
            <a:off x="6606122" y="2400300"/>
            <a:ext cx="5369978" cy="3162300"/>
          </a:xfrm>
          <a:prstGeom prst="rect">
            <a:avLst/>
          </a:prstGeom>
          <a:ln>
            <a:solidFill>
              <a:schemeClr val="accent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a:t>
            </a:r>
          </a:p>
          <a:p>
            <a:pPr lvl="1"/>
            <a:r>
              <a:rPr lang="en-US" dirty="0"/>
              <a:t>Basis of our employee industry data due to job counts and annual earnings data</a:t>
            </a:r>
          </a:p>
          <a:p>
            <a:pPr marL="0" indent="0">
              <a:buNone/>
            </a:pPr>
            <a:r>
              <a:rPr lang="en-US" b="1" dirty="0">
                <a:solidFill>
                  <a:schemeClr val="accent1"/>
                </a:solidFill>
              </a:rPr>
              <a:t>Weaknesses:</a:t>
            </a:r>
          </a:p>
          <a:p>
            <a:pPr lvl="1"/>
            <a:r>
              <a:rPr lang="en-US" dirty="0"/>
              <a:t>Lots of suppressions</a:t>
            </a:r>
          </a:p>
          <a:p>
            <a:pPr lvl="1"/>
            <a:r>
              <a:rPr lang="en-US" dirty="0"/>
              <a:t>Doesn’t cover the self-employed</a:t>
            </a:r>
          </a:p>
        </p:txBody>
      </p:sp>
    </p:spTree>
    <p:extLst>
      <p:ext uri="{BB962C8B-B14F-4D97-AF65-F5344CB8AC3E}">
        <p14:creationId xmlns:p14="http://schemas.microsoft.com/office/powerpoint/2010/main" val="3045703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38200" y="3187700"/>
            <a:ext cx="5120640" cy="1841500"/>
          </a:xfrm>
        </p:spPr>
        <p:txBody>
          <a:bodyPr/>
          <a:lstStyle/>
          <a:p>
            <a:r>
              <a:rPr lang="en-US" dirty="0"/>
              <a:t>CBP publishes employment ranges for industries in counties</a:t>
            </a:r>
          </a:p>
          <a:p>
            <a:r>
              <a:rPr lang="en-US" dirty="0"/>
              <a:t>ZBP publishes employment ranges for industries in ZIPs</a:t>
            </a:r>
          </a:p>
        </p:txBody>
      </p:sp>
      <p:sp>
        <p:nvSpPr>
          <p:cNvPr id="3" name="Title 2"/>
          <p:cNvSpPr>
            <a:spLocks noGrp="1"/>
          </p:cNvSpPr>
          <p:nvPr>
            <p:ph type="title"/>
          </p:nvPr>
        </p:nvSpPr>
        <p:spPr/>
        <p:txBody>
          <a:bodyPr/>
          <a:lstStyle/>
          <a:p>
            <a:r>
              <a:rPr lang="en-US" dirty="0"/>
              <a:t>CBP &amp; ZBP</a:t>
            </a:r>
          </a:p>
        </p:txBody>
      </p:sp>
      <p:sp>
        <p:nvSpPr>
          <p:cNvPr id="4" name="Subtitle 3"/>
          <p:cNvSpPr>
            <a:spLocks noGrp="1"/>
          </p:cNvSpPr>
          <p:nvPr>
            <p:ph type="subTitle" idx="1"/>
          </p:nvPr>
        </p:nvSpPr>
        <p:spPr>
          <a:xfrm>
            <a:off x="838200" y="1807030"/>
            <a:ext cx="6197600" cy="370113"/>
          </a:xfrm>
        </p:spPr>
        <p:txBody>
          <a:bodyPr/>
          <a:lstStyle/>
          <a:p>
            <a:r>
              <a:rPr lang="en-US" dirty="0"/>
              <a:t>(County and ZIP Business Patterns)</a:t>
            </a:r>
          </a:p>
        </p:txBody>
      </p:sp>
      <p:sp>
        <p:nvSpPr>
          <p:cNvPr id="5" name="Content Placeholder 1"/>
          <p:cNvSpPr txBox="1">
            <a:spLocks/>
          </p:cNvSpPr>
          <p:nvPr/>
        </p:nvSpPr>
        <p:spPr>
          <a:xfrm>
            <a:off x="6606122" y="2400300"/>
            <a:ext cx="5344578" cy="3416300"/>
          </a:xfrm>
          <a:prstGeom prst="rect">
            <a:avLst/>
          </a:prstGeom>
          <a:ln>
            <a:solidFill>
              <a:schemeClr val="accent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a:t>
            </a:r>
          </a:p>
          <a:p>
            <a:pPr lvl="1"/>
            <a:r>
              <a:rPr lang="en-US" dirty="0"/>
              <a:t>Ranges provide a starting point in dealing with suppressions in other data</a:t>
            </a:r>
          </a:p>
          <a:p>
            <a:pPr marL="0" indent="0">
              <a:buNone/>
            </a:pPr>
            <a:r>
              <a:rPr lang="en-US" b="1" dirty="0">
                <a:solidFill>
                  <a:schemeClr val="accent1"/>
                </a:solidFill>
              </a:rPr>
              <a:t>Weaknesses:</a:t>
            </a:r>
          </a:p>
          <a:p>
            <a:pPr lvl="1"/>
            <a:r>
              <a:rPr lang="en-US" dirty="0"/>
              <a:t>Not entirely consistent with QCEW</a:t>
            </a:r>
          </a:p>
          <a:p>
            <a:pPr lvl="1"/>
            <a:r>
              <a:rPr lang="en-US" dirty="0"/>
              <a:t>Numbers are ranges</a:t>
            </a:r>
          </a:p>
        </p:txBody>
      </p:sp>
    </p:spTree>
    <p:extLst>
      <p:ext uri="{BB962C8B-B14F-4D97-AF65-F5344CB8AC3E}">
        <p14:creationId xmlns:p14="http://schemas.microsoft.com/office/powerpoint/2010/main" val="637603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38200" y="3505200"/>
            <a:ext cx="5120640" cy="889000"/>
          </a:xfrm>
        </p:spPr>
        <p:txBody>
          <a:bodyPr/>
          <a:lstStyle/>
          <a:p>
            <a:r>
              <a:rPr lang="en-US" dirty="0"/>
              <a:t>Huge data set with </a:t>
            </a:r>
            <a:r>
              <a:rPr lang="en-US"/>
              <a:t>many interesting data points</a:t>
            </a:r>
            <a:endParaRPr lang="en-US" dirty="0"/>
          </a:p>
        </p:txBody>
      </p:sp>
      <p:sp>
        <p:nvSpPr>
          <p:cNvPr id="3" name="Title 2"/>
          <p:cNvSpPr>
            <a:spLocks noGrp="1"/>
          </p:cNvSpPr>
          <p:nvPr>
            <p:ph type="title"/>
          </p:nvPr>
        </p:nvSpPr>
        <p:spPr/>
        <p:txBody>
          <a:bodyPr/>
          <a:lstStyle/>
          <a:p>
            <a:r>
              <a:rPr lang="en-US" dirty="0"/>
              <a:t>ACS</a:t>
            </a:r>
          </a:p>
        </p:txBody>
      </p:sp>
      <p:sp>
        <p:nvSpPr>
          <p:cNvPr id="4" name="Subtitle 3"/>
          <p:cNvSpPr>
            <a:spLocks noGrp="1"/>
          </p:cNvSpPr>
          <p:nvPr>
            <p:ph type="subTitle" idx="1"/>
          </p:nvPr>
        </p:nvSpPr>
        <p:spPr>
          <a:xfrm>
            <a:off x="838200" y="1807030"/>
            <a:ext cx="6197600" cy="370113"/>
          </a:xfrm>
        </p:spPr>
        <p:txBody>
          <a:bodyPr/>
          <a:lstStyle/>
          <a:p>
            <a:r>
              <a:rPr lang="en-US" dirty="0"/>
              <a:t>(American Community Survey)</a:t>
            </a:r>
          </a:p>
        </p:txBody>
      </p:sp>
      <p:sp>
        <p:nvSpPr>
          <p:cNvPr id="5" name="Content Placeholder 1"/>
          <p:cNvSpPr txBox="1">
            <a:spLocks/>
          </p:cNvSpPr>
          <p:nvPr/>
        </p:nvSpPr>
        <p:spPr>
          <a:xfrm>
            <a:off x="6606122" y="2400300"/>
            <a:ext cx="5344578" cy="3098800"/>
          </a:xfrm>
          <a:prstGeom prst="rect">
            <a:avLst/>
          </a:prstGeom>
          <a:ln>
            <a:solidFill>
              <a:schemeClr val="accent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a:t>
            </a:r>
          </a:p>
          <a:p>
            <a:pPr lvl="1"/>
            <a:r>
              <a:rPr lang="en-US" dirty="0"/>
              <a:t>Publishes industry and occupation demographics</a:t>
            </a:r>
          </a:p>
          <a:p>
            <a:pPr marL="0" indent="0">
              <a:buNone/>
            </a:pPr>
            <a:r>
              <a:rPr lang="en-US" b="1" dirty="0">
                <a:solidFill>
                  <a:schemeClr val="accent1"/>
                </a:solidFill>
              </a:rPr>
              <a:t>Weakness:</a:t>
            </a:r>
          </a:p>
          <a:p>
            <a:pPr lvl="1"/>
            <a:r>
              <a:rPr lang="en-US" dirty="0"/>
              <a:t>Sample-size survey</a:t>
            </a:r>
          </a:p>
          <a:p>
            <a:pPr lvl="2"/>
            <a:r>
              <a:rPr lang="en-US" dirty="0"/>
              <a:t>Not a complete picture of the nation</a:t>
            </a:r>
          </a:p>
        </p:txBody>
      </p:sp>
    </p:spTree>
    <p:extLst>
      <p:ext uri="{BB962C8B-B14F-4D97-AF65-F5344CB8AC3E}">
        <p14:creationId xmlns:p14="http://schemas.microsoft.com/office/powerpoint/2010/main" val="1814178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38200" y="3225800"/>
            <a:ext cx="5120640" cy="1993900"/>
          </a:xfrm>
        </p:spPr>
        <p:txBody>
          <a:bodyPr/>
          <a:lstStyle/>
          <a:p>
            <a:r>
              <a:rPr lang="en-US" dirty="0"/>
              <a:t>Publishes industry:</a:t>
            </a:r>
          </a:p>
          <a:p>
            <a:pPr lvl="1"/>
            <a:r>
              <a:rPr lang="en-US" dirty="0"/>
              <a:t>Demographics</a:t>
            </a:r>
          </a:p>
          <a:p>
            <a:pPr lvl="1"/>
            <a:r>
              <a:rPr lang="en-US" dirty="0"/>
              <a:t>Hires</a:t>
            </a:r>
          </a:p>
          <a:p>
            <a:pPr lvl="1"/>
            <a:r>
              <a:rPr lang="en-US" dirty="0"/>
              <a:t>Separations</a:t>
            </a:r>
          </a:p>
        </p:txBody>
      </p:sp>
      <p:sp>
        <p:nvSpPr>
          <p:cNvPr id="3" name="Title 2"/>
          <p:cNvSpPr>
            <a:spLocks noGrp="1"/>
          </p:cNvSpPr>
          <p:nvPr>
            <p:ph type="title"/>
          </p:nvPr>
        </p:nvSpPr>
        <p:spPr/>
        <p:txBody>
          <a:bodyPr/>
          <a:lstStyle/>
          <a:p>
            <a:r>
              <a:rPr lang="en-US" dirty="0"/>
              <a:t>QWI</a:t>
            </a:r>
          </a:p>
        </p:txBody>
      </p:sp>
      <p:sp>
        <p:nvSpPr>
          <p:cNvPr id="4" name="Subtitle 3"/>
          <p:cNvSpPr>
            <a:spLocks noGrp="1"/>
          </p:cNvSpPr>
          <p:nvPr>
            <p:ph type="subTitle" idx="1"/>
          </p:nvPr>
        </p:nvSpPr>
        <p:spPr>
          <a:xfrm>
            <a:off x="838200" y="1807030"/>
            <a:ext cx="6197600" cy="370113"/>
          </a:xfrm>
        </p:spPr>
        <p:txBody>
          <a:bodyPr/>
          <a:lstStyle/>
          <a:p>
            <a:r>
              <a:rPr lang="en-US" dirty="0"/>
              <a:t>(Quarterly Workforce Indicators)</a:t>
            </a:r>
          </a:p>
        </p:txBody>
      </p:sp>
      <p:sp>
        <p:nvSpPr>
          <p:cNvPr id="5" name="Content Placeholder 1"/>
          <p:cNvSpPr txBox="1">
            <a:spLocks/>
          </p:cNvSpPr>
          <p:nvPr/>
        </p:nvSpPr>
        <p:spPr>
          <a:xfrm>
            <a:off x="6606122" y="2400300"/>
            <a:ext cx="5344578" cy="3467100"/>
          </a:xfrm>
          <a:prstGeom prst="rect">
            <a:avLst/>
          </a:prstGeom>
          <a:ln>
            <a:solidFill>
              <a:schemeClr val="accent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Strengths:</a:t>
            </a:r>
          </a:p>
          <a:p>
            <a:pPr lvl="1"/>
            <a:r>
              <a:rPr lang="en-US" dirty="0"/>
              <a:t>Very accurate count of </a:t>
            </a:r>
            <a:r>
              <a:rPr lang="en-US" dirty="0" err="1"/>
              <a:t>hirings</a:t>
            </a:r>
            <a:r>
              <a:rPr lang="en-US" dirty="0"/>
              <a:t> &amp; separations by industry</a:t>
            </a:r>
          </a:p>
          <a:p>
            <a:pPr lvl="1"/>
            <a:r>
              <a:rPr lang="en-US" dirty="0"/>
              <a:t>Demographic breakouts of industries</a:t>
            </a:r>
          </a:p>
          <a:p>
            <a:pPr marL="0" indent="0">
              <a:buNone/>
            </a:pPr>
            <a:r>
              <a:rPr lang="en-US" b="1" dirty="0">
                <a:solidFill>
                  <a:schemeClr val="accent1"/>
                </a:solidFill>
              </a:rPr>
              <a:t>Weaknesses:</a:t>
            </a:r>
          </a:p>
          <a:p>
            <a:pPr lvl="1"/>
            <a:r>
              <a:rPr lang="en-US" dirty="0"/>
              <a:t>Significant lag time</a:t>
            </a:r>
          </a:p>
          <a:p>
            <a:pPr lvl="1"/>
            <a:r>
              <a:rPr lang="en-US" dirty="0"/>
              <a:t>Suppressions</a:t>
            </a:r>
          </a:p>
        </p:txBody>
      </p:sp>
    </p:spTree>
    <p:extLst>
      <p:ext uri="{BB962C8B-B14F-4D97-AF65-F5344CB8AC3E}">
        <p14:creationId xmlns:p14="http://schemas.microsoft.com/office/powerpoint/2010/main" val="1274056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38200" y="684103"/>
            <a:ext cx="10515600" cy="9033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Two Types of LMI</a:t>
            </a:r>
          </a:p>
        </p:txBody>
      </p:sp>
      <p:sp>
        <p:nvSpPr>
          <p:cNvPr id="8" name="Subtitle 7"/>
          <p:cNvSpPr>
            <a:spLocks noGrp="1"/>
          </p:cNvSpPr>
          <p:nvPr>
            <p:ph type="subTitle" idx="1"/>
          </p:nvPr>
        </p:nvSpPr>
        <p:spPr>
          <a:xfrm>
            <a:off x="838200" y="2247774"/>
            <a:ext cx="5122762" cy="370113"/>
          </a:xfrm>
        </p:spPr>
        <p:txBody>
          <a:bodyPr/>
          <a:lstStyle/>
          <a:p>
            <a:r>
              <a:rPr lang="en-US" sz="3600" dirty="0"/>
              <a:t>TRADITIONAL LMI</a:t>
            </a:r>
          </a:p>
        </p:txBody>
      </p:sp>
      <p:sp>
        <p:nvSpPr>
          <p:cNvPr id="11" name="Subtitle 7"/>
          <p:cNvSpPr txBox="1">
            <a:spLocks/>
          </p:cNvSpPr>
          <p:nvPr/>
        </p:nvSpPr>
        <p:spPr>
          <a:xfrm>
            <a:off x="838200" y="4309599"/>
            <a:ext cx="5122762" cy="370113"/>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Clr>
                <a:schemeClr val="accent1"/>
              </a:buClr>
              <a:buFont typeface="Wingdings" charset="2"/>
              <a:buNone/>
              <a:defRPr sz="1600" b="0" i="0" kern="1200" spc="300" baseline="0">
                <a:solidFill>
                  <a:schemeClr val="accent1"/>
                </a:solidFill>
                <a:latin typeface="Avenir Medium" charset="0"/>
                <a:ea typeface="Avenir Medium" charset="0"/>
                <a:cs typeface="Avenir Medium" charset="0"/>
              </a:defRPr>
            </a:lvl1pPr>
            <a:lvl2pPr marL="457200" indent="0" algn="ctr" defTabSz="914400" rtl="0" eaLnBrk="1" latinLnBrk="0" hangingPunct="1">
              <a:lnSpc>
                <a:spcPct val="100000"/>
              </a:lnSpc>
              <a:spcBef>
                <a:spcPts val="500"/>
              </a:spcBef>
              <a:buClr>
                <a:schemeClr val="accent1"/>
              </a:buClr>
              <a:buFont typeface="Wingdings" charset="2"/>
              <a:buNone/>
              <a:defRPr sz="2000" b="0" i="0" kern="1200">
                <a:solidFill>
                  <a:schemeClr val="tx2"/>
                </a:solidFill>
                <a:latin typeface="Avenir Book" charset="0"/>
                <a:ea typeface="Avenir Book" charset="0"/>
                <a:cs typeface="Avenir Book" charset="0"/>
              </a:defRPr>
            </a:lvl2pPr>
            <a:lvl3pPr marL="914400" indent="0" algn="ctr" defTabSz="914400" rtl="0" eaLnBrk="1" latinLnBrk="0" hangingPunct="1">
              <a:lnSpc>
                <a:spcPct val="100000"/>
              </a:lnSpc>
              <a:spcBef>
                <a:spcPts val="500"/>
              </a:spcBef>
              <a:buClr>
                <a:schemeClr val="accent1"/>
              </a:buClr>
              <a:buFont typeface="Wingdings" charset="2"/>
              <a:buNone/>
              <a:defRPr sz="1800" b="0" i="0" kern="1200">
                <a:solidFill>
                  <a:schemeClr val="tx2"/>
                </a:solidFill>
                <a:latin typeface="Avenir Book" charset="0"/>
                <a:ea typeface="Avenir Book" charset="0"/>
                <a:cs typeface="Avenir Book" charset="0"/>
              </a:defRPr>
            </a:lvl3pPr>
            <a:lvl4pPr marL="13716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4pPr>
            <a:lvl5pPr marL="1828800" indent="0" algn="ctr" defTabSz="914400" rtl="0" eaLnBrk="1" latinLnBrk="0" hangingPunct="1">
              <a:lnSpc>
                <a:spcPct val="100000"/>
              </a:lnSpc>
              <a:spcBef>
                <a:spcPts val="500"/>
              </a:spcBef>
              <a:buClr>
                <a:schemeClr val="accent1"/>
              </a:buClr>
              <a:buFont typeface="Wingdings" charset="2"/>
              <a:buNone/>
              <a:defRPr sz="1600" b="0" i="0" kern="1200">
                <a:solidFill>
                  <a:schemeClr val="tx2"/>
                </a:solidFill>
                <a:latin typeface="Avenir Book" charset="0"/>
                <a:ea typeface="Avenir Book" charset="0"/>
                <a:cs typeface="Avenir Book"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z="3600" dirty="0"/>
              <a:t>REAL-TIME LMI</a:t>
            </a:r>
          </a:p>
        </p:txBody>
      </p:sp>
      <p:sp>
        <p:nvSpPr>
          <p:cNvPr id="13" name="TextBox 12"/>
          <p:cNvSpPr txBox="1"/>
          <p:nvPr/>
        </p:nvSpPr>
        <p:spPr>
          <a:xfrm>
            <a:off x="7539787" y="2247774"/>
            <a:ext cx="5033211" cy="584775"/>
          </a:xfrm>
          <a:prstGeom prst="rect">
            <a:avLst/>
          </a:prstGeom>
          <a:noFill/>
        </p:spPr>
        <p:txBody>
          <a:bodyPr wrap="square" rtlCol="0">
            <a:spAutoFit/>
          </a:bodyPr>
          <a:lstStyle/>
          <a:p>
            <a:r>
              <a:rPr lang="en-US" sz="3200" dirty="0">
                <a:solidFill>
                  <a:schemeClr val="tx2"/>
                </a:solidFill>
              </a:rPr>
              <a:t>Government Sources</a:t>
            </a:r>
          </a:p>
        </p:txBody>
      </p:sp>
      <p:sp>
        <p:nvSpPr>
          <p:cNvPr id="14" name="TextBox 13"/>
          <p:cNvSpPr txBox="1"/>
          <p:nvPr/>
        </p:nvSpPr>
        <p:spPr>
          <a:xfrm>
            <a:off x="7539787" y="4309599"/>
            <a:ext cx="5033211" cy="584775"/>
          </a:xfrm>
          <a:prstGeom prst="rect">
            <a:avLst/>
          </a:prstGeom>
          <a:noFill/>
        </p:spPr>
        <p:txBody>
          <a:bodyPr wrap="square" rtlCol="0">
            <a:spAutoFit/>
          </a:bodyPr>
          <a:lstStyle/>
          <a:p>
            <a:r>
              <a:rPr lang="en-US" sz="3200" dirty="0">
                <a:solidFill>
                  <a:schemeClr val="tx2"/>
                </a:solidFill>
              </a:rPr>
              <a:t>Private On-line Sources</a:t>
            </a:r>
          </a:p>
        </p:txBody>
      </p:sp>
      <p:sp>
        <p:nvSpPr>
          <p:cNvPr id="15" name="Right Arrow 14"/>
          <p:cNvSpPr/>
          <p:nvPr/>
        </p:nvSpPr>
        <p:spPr>
          <a:xfrm>
            <a:off x="5823284" y="2217379"/>
            <a:ext cx="1283369" cy="6151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5823284" y="4279204"/>
            <a:ext cx="1283369" cy="6151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813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032" y="192490"/>
            <a:ext cx="10515600" cy="830066"/>
          </a:xfrm>
        </p:spPr>
        <p:txBody>
          <a:bodyPr/>
          <a:lstStyle/>
          <a:p>
            <a:r>
              <a:rPr lang="en-US" dirty="0"/>
              <a:t>Industry Demographic Examples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104" y="1288021"/>
            <a:ext cx="6138584" cy="4670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38"/>
          <a:stretch/>
        </p:blipFill>
        <p:spPr>
          <a:xfrm>
            <a:off x="6051966" y="2384317"/>
            <a:ext cx="6130202" cy="28464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426617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err="1"/>
              <a:t>Emsi</a:t>
            </a:r>
            <a:r>
              <a:rPr lang="en-US" dirty="0"/>
              <a:t> Analyst Application (scenario)</a:t>
            </a:r>
          </a:p>
        </p:txBody>
      </p:sp>
    </p:spTree>
    <p:extLst>
      <p:ext uri="{BB962C8B-B14F-4D97-AF65-F5344CB8AC3E}">
        <p14:creationId xmlns:p14="http://schemas.microsoft.com/office/powerpoint/2010/main" val="15174792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Occupations</a:t>
            </a:r>
          </a:p>
        </p:txBody>
      </p:sp>
    </p:spTree>
    <p:extLst>
      <p:ext uri="{BB962C8B-B14F-4D97-AF65-F5344CB8AC3E}">
        <p14:creationId xmlns:p14="http://schemas.microsoft.com/office/powerpoint/2010/main" val="28736754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10515600" cy="903397"/>
          </a:xfrm>
        </p:spPr>
        <p:txBody>
          <a:bodyPr/>
          <a:lstStyle/>
          <a:p>
            <a:r>
              <a:rPr lang="en-US"/>
              <a:t>Occupations</a:t>
            </a:r>
            <a:endParaRPr lang="en-US" dirty="0"/>
          </a:p>
        </p:txBody>
      </p:sp>
      <p:sp>
        <p:nvSpPr>
          <p:cNvPr id="3" name="Subtitle 2"/>
          <p:cNvSpPr>
            <a:spLocks noGrp="1"/>
          </p:cNvSpPr>
          <p:nvPr>
            <p:ph idx="1"/>
          </p:nvPr>
        </p:nvSpPr>
        <p:spPr>
          <a:xfrm>
            <a:off x="392612" y="2962127"/>
            <a:ext cx="6548552" cy="3358376"/>
          </a:xfrm>
        </p:spPr>
        <p:txBody>
          <a:bodyPr/>
          <a:lstStyle/>
          <a:p>
            <a:pPr marL="342900" indent="-342900">
              <a:buFont typeface="Arial" charset="0"/>
              <a:buChar char="•"/>
            </a:pPr>
            <a:r>
              <a:rPr lang="en-US" dirty="0"/>
              <a:t>800 Codes</a:t>
            </a:r>
          </a:p>
          <a:p>
            <a:pPr marL="342900" indent="-342900">
              <a:buFont typeface="Arial" charset="0"/>
              <a:buChar char="•"/>
            </a:pPr>
            <a:r>
              <a:rPr lang="en-US" dirty="0"/>
              <a:t>4 Levels</a:t>
            </a:r>
          </a:p>
          <a:p>
            <a:pPr marL="342900" indent="-342900">
              <a:buFont typeface="Arial" charset="0"/>
              <a:buChar char="•"/>
            </a:pPr>
            <a:r>
              <a:rPr lang="en-US" dirty="0"/>
              <a:t>Example:</a:t>
            </a:r>
          </a:p>
          <a:p>
            <a:pPr marL="0" indent="0">
              <a:buNone/>
            </a:pPr>
            <a:r>
              <a:rPr lang="en-US" sz="1800" dirty="0"/>
              <a:t>         15-0000 – Computer Occupations</a:t>
            </a:r>
          </a:p>
          <a:p>
            <a:pPr marL="0" indent="0">
              <a:buNone/>
            </a:pPr>
            <a:r>
              <a:rPr lang="en-US" sz="1800" dirty="0"/>
              <a:t>            15-1100 – Computer Occupations</a:t>
            </a:r>
          </a:p>
          <a:p>
            <a:pPr marL="0" indent="0">
              <a:buNone/>
            </a:pPr>
            <a:r>
              <a:rPr lang="en-US" sz="1800" dirty="0"/>
              <a:t>               15-1130 – Software Developers</a:t>
            </a:r>
          </a:p>
          <a:p>
            <a:pPr marL="0" indent="0">
              <a:buNone/>
            </a:pPr>
            <a:r>
              <a:rPr lang="en-US" sz="1800" dirty="0"/>
              <a:t>	   15-1134 – Web Developer</a:t>
            </a:r>
          </a:p>
          <a:p>
            <a:pPr marL="342900" indent="-342900">
              <a:buFont typeface="Arial" charset="0"/>
              <a:buChar char="•"/>
            </a:pPr>
            <a:endParaRPr lang="en-US" dirty="0"/>
          </a:p>
        </p:txBody>
      </p:sp>
      <p:sp>
        <p:nvSpPr>
          <p:cNvPr id="6" name="Title 1"/>
          <p:cNvSpPr txBox="1">
            <a:spLocks/>
          </p:cNvSpPr>
          <p:nvPr/>
        </p:nvSpPr>
        <p:spPr>
          <a:xfrm>
            <a:off x="392612" y="1690379"/>
            <a:ext cx="2179753" cy="83222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t>SOC</a:t>
            </a:r>
          </a:p>
        </p:txBody>
      </p:sp>
      <p:sp>
        <p:nvSpPr>
          <p:cNvPr id="8" name="TextBox 7"/>
          <p:cNvSpPr txBox="1"/>
          <p:nvPr/>
        </p:nvSpPr>
        <p:spPr>
          <a:xfrm>
            <a:off x="354511" y="2489880"/>
            <a:ext cx="6586653" cy="731824"/>
          </a:xfrm>
          <a:prstGeom prst="rect">
            <a:avLst/>
          </a:prstGeom>
          <a:noFill/>
        </p:spPr>
        <p:txBody>
          <a:bodyPr wrap="square" rtlCol="0">
            <a:normAutofit/>
          </a:bodyPr>
          <a:lstStyle/>
          <a:p>
            <a:r>
              <a:rPr lang="en-US" sz="2400" dirty="0">
                <a:solidFill>
                  <a:schemeClr val="tx2"/>
                </a:solidFill>
              </a:rPr>
              <a:t>(Standard Occupation Classification)</a:t>
            </a:r>
          </a:p>
        </p:txBody>
      </p:sp>
      <p:sp>
        <p:nvSpPr>
          <p:cNvPr id="9" name="Subtitle 2"/>
          <p:cNvSpPr txBox="1">
            <a:spLocks/>
          </p:cNvSpPr>
          <p:nvPr/>
        </p:nvSpPr>
        <p:spPr>
          <a:xfrm>
            <a:off x="6552521" y="2962127"/>
            <a:ext cx="5226524" cy="335837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charset="0"/>
              <a:buChar char="•"/>
            </a:pPr>
            <a:r>
              <a:rPr lang="en-US" dirty="0"/>
              <a:t>&gt;900 Codes</a:t>
            </a:r>
          </a:p>
          <a:p>
            <a:pPr marL="342900" indent="-342900">
              <a:buFont typeface="Arial" charset="0"/>
              <a:buChar char="•"/>
            </a:pPr>
            <a:r>
              <a:rPr lang="en-US" dirty="0"/>
              <a:t>5 Levels</a:t>
            </a:r>
          </a:p>
          <a:p>
            <a:pPr marL="342900" indent="-342900">
              <a:buFont typeface="Arial" charset="0"/>
              <a:buChar char="•"/>
            </a:pPr>
            <a:r>
              <a:rPr lang="en-US" dirty="0"/>
              <a:t>Example:</a:t>
            </a:r>
          </a:p>
          <a:p>
            <a:pPr marL="0" indent="0">
              <a:buFont typeface="Wingdings" charset="2"/>
              <a:buNone/>
            </a:pPr>
            <a:r>
              <a:rPr lang="en-US" sz="1800" dirty="0"/>
              <a:t>      15-1143 Computer Network Architects</a:t>
            </a:r>
          </a:p>
          <a:p>
            <a:pPr marL="0" indent="0">
              <a:buFont typeface="Wingdings" charset="2"/>
              <a:buNone/>
            </a:pPr>
            <a:r>
              <a:rPr lang="en-US" sz="1800" dirty="0"/>
              <a:t>            15-1143.00 </a:t>
            </a:r>
            <a:r>
              <a:rPr lang="mr-IN" sz="1800" dirty="0"/>
              <a:t>–</a:t>
            </a:r>
            <a:r>
              <a:rPr lang="en-US" sz="1800" dirty="0"/>
              <a:t> Computer Network 			     Architects         </a:t>
            </a:r>
          </a:p>
          <a:p>
            <a:pPr marL="0" indent="0">
              <a:buFont typeface="Wingdings" charset="2"/>
              <a:buNone/>
            </a:pPr>
            <a:r>
              <a:rPr lang="en-US" sz="1800" dirty="0"/>
              <a:t>            15-1143.01 </a:t>
            </a:r>
            <a:r>
              <a:rPr lang="mr-IN" sz="1800" dirty="0"/>
              <a:t>–</a:t>
            </a:r>
            <a:r>
              <a:rPr lang="en-US" sz="1800" dirty="0"/>
              <a:t> Telecommunications 			     Engineering Specialist</a:t>
            </a:r>
          </a:p>
          <a:p>
            <a:pPr marL="342900" indent="-342900">
              <a:buFont typeface="Arial" charset="0"/>
              <a:buChar char="•"/>
            </a:pPr>
            <a:endParaRPr lang="en-US" dirty="0"/>
          </a:p>
        </p:txBody>
      </p:sp>
      <p:sp>
        <p:nvSpPr>
          <p:cNvPr id="10" name="Title 1"/>
          <p:cNvSpPr txBox="1">
            <a:spLocks/>
          </p:cNvSpPr>
          <p:nvPr/>
        </p:nvSpPr>
        <p:spPr>
          <a:xfrm>
            <a:off x="6552521" y="1657656"/>
            <a:ext cx="3181414" cy="83222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t>O*NET SOC</a:t>
            </a:r>
          </a:p>
        </p:txBody>
      </p:sp>
      <p:sp>
        <p:nvSpPr>
          <p:cNvPr id="11" name="TextBox 10"/>
          <p:cNvSpPr txBox="1"/>
          <p:nvPr/>
        </p:nvSpPr>
        <p:spPr>
          <a:xfrm>
            <a:off x="6440608" y="2489880"/>
            <a:ext cx="6586653" cy="731824"/>
          </a:xfrm>
          <a:prstGeom prst="rect">
            <a:avLst/>
          </a:prstGeom>
          <a:noFill/>
        </p:spPr>
        <p:txBody>
          <a:bodyPr wrap="square" rtlCol="0">
            <a:normAutofit/>
          </a:bodyPr>
          <a:lstStyle/>
          <a:p>
            <a:r>
              <a:rPr lang="en-US" sz="2400" dirty="0">
                <a:solidFill>
                  <a:schemeClr val="tx2"/>
                </a:solidFill>
              </a:rPr>
              <a:t>(from Department of Labor)</a:t>
            </a:r>
          </a:p>
        </p:txBody>
      </p:sp>
    </p:spTree>
    <p:extLst>
      <p:ext uri="{BB962C8B-B14F-4D97-AF65-F5344CB8AC3E}">
        <p14:creationId xmlns:p14="http://schemas.microsoft.com/office/powerpoint/2010/main" val="913055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952750"/>
            <a:ext cx="5120640" cy="2241550"/>
          </a:xfrm>
        </p:spPr>
        <p:txBody>
          <a:bodyPr/>
          <a:lstStyle/>
          <a:p>
            <a:r>
              <a:rPr lang="en-US" dirty="0"/>
              <a:t>Publishes knowledge, skill and ability characteristics of occupations</a:t>
            </a:r>
          </a:p>
        </p:txBody>
      </p:sp>
      <p:sp>
        <p:nvSpPr>
          <p:cNvPr id="3" name="Title 2"/>
          <p:cNvSpPr>
            <a:spLocks noGrp="1"/>
          </p:cNvSpPr>
          <p:nvPr>
            <p:ph type="title"/>
          </p:nvPr>
        </p:nvSpPr>
        <p:spPr/>
        <p:txBody>
          <a:bodyPr/>
          <a:lstStyle/>
          <a:p>
            <a:r>
              <a:rPr lang="en-US" dirty="0"/>
              <a:t>O*NET</a:t>
            </a:r>
          </a:p>
        </p:txBody>
      </p:sp>
      <p:sp>
        <p:nvSpPr>
          <p:cNvPr id="4" name="Subtitle 3"/>
          <p:cNvSpPr>
            <a:spLocks noGrp="1"/>
          </p:cNvSpPr>
          <p:nvPr>
            <p:ph type="subTitle" idx="1"/>
          </p:nvPr>
        </p:nvSpPr>
        <p:spPr>
          <a:xfrm>
            <a:off x="838200" y="1807030"/>
            <a:ext cx="6197600" cy="370113"/>
          </a:xfrm>
        </p:spPr>
        <p:txBody>
          <a:bodyPr/>
          <a:lstStyle/>
          <a:p>
            <a:r>
              <a:rPr lang="en-US" dirty="0"/>
              <a:t>(Occupational Information Network)</a:t>
            </a:r>
          </a:p>
        </p:txBody>
      </p:sp>
      <p:sp>
        <p:nvSpPr>
          <p:cNvPr id="5" name="Content Placeholder 1"/>
          <p:cNvSpPr txBox="1">
            <a:spLocks/>
          </p:cNvSpPr>
          <p:nvPr/>
        </p:nvSpPr>
        <p:spPr>
          <a:xfrm>
            <a:off x="6593422" y="2438400"/>
            <a:ext cx="5344578" cy="3073400"/>
          </a:xfrm>
          <a:prstGeom prst="rect">
            <a:avLst/>
          </a:prstGeom>
          <a:ln>
            <a:solidFill>
              <a:schemeClr val="accent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Strengths:</a:t>
            </a:r>
          </a:p>
          <a:p>
            <a:pPr lvl="1"/>
            <a:r>
              <a:rPr lang="en-US" dirty="0"/>
              <a:t>Allows us to find “similar” occupations.</a:t>
            </a:r>
          </a:p>
          <a:p>
            <a:pPr lvl="1"/>
            <a:r>
              <a:rPr lang="en-US" dirty="0"/>
              <a:t>More detailed job titles helpful for using job posting analytics</a:t>
            </a:r>
          </a:p>
          <a:p>
            <a:pPr marL="0" indent="0">
              <a:buNone/>
            </a:pPr>
            <a:r>
              <a:rPr lang="en-US" b="1" dirty="0">
                <a:solidFill>
                  <a:schemeClr val="accent1"/>
                </a:solidFill>
              </a:rPr>
              <a:t>Weakness:</a:t>
            </a:r>
          </a:p>
          <a:p>
            <a:pPr lvl="1"/>
            <a:r>
              <a:rPr lang="en-US" dirty="0"/>
              <a:t>Survey data</a:t>
            </a:r>
          </a:p>
        </p:txBody>
      </p:sp>
    </p:spTree>
    <p:extLst>
      <p:ext uri="{BB962C8B-B14F-4D97-AF65-F5344CB8AC3E}">
        <p14:creationId xmlns:p14="http://schemas.microsoft.com/office/powerpoint/2010/main" val="5778479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Staffing Pattern</a:t>
            </a:r>
          </a:p>
        </p:txBody>
      </p:sp>
      <p:sp>
        <p:nvSpPr>
          <p:cNvPr id="3" name="Subtitle 2"/>
          <p:cNvSpPr>
            <a:spLocks noGrp="1"/>
          </p:cNvSpPr>
          <p:nvPr>
            <p:ph type="subTitle" idx="1"/>
          </p:nvPr>
        </p:nvSpPr>
        <p:spPr/>
        <p:txBody>
          <a:bodyPr/>
          <a:lstStyle/>
          <a:p>
            <a:r>
              <a:rPr lang="en-US" dirty="0"/>
              <a:t>CONNECTION BETWEEN BUSINESSES &amp; WORKERS</a:t>
            </a:r>
          </a:p>
        </p:txBody>
      </p:sp>
    </p:spTree>
    <p:extLst>
      <p:ext uri="{BB962C8B-B14F-4D97-AF65-F5344CB8AC3E}">
        <p14:creationId xmlns:p14="http://schemas.microsoft.com/office/powerpoint/2010/main" val="3454802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556000" y="609600"/>
            <a:ext cx="4836361" cy="405130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692400" y="1955800"/>
            <a:ext cx="1727200" cy="11684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692400" y="3733800"/>
            <a:ext cx="1752600" cy="1473200"/>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5110580" y="5029200"/>
            <a:ext cx="1727200" cy="1168400"/>
          </a:xfrm>
          <a:prstGeom prst="rect">
            <a:avLst/>
          </a:prstGeom>
        </p:spPr>
      </p:pic>
      <p:pic>
        <p:nvPicPr>
          <p:cNvPr id="8" name="Picture 7"/>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7503360" y="3733800"/>
            <a:ext cx="1727200" cy="1473200"/>
          </a:xfrm>
          <a:prstGeom prst="rect">
            <a:avLst/>
          </a:prstGeom>
        </p:spPr>
      </p:pic>
      <p:pic>
        <p:nvPicPr>
          <p:cNvPr id="9" name="Picture 8"/>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7503360" y="2051050"/>
            <a:ext cx="1727200" cy="1168400"/>
          </a:xfrm>
          <a:prstGeom prst="rect">
            <a:avLst/>
          </a:prstGeom>
        </p:spPr>
      </p:pic>
      <p:sp>
        <p:nvSpPr>
          <p:cNvPr id="10" name="Oval 9"/>
          <p:cNvSpPr/>
          <p:nvPr/>
        </p:nvSpPr>
        <p:spPr>
          <a:xfrm>
            <a:off x="1981200" y="304800"/>
            <a:ext cx="7937500" cy="6350000"/>
          </a:xfrm>
          <a:prstGeom prst="ellipse">
            <a:avLst/>
          </a:prstGeom>
          <a:noFill/>
          <a:ln w="762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1" name="TextBox 10"/>
          <p:cNvSpPr txBox="1"/>
          <p:nvPr/>
        </p:nvSpPr>
        <p:spPr>
          <a:xfrm>
            <a:off x="127000" y="22761"/>
            <a:ext cx="2641600" cy="1323439"/>
          </a:xfrm>
          <a:prstGeom prst="rect">
            <a:avLst/>
          </a:prstGeom>
          <a:noFill/>
        </p:spPr>
        <p:txBody>
          <a:bodyPr wrap="square" rtlCol="0">
            <a:spAutoFit/>
          </a:bodyPr>
          <a:lstStyle/>
          <a:p>
            <a:r>
              <a:rPr lang="en-US" sz="4000" b="1">
                <a:solidFill>
                  <a:schemeClr val="accent1"/>
                </a:solidFill>
              </a:rPr>
              <a:t>Staffing Pattern</a:t>
            </a:r>
          </a:p>
        </p:txBody>
      </p:sp>
      <p:sp>
        <p:nvSpPr>
          <p:cNvPr id="12" name="Right Arrow 11"/>
          <p:cNvSpPr/>
          <p:nvPr/>
        </p:nvSpPr>
        <p:spPr>
          <a:xfrm rot="1657408">
            <a:off x="2110662" y="645737"/>
            <a:ext cx="800100" cy="5461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187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559367"/>
          </a:xfrm>
        </p:spPr>
        <p:txBody>
          <a:bodyPr/>
          <a:lstStyle/>
          <a:p>
            <a:r>
              <a:rPr lang="en-US" dirty="0"/>
              <a:t>Staffing Pattern Example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6665" y="1130709"/>
            <a:ext cx="9196147" cy="5243052"/>
          </a:xfrm>
          <a:prstGeom prst="rect">
            <a:avLst/>
          </a:prstGeom>
        </p:spPr>
      </p:pic>
    </p:spTree>
    <p:extLst>
      <p:ext uri="{BB962C8B-B14F-4D97-AF65-F5344CB8AC3E}">
        <p14:creationId xmlns:p14="http://schemas.microsoft.com/office/powerpoint/2010/main" val="701335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952750"/>
            <a:ext cx="5120640" cy="2241550"/>
          </a:xfrm>
        </p:spPr>
        <p:txBody>
          <a:bodyPr/>
          <a:lstStyle/>
          <a:p>
            <a:r>
              <a:rPr lang="en-US" dirty="0"/>
              <a:t>Publishes estimates for occupations at the metropolitan level</a:t>
            </a:r>
          </a:p>
          <a:p>
            <a:pPr lvl="1"/>
            <a:r>
              <a:rPr lang="en-US" dirty="0"/>
              <a:t>Job counts</a:t>
            </a:r>
          </a:p>
          <a:p>
            <a:pPr lvl="1"/>
            <a:r>
              <a:rPr lang="en-US" dirty="0"/>
              <a:t>Hourly earnings figures</a:t>
            </a:r>
          </a:p>
        </p:txBody>
      </p:sp>
      <p:sp>
        <p:nvSpPr>
          <p:cNvPr id="3" name="Title 2"/>
          <p:cNvSpPr>
            <a:spLocks noGrp="1"/>
          </p:cNvSpPr>
          <p:nvPr>
            <p:ph type="title"/>
          </p:nvPr>
        </p:nvSpPr>
        <p:spPr/>
        <p:txBody>
          <a:bodyPr/>
          <a:lstStyle/>
          <a:p>
            <a:r>
              <a:rPr lang="en-US" dirty="0"/>
              <a:t>OES</a:t>
            </a:r>
          </a:p>
        </p:txBody>
      </p:sp>
      <p:sp>
        <p:nvSpPr>
          <p:cNvPr id="4" name="Subtitle 3"/>
          <p:cNvSpPr>
            <a:spLocks noGrp="1"/>
          </p:cNvSpPr>
          <p:nvPr>
            <p:ph type="subTitle" idx="1"/>
          </p:nvPr>
        </p:nvSpPr>
        <p:spPr>
          <a:xfrm>
            <a:off x="838200" y="1807030"/>
            <a:ext cx="6197600" cy="370113"/>
          </a:xfrm>
        </p:spPr>
        <p:txBody>
          <a:bodyPr/>
          <a:lstStyle/>
          <a:p>
            <a:r>
              <a:rPr lang="en-US" dirty="0"/>
              <a:t>(Occupational Employment Statistics)</a:t>
            </a:r>
          </a:p>
        </p:txBody>
      </p:sp>
      <p:sp>
        <p:nvSpPr>
          <p:cNvPr id="5" name="Content Placeholder 1"/>
          <p:cNvSpPr txBox="1">
            <a:spLocks/>
          </p:cNvSpPr>
          <p:nvPr/>
        </p:nvSpPr>
        <p:spPr>
          <a:xfrm>
            <a:off x="6593422" y="2438400"/>
            <a:ext cx="5344578" cy="3924300"/>
          </a:xfrm>
          <a:prstGeom prst="rect">
            <a:avLst/>
          </a:prstGeom>
          <a:ln>
            <a:solidFill>
              <a:schemeClr val="accent1"/>
            </a:solid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Strengths:</a:t>
            </a:r>
          </a:p>
          <a:p>
            <a:pPr lvl="1"/>
            <a:r>
              <a:rPr lang="en-US" dirty="0"/>
              <a:t>Helps regionalize staffing patterns</a:t>
            </a:r>
          </a:p>
          <a:p>
            <a:pPr lvl="1"/>
            <a:r>
              <a:rPr lang="en-US" dirty="0"/>
              <a:t>Publishes wages</a:t>
            </a:r>
          </a:p>
          <a:p>
            <a:pPr marL="0" indent="0">
              <a:buNone/>
            </a:pPr>
            <a:r>
              <a:rPr lang="en-US" b="1" dirty="0">
                <a:solidFill>
                  <a:schemeClr val="accent1"/>
                </a:solidFill>
              </a:rPr>
              <a:t>Weaknesses:</a:t>
            </a:r>
          </a:p>
          <a:p>
            <a:pPr lvl="1"/>
            <a:r>
              <a:rPr lang="en-US" dirty="0"/>
              <a:t>MSA level or Group of Counties</a:t>
            </a:r>
          </a:p>
          <a:p>
            <a:pPr lvl="1"/>
            <a:r>
              <a:rPr lang="en-US" dirty="0"/>
              <a:t>Doesn’t match industry employment</a:t>
            </a:r>
          </a:p>
          <a:p>
            <a:pPr lvl="1"/>
            <a:r>
              <a:rPr lang="en-US" dirty="0"/>
              <a:t>Weak time-series</a:t>
            </a:r>
          </a:p>
        </p:txBody>
      </p:sp>
    </p:spTree>
    <p:extLst>
      <p:ext uri="{BB962C8B-B14F-4D97-AF65-F5344CB8AC3E}">
        <p14:creationId xmlns:p14="http://schemas.microsoft.com/office/powerpoint/2010/main" val="1235948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err="1"/>
              <a:t>Emsi</a:t>
            </a:r>
            <a:r>
              <a:rPr lang="en-US" dirty="0"/>
              <a:t> Analyst Application (scenario)</a:t>
            </a:r>
          </a:p>
        </p:txBody>
      </p:sp>
    </p:spTree>
    <p:extLst>
      <p:ext uri="{BB962C8B-B14F-4D97-AF65-F5344CB8AC3E}">
        <p14:creationId xmlns:p14="http://schemas.microsoft.com/office/powerpoint/2010/main" val="3118286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Core Data Points – Traditional LMI</a:t>
            </a:r>
          </a:p>
        </p:txBody>
      </p:sp>
      <p:sp>
        <p:nvSpPr>
          <p:cNvPr id="3" name="Content Placeholder 2"/>
          <p:cNvSpPr>
            <a:spLocks noGrp="1"/>
          </p:cNvSpPr>
          <p:nvPr>
            <p:ph idx="1"/>
          </p:nvPr>
        </p:nvSpPr>
        <p:spPr>
          <a:xfrm>
            <a:off x="838199" y="2243469"/>
            <a:ext cx="10852355" cy="3933493"/>
          </a:xfrm>
        </p:spPr>
        <p:txBody>
          <a:bodyPr>
            <a:noAutofit/>
          </a:bodyPr>
          <a:lstStyle/>
          <a:p>
            <a:pPr>
              <a:lnSpc>
                <a:spcPct val="150000"/>
              </a:lnSpc>
            </a:pPr>
            <a:r>
              <a:rPr lang="en-US" sz="2600" dirty="0"/>
              <a:t>Job Counts: Number of computer programmers working in a region</a:t>
            </a:r>
          </a:p>
          <a:p>
            <a:pPr>
              <a:lnSpc>
                <a:spcPct val="150000"/>
              </a:lnSpc>
            </a:pPr>
            <a:r>
              <a:rPr lang="en-US" sz="2600" dirty="0"/>
              <a:t>Earnings: Amount of money those computer programmers are making</a:t>
            </a:r>
          </a:p>
          <a:p>
            <a:pPr>
              <a:lnSpc>
                <a:spcPct val="150000"/>
              </a:lnSpc>
            </a:pPr>
            <a:r>
              <a:rPr lang="en-US" sz="2600" dirty="0"/>
              <a:t>Job Change: Growth/Decline of computer programmers in the region</a:t>
            </a:r>
          </a:p>
          <a:p>
            <a:pPr>
              <a:lnSpc>
                <a:spcPct val="150000"/>
              </a:lnSpc>
            </a:pPr>
            <a:r>
              <a:rPr lang="en-US" sz="2600" dirty="0"/>
              <a:t>Program Completions: Number of graduates to fill future openings</a:t>
            </a:r>
          </a:p>
        </p:txBody>
      </p:sp>
    </p:spTree>
    <p:extLst>
      <p:ext uri="{BB962C8B-B14F-4D97-AF65-F5344CB8AC3E}">
        <p14:creationId xmlns:p14="http://schemas.microsoft.com/office/powerpoint/2010/main" val="9647158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Programs</a:t>
            </a:r>
          </a:p>
        </p:txBody>
      </p:sp>
    </p:spTree>
    <p:extLst>
      <p:ext uri="{BB962C8B-B14F-4D97-AF65-F5344CB8AC3E}">
        <p14:creationId xmlns:p14="http://schemas.microsoft.com/office/powerpoint/2010/main" val="3915007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952750"/>
            <a:ext cx="5120640" cy="2907276"/>
          </a:xfrm>
        </p:spPr>
        <p:txBody>
          <a:bodyPr>
            <a:normAutofit lnSpcReduction="10000"/>
          </a:bodyPr>
          <a:lstStyle/>
          <a:p>
            <a:r>
              <a:rPr lang="en-US" dirty="0"/>
              <a:t>Annual counts of completions by program for each college</a:t>
            </a:r>
          </a:p>
          <a:p>
            <a:r>
              <a:rPr lang="en-US" dirty="0"/>
              <a:t>Crosswalk of programs and the occupations they typically train for</a:t>
            </a:r>
          </a:p>
          <a:p>
            <a:r>
              <a:rPr lang="en-US" dirty="0"/>
              <a:t>Full-time equivalent enrollment</a:t>
            </a:r>
          </a:p>
          <a:p>
            <a:r>
              <a:rPr lang="en-US" dirty="0"/>
              <a:t>Demographic data of enrolled students</a:t>
            </a:r>
          </a:p>
        </p:txBody>
      </p:sp>
      <p:sp>
        <p:nvSpPr>
          <p:cNvPr id="3" name="Title 2"/>
          <p:cNvSpPr>
            <a:spLocks noGrp="1"/>
          </p:cNvSpPr>
          <p:nvPr>
            <p:ph type="title"/>
          </p:nvPr>
        </p:nvSpPr>
        <p:spPr>
          <a:xfrm>
            <a:off x="838200" y="127000"/>
            <a:ext cx="5755222" cy="1418773"/>
          </a:xfrm>
        </p:spPr>
        <p:txBody>
          <a:bodyPr>
            <a:normAutofit/>
          </a:bodyPr>
          <a:lstStyle/>
          <a:p>
            <a:r>
              <a:rPr lang="en-US" dirty="0"/>
              <a:t>NCES / IPEDS</a:t>
            </a:r>
          </a:p>
        </p:txBody>
      </p:sp>
      <p:sp>
        <p:nvSpPr>
          <p:cNvPr id="4" name="Subtitle 3"/>
          <p:cNvSpPr>
            <a:spLocks noGrp="1"/>
          </p:cNvSpPr>
          <p:nvPr>
            <p:ph type="subTitle" idx="1"/>
          </p:nvPr>
        </p:nvSpPr>
        <p:spPr>
          <a:xfrm>
            <a:off x="838200" y="1545773"/>
            <a:ext cx="6899787" cy="370113"/>
          </a:xfrm>
        </p:spPr>
        <p:txBody>
          <a:bodyPr/>
          <a:lstStyle/>
          <a:p>
            <a:r>
              <a:rPr lang="en-US" dirty="0"/>
              <a:t>(National Center for Education Statistics </a:t>
            </a:r>
            <a:r>
              <a:rPr lang="en-US"/>
              <a:t>/ </a:t>
            </a:r>
          </a:p>
          <a:p>
            <a:r>
              <a:rPr lang="en-US" dirty="0"/>
              <a:t>Integrated Postsecondary Education Data System)</a:t>
            </a:r>
          </a:p>
        </p:txBody>
      </p:sp>
      <p:sp>
        <p:nvSpPr>
          <p:cNvPr id="5" name="Content Placeholder 1"/>
          <p:cNvSpPr txBox="1">
            <a:spLocks/>
          </p:cNvSpPr>
          <p:nvPr/>
        </p:nvSpPr>
        <p:spPr>
          <a:xfrm>
            <a:off x="6593422" y="2438400"/>
            <a:ext cx="5344578" cy="4000500"/>
          </a:xfrm>
          <a:prstGeom prst="rect">
            <a:avLst/>
          </a:prstGeom>
          <a:ln>
            <a:solidFill>
              <a:schemeClr val="accent1"/>
            </a:solidFill>
          </a:ln>
        </p:spPr>
        <p:txBody>
          <a:bodyPr vert="horz" lIns="91440" tIns="45720" rIns="91440" bIns="45720" rtlCol="0">
            <a:normAutofit fontScale="92500"/>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1"/>
                </a:solidFill>
              </a:rPr>
              <a:t>Strengths:</a:t>
            </a:r>
          </a:p>
          <a:p>
            <a:pPr lvl="1"/>
            <a:r>
              <a:rPr lang="en-US" dirty="0"/>
              <a:t>Only source for graduates by program</a:t>
            </a:r>
          </a:p>
          <a:p>
            <a:pPr lvl="1"/>
            <a:r>
              <a:rPr lang="en-US" dirty="0"/>
              <a:t>Great starting point for connecting programs to occupations</a:t>
            </a:r>
          </a:p>
          <a:p>
            <a:pPr marL="0" indent="0">
              <a:buNone/>
            </a:pPr>
            <a:r>
              <a:rPr lang="en-US" b="1" dirty="0">
                <a:solidFill>
                  <a:schemeClr val="accent1"/>
                </a:solidFill>
              </a:rPr>
              <a:t>Weaknesses:</a:t>
            </a:r>
          </a:p>
          <a:p>
            <a:pPr lvl="1"/>
            <a:r>
              <a:rPr lang="en-US" dirty="0"/>
              <a:t>Self-reported by institution</a:t>
            </a:r>
          </a:p>
          <a:p>
            <a:pPr lvl="1"/>
            <a:r>
              <a:rPr lang="en-US" dirty="0"/>
              <a:t>Schools not participating in federal financial aid program not required to report</a:t>
            </a:r>
          </a:p>
          <a:p>
            <a:pPr lvl="1"/>
            <a:r>
              <a:rPr lang="en-US" dirty="0"/>
              <a:t>Some mappings are too general</a:t>
            </a:r>
          </a:p>
        </p:txBody>
      </p:sp>
    </p:spTree>
    <p:extLst>
      <p:ext uri="{BB962C8B-B14F-4D97-AF65-F5344CB8AC3E}">
        <p14:creationId xmlns:p14="http://schemas.microsoft.com/office/powerpoint/2010/main" val="1943051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CIP to SOC Crosswalk</a:t>
            </a:r>
          </a:p>
        </p:txBody>
      </p:sp>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442987" y="2147694"/>
            <a:ext cx="2743200" cy="2743200"/>
          </a:xfrm>
          <a:prstGeom prst="ellipse">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8020073" y="2147694"/>
            <a:ext cx="2743201" cy="2743200"/>
          </a:xfrm>
          <a:prstGeom prst="ellipse">
            <a:avLst/>
          </a:prstGeom>
        </p:spPr>
      </p:pic>
      <p:sp>
        <p:nvSpPr>
          <p:cNvPr id="6" name="TextBox 5"/>
          <p:cNvSpPr txBox="1"/>
          <p:nvPr/>
        </p:nvSpPr>
        <p:spPr>
          <a:xfrm>
            <a:off x="8197766" y="5078954"/>
            <a:ext cx="2387814" cy="830997"/>
          </a:xfrm>
          <a:prstGeom prst="rect">
            <a:avLst/>
          </a:prstGeom>
          <a:noFill/>
        </p:spPr>
        <p:txBody>
          <a:bodyPr wrap="square" rtlCol="0">
            <a:spAutoFit/>
          </a:bodyPr>
          <a:lstStyle/>
          <a:p>
            <a:pPr algn="ctr"/>
            <a:r>
              <a:rPr lang="en-US" sz="2400" dirty="0">
                <a:solidFill>
                  <a:schemeClr val="accent1"/>
                </a:solidFill>
              </a:rPr>
              <a:t>Occupations</a:t>
            </a:r>
          </a:p>
          <a:p>
            <a:pPr algn="ctr"/>
            <a:r>
              <a:rPr lang="en-US" sz="2400" dirty="0">
                <a:solidFill>
                  <a:schemeClr val="accent1"/>
                </a:solidFill>
              </a:rPr>
              <a:t>(SOC)</a:t>
            </a:r>
          </a:p>
        </p:txBody>
      </p:sp>
      <p:sp>
        <p:nvSpPr>
          <p:cNvPr id="7" name="TextBox 6"/>
          <p:cNvSpPr txBox="1"/>
          <p:nvPr/>
        </p:nvSpPr>
        <p:spPr>
          <a:xfrm>
            <a:off x="1620680" y="5078954"/>
            <a:ext cx="2387814" cy="830997"/>
          </a:xfrm>
          <a:prstGeom prst="rect">
            <a:avLst/>
          </a:prstGeom>
          <a:noFill/>
        </p:spPr>
        <p:txBody>
          <a:bodyPr wrap="square" rtlCol="0">
            <a:spAutoFit/>
          </a:bodyPr>
          <a:lstStyle/>
          <a:p>
            <a:pPr algn="ctr"/>
            <a:r>
              <a:rPr lang="en-US" sz="2400" dirty="0">
                <a:solidFill>
                  <a:schemeClr val="accent1"/>
                </a:solidFill>
              </a:rPr>
              <a:t>Programs</a:t>
            </a:r>
          </a:p>
          <a:p>
            <a:pPr algn="ctr"/>
            <a:r>
              <a:rPr lang="en-US" sz="2400" dirty="0">
                <a:solidFill>
                  <a:schemeClr val="accent1"/>
                </a:solidFill>
              </a:rPr>
              <a:t>(CIP)</a:t>
            </a:r>
          </a:p>
        </p:txBody>
      </p:sp>
      <p:cxnSp>
        <p:nvCxnSpPr>
          <p:cNvPr id="9" name="Straight Connector 8"/>
          <p:cNvCxnSpPr>
            <a:stCxn id="4" idx="6"/>
            <a:endCxn id="5" idx="2"/>
          </p:cNvCxnSpPr>
          <p:nvPr/>
        </p:nvCxnSpPr>
        <p:spPr>
          <a:xfrm>
            <a:off x="4186187" y="3519294"/>
            <a:ext cx="383388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36900" y="5909220"/>
            <a:ext cx="6565899" cy="707886"/>
          </a:xfrm>
          <a:prstGeom prst="rect">
            <a:avLst/>
          </a:prstGeom>
          <a:noFill/>
        </p:spPr>
        <p:txBody>
          <a:bodyPr wrap="square" rtlCol="0">
            <a:spAutoFit/>
          </a:bodyPr>
          <a:lstStyle/>
          <a:p>
            <a:r>
              <a:rPr lang="en-US" sz="2000" dirty="0">
                <a:solidFill>
                  <a:schemeClr val="tx2"/>
                </a:solidFill>
              </a:rPr>
              <a:t>Emsi Data Experts have updated the NCES matrix and added ~1000 new links to improve mapping!</a:t>
            </a:r>
          </a:p>
        </p:txBody>
      </p:sp>
    </p:spTree>
    <p:extLst>
      <p:ext uri="{BB962C8B-B14F-4D97-AF65-F5344CB8AC3E}">
        <p14:creationId xmlns:p14="http://schemas.microsoft.com/office/powerpoint/2010/main" val="473921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9302"/>
            <a:ext cx="10515600" cy="1559367"/>
          </a:xfrm>
        </p:spPr>
        <p:txBody>
          <a:bodyPr/>
          <a:lstStyle/>
          <a:p>
            <a:r>
              <a:rPr lang="en-US" dirty="0"/>
              <a:t>General Program Connections</a:t>
            </a:r>
          </a:p>
        </p:txBody>
      </p:sp>
      <p:pic>
        <p:nvPicPr>
          <p:cNvPr id="4" name="Picture 3"/>
          <p:cNvPicPr>
            <a:picLocks noChangeAspect="1"/>
          </p:cNvPicPr>
          <p:nvPr/>
        </p:nvPicPr>
        <p:blipFill rotWithShape="1">
          <a:blip r:embed="rId3">
            <a:alphaModFix amt="50000"/>
            <a:extLst>
              <a:ext uri="{28A0092B-C50C-407E-A947-70E740481C1C}">
                <a14:useLocalDpi xmlns:a14="http://schemas.microsoft.com/office/drawing/2010/main"/>
              </a:ext>
            </a:extLst>
          </a:blip>
          <a:srcRect/>
          <a:stretch/>
        </p:blipFill>
        <p:spPr>
          <a:xfrm>
            <a:off x="4500372" y="2087472"/>
            <a:ext cx="3191256" cy="3191256"/>
          </a:xfrm>
          <a:prstGeom prst="ellipse">
            <a:avLst/>
          </a:prstGeom>
        </p:spPr>
      </p:pic>
      <p:sp>
        <p:nvSpPr>
          <p:cNvPr id="7" name="Right Arrow 6"/>
          <p:cNvSpPr/>
          <p:nvPr/>
        </p:nvSpPr>
        <p:spPr>
          <a:xfrm>
            <a:off x="7752922" y="3489425"/>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2131118">
            <a:off x="7208803" y="4916989"/>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6200000" flipH="1" flipV="1">
            <a:off x="5663240" y="5571366"/>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flipH="1" flipV="1">
            <a:off x="3558653" y="3489425"/>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8357843">
            <a:off x="4080312" y="4858903"/>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838200" y="3489425"/>
            <a:ext cx="2514600" cy="400110"/>
          </a:xfrm>
          <a:prstGeom prst="rect">
            <a:avLst/>
          </a:prstGeom>
          <a:noFill/>
        </p:spPr>
        <p:txBody>
          <a:bodyPr wrap="square" rtlCol="0">
            <a:spAutoFit/>
          </a:bodyPr>
          <a:lstStyle/>
          <a:p>
            <a:pPr algn="r"/>
            <a:r>
              <a:rPr lang="en-US" sz="2000">
                <a:solidFill>
                  <a:schemeClr val="bg1"/>
                </a:solidFill>
              </a:rPr>
              <a:t>Cost Estimators</a:t>
            </a:r>
          </a:p>
        </p:txBody>
      </p:sp>
      <p:sp>
        <p:nvSpPr>
          <p:cNvPr id="13" name="TextBox 12"/>
          <p:cNvSpPr txBox="1"/>
          <p:nvPr/>
        </p:nvSpPr>
        <p:spPr>
          <a:xfrm rot="19807462">
            <a:off x="1661969" y="5827628"/>
            <a:ext cx="2514600" cy="400110"/>
          </a:xfrm>
          <a:prstGeom prst="rect">
            <a:avLst/>
          </a:prstGeom>
          <a:noFill/>
        </p:spPr>
        <p:txBody>
          <a:bodyPr wrap="square" rtlCol="0">
            <a:spAutoFit/>
          </a:bodyPr>
          <a:lstStyle/>
          <a:p>
            <a:pPr algn="r"/>
            <a:r>
              <a:rPr lang="en-US" sz="2000">
                <a:solidFill>
                  <a:schemeClr val="bg1"/>
                </a:solidFill>
              </a:rPr>
              <a:t>Managers</a:t>
            </a:r>
            <a:endParaRPr lang="en-US" sz="2000" dirty="0">
              <a:solidFill>
                <a:schemeClr val="bg1"/>
              </a:solidFill>
            </a:endParaRPr>
          </a:p>
        </p:txBody>
      </p:sp>
      <p:sp>
        <p:nvSpPr>
          <p:cNvPr id="14" name="TextBox 13"/>
          <p:cNvSpPr txBox="1"/>
          <p:nvPr/>
        </p:nvSpPr>
        <p:spPr>
          <a:xfrm>
            <a:off x="4682050" y="6255854"/>
            <a:ext cx="2827897" cy="400110"/>
          </a:xfrm>
          <a:prstGeom prst="rect">
            <a:avLst/>
          </a:prstGeom>
          <a:noFill/>
        </p:spPr>
        <p:txBody>
          <a:bodyPr wrap="square" rtlCol="0">
            <a:spAutoFit/>
          </a:bodyPr>
          <a:lstStyle/>
          <a:p>
            <a:pPr algn="ctr"/>
            <a:r>
              <a:rPr lang="en-US" sz="2000">
                <a:solidFill>
                  <a:schemeClr val="bg1"/>
                </a:solidFill>
              </a:rPr>
              <a:t>Management Analysis</a:t>
            </a:r>
            <a:endParaRPr lang="en-US" sz="2000" dirty="0">
              <a:solidFill>
                <a:schemeClr val="bg1"/>
              </a:solidFill>
            </a:endParaRPr>
          </a:p>
        </p:txBody>
      </p:sp>
      <p:sp>
        <p:nvSpPr>
          <p:cNvPr id="15" name="TextBox 14"/>
          <p:cNvSpPr txBox="1"/>
          <p:nvPr/>
        </p:nvSpPr>
        <p:spPr>
          <a:xfrm>
            <a:off x="8705135" y="3489425"/>
            <a:ext cx="2514600" cy="400110"/>
          </a:xfrm>
          <a:prstGeom prst="rect">
            <a:avLst/>
          </a:prstGeom>
          <a:noFill/>
        </p:spPr>
        <p:txBody>
          <a:bodyPr wrap="square" rtlCol="0">
            <a:spAutoFit/>
          </a:bodyPr>
          <a:lstStyle/>
          <a:p>
            <a:r>
              <a:rPr lang="en-US" sz="2000" dirty="0">
                <a:solidFill>
                  <a:schemeClr val="bg1"/>
                </a:solidFill>
              </a:rPr>
              <a:t>Sales Management</a:t>
            </a:r>
          </a:p>
        </p:txBody>
      </p:sp>
      <p:sp>
        <p:nvSpPr>
          <p:cNvPr id="16" name="TextBox 15"/>
          <p:cNvSpPr txBox="1"/>
          <p:nvPr/>
        </p:nvSpPr>
        <p:spPr>
          <a:xfrm rot="2197450">
            <a:off x="7992889" y="5622515"/>
            <a:ext cx="1251104" cy="400110"/>
          </a:xfrm>
          <a:prstGeom prst="rect">
            <a:avLst/>
          </a:prstGeom>
          <a:noFill/>
        </p:spPr>
        <p:txBody>
          <a:bodyPr wrap="square" rtlCol="0">
            <a:spAutoFit/>
          </a:bodyPr>
          <a:lstStyle/>
          <a:p>
            <a:r>
              <a:rPr lang="en-US" sz="2000">
                <a:solidFill>
                  <a:schemeClr val="bg1"/>
                </a:solidFill>
              </a:rPr>
              <a:t>CEOs</a:t>
            </a:r>
            <a:endParaRPr lang="en-US" sz="2000" dirty="0">
              <a:solidFill>
                <a:schemeClr val="bg1"/>
              </a:solidFill>
            </a:endParaRPr>
          </a:p>
        </p:txBody>
      </p:sp>
      <p:sp>
        <p:nvSpPr>
          <p:cNvPr id="17" name="TextBox 16"/>
          <p:cNvSpPr txBox="1"/>
          <p:nvPr/>
        </p:nvSpPr>
        <p:spPr>
          <a:xfrm>
            <a:off x="4991098" y="3210238"/>
            <a:ext cx="2260600" cy="1200329"/>
          </a:xfrm>
          <a:prstGeom prst="rect">
            <a:avLst/>
          </a:prstGeom>
          <a:noFill/>
        </p:spPr>
        <p:txBody>
          <a:bodyPr wrap="square" rtlCol="0">
            <a:spAutoFit/>
          </a:bodyPr>
          <a:lstStyle/>
          <a:p>
            <a:pPr algn="ctr"/>
            <a:r>
              <a:rPr lang="en-US" sz="3600" b="1">
                <a:solidFill>
                  <a:schemeClr val="accent1"/>
                </a:solidFill>
              </a:rPr>
              <a:t>Business Degree</a:t>
            </a:r>
          </a:p>
        </p:txBody>
      </p:sp>
    </p:spTree>
    <p:extLst>
      <p:ext uri="{BB962C8B-B14F-4D97-AF65-F5344CB8AC3E}">
        <p14:creationId xmlns:p14="http://schemas.microsoft.com/office/powerpoint/2010/main" val="5226304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032" y="51759"/>
            <a:ext cx="10515600" cy="1559367"/>
          </a:xfrm>
        </p:spPr>
        <p:txBody>
          <a:bodyPr/>
          <a:lstStyle/>
          <a:p>
            <a:r>
              <a:rPr lang="en-US" dirty="0"/>
              <a:t>Crosswalk Example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302" y="1502971"/>
            <a:ext cx="8802329" cy="4700774"/>
          </a:xfrm>
          <a:prstGeom prst="rect">
            <a:avLst/>
          </a:prstGeom>
        </p:spPr>
      </p:pic>
    </p:spTree>
    <p:extLst>
      <p:ext uri="{BB962C8B-B14F-4D97-AF65-F5344CB8AC3E}">
        <p14:creationId xmlns:p14="http://schemas.microsoft.com/office/powerpoint/2010/main" val="18106650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Release Schedules &amp; Suppressions</a:t>
            </a:r>
          </a:p>
        </p:txBody>
      </p:sp>
    </p:spTree>
    <p:extLst>
      <p:ext uri="{BB962C8B-B14F-4D97-AF65-F5344CB8AC3E}">
        <p14:creationId xmlns:p14="http://schemas.microsoft.com/office/powerpoint/2010/main" val="23387895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Suppressions</a:t>
            </a:r>
          </a:p>
        </p:txBody>
      </p:sp>
      <p:sp>
        <p:nvSpPr>
          <p:cNvPr id="3" name="Content Placeholder 2"/>
          <p:cNvSpPr>
            <a:spLocks noGrp="1"/>
          </p:cNvSpPr>
          <p:nvPr>
            <p:ph idx="1"/>
          </p:nvPr>
        </p:nvSpPr>
        <p:spPr>
          <a:xfrm>
            <a:off x="838200" y="2243469"/>
            <a:ext cx="10515600" cy="3547731"/>
          </a:xfrm>
        </p:spPr>
        <p:txBody>
          <a:bodyPr/>
          <a:lstStyle/>
          <a:p>
            <a:r>
              <a:rPr lang="en-US" dirty="0"/>
              <a:t>Data not disclosed by the government</a:t>
            </a:r>
          </a:p>
          <a:p>
            <a:pPr lvl="1"/>
            <a:r>
              <a:rPr lang="en-US" dirty="0"/>
              <a:t>When one business in a region makes up the majority of employment in that industry</a:t>
            </a:r>
          </a:p>
          <a:p>
            <a:pPr lvl="1"/>
            <a:r>
              <a:rPr lang="en-US" dirty="0"/>
              <a:t>When there are not many businesses in an industry</a:t>
            </a:r>
          </a:p>
          <a:p>
            <a:r>
              <a:rPr lang="en-US" dirty="0"/>
              <a:t>How does Emsi account for these?</a:t>
            </a:r>
          </a:p>
          <a:p>
            <a:pPr lvl="1"/>
            <a:r>
              <a:rPr lang="en-US" dirty="0"/>
              <a:t>CBP &amp; ZBP ranges create a starting point</a:t>
            </a:r>
          </a:p>
          <a:p>
            <a:pPr lvl="1"/>
            <a:r>
              <a:rPr lang="en-US" dirty="0"/>
              <a:t>Data Processing to fill in the rest</a:t>
            </a:r>
          </a:p>
        </p:txBody>
      </p:sp>
    </p:spTree>
    <p:extLst>
      <p:ext uri="{BB962C8B-B14F-4D97-AF65-F5344CB8AC3E}">
        <p14:creationId xmlns:p14="http://schemas.microsoft.com/office/powerpoint/2010/main" val="36632376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our method reliable?</a:t>
            </a:r>
          </a:p>
        </p:txBody>
      </p:sp>
      <p:pic>
        <p:nvPicPr>
          <p:cNvPr id="5" name="Picture 6" descr="id-dcdo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2554" y="5029644"/>
            <a:ext cx="2152383" cy="13256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descr="NDOC_Logo_PMS46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22865" y="2188301"/>
            <a:ext cx="2721538" cy="15484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descr="indiana-work-force-development.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28738" y="3137692"/>
            <a:ext cx="2386679" cy="1942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2" descr="nydolseal.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6012" y="1976984"/>
            <a:ext cx="1785468" cy="17597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1" descr="Idaho Department of Labor Dec 2013.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94587" y="2077355"/>
            <a:ext cx="1825522" cy="18255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60578" y="4325439"/>
            <a:ext cx="3632401" cy="13668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4" descr="CDHE.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92979" y="5094801"/>
            <a:ext cx="4708421" cy="17656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13670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697" y="497289"/>
            <a:ext cx="10515600" cy="1559367"/>
          </a:xfrm>
        </p:spPr>
        <p:txBody>
          <a:bodyPr/>
          <a:lstStyle/>
          <a:p>
            <a:r>
              <a:rPr lang="en-US"/>
              <a:t>Compiling the Sources</a:t>
            </a:r>
            <a:endParaRPr lang="en-US" dirty="0"/>
          </a:p>
        </p:txBody>
      </p:sp>
      <p:pic>
        <p:nvPicPr>
          <p:cNvPr id="6" name="Picture 5" descr="20150205 Career Coach Certification-28.png"/>
          <p:cNvPicPr>
            <a:picLocks noChangeAspect="1"/>
          </p:cNvPicPr>
          <p:nvPr/>
        </p:nvPicPr>
        <p:blipFill rotWithShape="1">
          <a:blip r:embed="rId3">
            <a:extLst>
              <a:ext uri="{28A0092B-C50C-407E-A947-70E740481C1C}">
                <a14:useLocalDpi xmlns:a14="http://schemas.microsoft.com/office/drawing/2010/main" val="0"/>
              </a:ext>
            </a:extLst>
          </a:blip>
          <a:srcRect t="25287"/>
          <a:stretch/>
        </p:blipFill>
        <p:spPr>
          <a:xfrm>
            <a:off x="675559" y="1665755"/>
            <a:ext cx="9797022" cy="5489044"/>
          </a:xfrm>
          <a:prstGeom prst="rect">
            <a:avLst/>
          </a:prstGeom>
        </p:spPr>
      </p:pic>
    </p:spTree>
    <p:extLst>
      <p:ext uri="{BB962C8B-B14F-4D97-AF65-F5344CB8AC3E}">
        <p14:creationId xmlns:p14="http://schemas.microsoft.com/office/powerpoint/2010/main" val="46572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3102"/>
            <a:ext cx="10515600" cy="1559367"/>
          </a:xfrm>
        </p:spPr>
        <p:txBody>
          <a:bodyPr/>
          <a:lstStyle/>
          <a:p>
            <a:r>
              <a:rPr lang="en-US" dirty="0"/>
              <a:t>Release Schedules: Traditional LMI</a:t>
            </a:r>
          </a:p>
        </p:txBody>
      </p:sp>
      <p:sp>
        <p:nvSpPr>
          <p:cNvPr id="3" name="Content Placeholder 2"/>
          <p:cNvSpPr>
            <a:spLocks noGrp="1"/>
          </p:cNvSpPr>
          <p:nvPr>
            <p:ph idx="1"/>
          </p:nvPr>
        </p:nvSpPr>
        <p:spPr/>
        <p:txBody>
          <a:bodyPr/>
          <a:lstStyle/>
          <a:p>
            <a:endParaRPr lang="en-US"/>
          </a:p>
        </p:txBody>
      </p:sp>
      <p:pic>
        <p:nvPicPr>
          <p:cNvPr id="4" name="Picture 3" descr="Screen Shot 2014-02-04 at 12.16.46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09081" y="1625600"/>
            <a:ext cx="8573838" cy="4822784"/>
          </a:xfrm>
          <a:prstGeom prst="rect">
            <a:avLst/>
          </a:prstGeom>
        </p:spPr>
      </p:pic>
    </p:spTree>
    <p:extLst>
      <p:ext uri="{BB962C8B-B14F-4D97-AF65-F5344CB8AC3E}">
        <p14:creationId xmlns:p14="http://schemas.microsoft.com/office/powerpoint/2010/main" val="1690349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1"/>
          </p:nvPr>
        </p:nvSpPr>
        <p:spPr>
          <a:xfrm>
            <a:off x="6337353" y="2146300"/>
            <a:ext cx="5756323" cy="3746500"/>
          </a:xfrm>
        </p:spPr>
        <p:txBody>
          <a:bodyPr>
            <a:normAutofit/>
          </a:bodyPr>
          <a:lstStyle/>
          <a:p>
            <a:pPr>
              <a:spcAft>
                <a:spcPts val="1200"/>
              </a:spcAft>
            </a:pPr>
            <a:r>
              <a:rPr lang="en-US" sz="3000" dirty="0"/>
              <a:t>Lack of Detail</a:t>
            </a:r>
          </a:p>
          <a:p>
            <a:pPr>
              <a:spcAft>
                <a:spcPts val="1200"/>
              </a:spcAft>
            </a:pPr>
            <a:r>
              <a:rPr lang="en-US" sz="3000" dirty="0"/>
              <a:t>No Localized Skills Information</a:t>
            </a:r>
          </a:p>
          <a:p>
            <a:pPr>
              <a:spcAft>
                <a:spcPts val="1200"/>
              </a:spcAft>
            </a:pPr>
            <a:r>
              <a:rPr lang="en-US" sz="3000" dirty="0"/>
              <a:t>Outdated (maybe)</a:t>
            </a:r>
          </a:p>
          <a:p>
            <a:pPr>
              <a:spcAft>
                <a:spcPts val="1200"/>
              </a:spcAft>
            </a:pPr>
            <a:r>
              <a:rPr lang="en-US" sz="3000" dirty="0"/>
              <a:t>No Employer Data</a:t>
            </a:r>
          </a:p>
        </p:txBody>
      </p:sp>
      <p:sp>
        <p:nvSpPr>
          <p:cNvPr id="4" name="Title 3"/>
          <p:cNvSpPr>
            <a:spLocks noGrp="1"/>
          </p:cNvSpPr>
          <p:nvPr>
            <p:ph type="title"/>
          </p:nvPr>
        </p:nvSpPr>
        <p:spPr>
          <a:xfrm>
            <a:off x="6335231" y="336885"/>
            <a:ext cx="5616137" cy="1470146"/>
          </a:xfrm>
        </p:spPr>
        <p:txBody>
          <a:bodyPr>
            <a:normAutofit/>
          </a:bodyPr>
          <a:lstStyle/>
          <a:p>
            <a:r>
              <a:rPr lang="en-US" dirty="0"/>
              <a:t>Traditional LMI </a:t>
            </a:r>
            <a:r>
              <a:rPr lang="en-US" dirty="0">
                <a:solidFill>
                  <a:srgbClr val="FF0000"/>
                </a:solidFill>
              </a:rPr>
              <a:t>Weaknesses</a:t>
            </a:r>
          </a:p>
        </p:txBody>
      </p:sp>
      <p:sp>
        <p:nvSpPr>
          <p:cNvPr id="6" name="Content Placeholder 1"/>
          <p:cNvSpPr txBox="1">
            <a:spLocks/>
          </p:cNvSpPr>
          <p:nvPr/>
        </p:nvSpPr>
        <p:spPr>
          <a:xfrm>
            <a:off x="1099607" y="2146300"/>
            <a:ext cx="5120640" cy="37465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Aft>
                <a:spcPts val="1200"/>
              </a:spcAft>
            </a:pPr>
            <a:r>
              <a:rPr lang="en-US" sz="3000" dirty="0"/>
              <a:t>Highly Structured</a:t>
            </a:r>
          </a:p>
          <a:p>
            <a:pPr>
              <a:spcAft>
                <a:spcPts val="1200"/>
              </a:spcAft>
            </a:pPr>
            <a:r>
              <a:rPr lang="en-US" sz="3000" dirty="0"/>
              <a:t>Projections &amp; Trends</a:t>
            </a:r>
          </a:p>
          <a:p>
            <a:pPr>
              <a:spcAft>
                <a:spcPts val="1200"/>
              </a:spcAft>
            </a:pPr>
            <a:r>
              <a:rPr lang="en-US" sz="3000" dirty="0"/>
              <a:t>Total Coverage</a:t>
            </a:r>
          </a:p>
        </p:txBody>
      </p:sp>
      <p:sp>
        <p:nvSpPr>
          <p:cNvPr id="7" name="Title 3"/>
          <p:cNvSpPr txBox="1">
            <a:spLocks/>
          </p:cNvSpPr>
          <p:nvPr/>
        </p:nvSpPr>
        <p:spPr>
          <a:xfrm>
            <a:off x="1097484" y="497305"/>
            <a:ext cx="5455715" cy="130972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baseline="0">
                <a:solidFill>
                  <a:schemeClr val="tx2"/>
                </a:solidFill>
                <a:latin typeface="Avenir Heavy" charset="0"/>
                <a:ea typeface="Avenir Heavy" charset="0"/>
                <a:cs typeface="Avenir Heavy" charset="0"/>
              </a:defRPr>
            </a:lvl1pPr>
          </a:lstStyle>
          <a:p>
            <a:r>
              <a:rPr lang="en-US" dirty="0"/>
              <a:t>Traditional LMI </a:t>
            </a:r>
            <a:r>
              <a:rPr lang="en-US" dirty="0">
                <a:solidFill>
                  <a:schemeClr val="accent1"/>
                </a:solidFill>
              </a:rPr>
              <a:t>Strengths</a:t>
            </a:r>
          </a:p>
        </p:txBody>
      </p:sp>
    </p:spTree>
    <p:extLst>
      <p:ext uri="{BB962C8B-B14F-4D97-AF65-F5344CB8AC3E}">
        <p14:creationId xmlns:p14="http://schemas.microsoft.com/office/powerpoint/2010/main" val="1218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8502"/>
            <a:ext cx="10515600" cy="1559367"/>
          </a:xfrm>
        </p:spPr>
        <p:txBody>
          <a:bodyPr/>
          <a:lstStyle/>
          <a:p>
            <a:r>
              <a:rPr lang="en-US" dirty="0"/>
              <a:t>Lag Time: Traditional LMI</a:t>
            </a:r>
          </a:p>
        </p:txBody>
      </p:sp>
      <p:sp>
        <p:nvSpPr>
          <p:cNvPr id="3" name="Content Placeholder 2"/>
          <p:cNvSpPr>
            <a:spLocks noGrp="1"/>
          </p:cNvSpPr>
          <p:nvPr>
            <p:ph idx="1"/>
          </p:nvPr>
        </p:nvSpPr>
        <p:spPr/>
        <p:txBody>
          <a:bodyPr/>
          <a:lstStyle/>
          <a:p>
            <a:endParaRPr lang="en-US"/>
          </a:p>
        </p:txBody>
      </p:sp>
      <p:pic>
        <p:nvPicPr>
          <p:cNvPr id="5" name="Comp 1_4 (Converted 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12545" y="1670817"/>
            <a:ext cx="8566910" cy="4818888"/>
          </a:xfrm>
          <a:prstGeom prst="rect">
            <a:avLst/>
          </a:prstGeom>
        </p:spPr>
      </p:pic>
    </p:spTree>
    <p:extLst>
      <p:ext uri="{BB962C8B-B14F-4D97-AF65-F5344CB8AC3E}">
        <p14:creationId xmlns:p14="http://schemas.microsoft.com/office/powerpoint/2010/main" val="66078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0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Emsi Traditional LMI Data Updates</a:t>
            </a:r>
          </a:p>
        </p:txBody>
      </p:sp>
      <p:sp>
        <p:nvSpPr>
          <p:cNvPr id="3" name="Content Placeholder 2"/>
          <p:cNvSpPr>
            <a:spLocks noGrp="1"/>
          </p:cNvSpPr>
          <p:nvPr>
            <p:ph idx="1"/>
          </p:nvPr>
        </p:nvSpPr>
        <p:spPr>
          <a:xfrm>
            <a:off x="822277" y="1777407"/>
            <a:ext cx="10515600" cy="512431"/>
          </a:xfrm>
        </p:spPr>
        <p:txBody>
          <a:bodyPr>
            <a:noAutofit/>
          </a:bodyPr>
          <a:lstStyle/>
          <a:p>
            <a:pPr marL="0" indent="0">
              <a:buNone/>
            </a:pPr>
            <a:r>
              <a:rPr lang="en-US" sz="2800" dirty="0">
                <a:solidFill>
                  <a:schemeClr val="accent1"/>
                </a:solidFill>
              </a:rPr>
              <a:t>To account for release differences, we update Emsi Traditional LMI Data quarterly!</a:t>
            </a:r>
          </a:p>
        </p:txBody>
      </p:sp>
      <p:pic>
        <p:nvPicPr>
          <p:cNvPr id="4" name="Picture 3" descr="20130507 Orientation PPT-3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4123" y="3061548"/>
            <a:ext cx="10483754" cy="2507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p:nvSpPr>
        <p:spPr>
          <a:xfrm>
            <a:off x="10287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6322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2357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8392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4785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Real-Time LMI</a:t>
            </a:r>
          </a:p>
        </p:txBody>
      </p:sp>
      <p:sp>
        <p:nvSpPr>
          <p:cNvPr id="3" name="Subtitle 2"/>
          <p:cNvSpPr>
            <a:spLocks noGrp="1"/>
          </p:cNvSpPr>
          <p:nvPr>
            <p:ph type="subTitle" idx="1"/>
          </p:nvPr>
        </p:nvSpPr>
        <p:spPr/>
        <p:txBody>
          <a:bodyPr/>
          <a:lstStyle/>
          <a:p>
            <a:r>
              <a:rPr lang="en-US" dirty="0"/>
              <a:t>JOB POSTING ANALYTICS &amp; PROFILE DATA</a:t>
            </a:r>
          </a:p>
        </p:txBody>
      </p:sp>
    </p:spTree>
    <p:extLst>
      <p:ext uri="{BB962C8B-B14F-4D97-AF65-F5344CB8AC3E}">
        <p14:creationId xmlns:p14="http://schemas.microsoft.com/office/powerpoint/2010/main" val="5088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Job Postings</a:t>
            </a:r>
          </a:p>
        </p:txBody>
      </p:sp>
    </p:spTree>
    <p:extLst>
      <p:ext uri="{BB962C8B-B14F-4D97-AF65-F5344CB8AC3E}">
        <p14:creationId xmlns:p14="http://schemas.microsoft.com/office/powerpoint/2010/main" val="21073229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400300"/>
            <a:ext cx="10562784" cy="3975100"/>
          </a:xfrm>
        </p:spPr>
        <p:txBody>
          <a:bodyPr>
            <a:normAutofit/>
          </a:bodyPr>
          <a:lstStyle/>
          <a:p>
            <a:r>
              <a:rPr lang="en-US" dirty="0"/>
              <a:t>Used to get information about businesses and the potential employees</a:t>
            </a:r>
          </a:p>
          <a:p>
            <a:endParaRPr lang="en-US" dirty="0"/>
          </a:p>
          <a:p>
            <a:r>
              <a:rPr lang="en-US" dirty="0"/>
              <a:t>Comprised of 300 million unique job postings collected</a:t>
            </a:r>
          </a:p>
          <a:p>
            <a:pPr lvl="1"/>
            <a:r>
              <a:rPr lang="en-US" dirty="0"/>
              <a:t>Job boards, recruiting temp agencies &amp; individual company’s career pages</a:t>
            </a:r>
          </a:p>
        </p:txBody>
      </p:sp>
      <p:sp>
        <p:nvSpPr>
          <p:cNvPr id="3" name="Title 2"/>
          <p:cNvSpPr>
            <a:spLocks noGrp="1"/>
          </p:cNvSpPr>
          <p:nvPr>
            <p:ph type="title"/>
          </p:nvPr>
        </p:nvSpPr>
        <p:spPr/>
        <p:txBody>
          <a:bodyPr/>
          <a:lstStyle/>
          <a:p>
            <a:r>
              <a:rPr lang="en-US" dirty="0"/>
              <a:t>Job Postings</a:t>
            </a:r>
          </a:p>
        </p:txBody>
      </p:sp>
    </p:spTree>
    <p:extLst>
      <p:ext uri="{BB962C8B-B14F-4D97-AF65-F5344CB8AC3E}">
        <p14:creationId xmlns:p14="http://schemas.microsoft.com/office/powerpoint/2010/main" val="11605623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400300"/>
            <a:ext cx="10562784" cy="3975100"/>
          </a:xfrm>
        </p:spPr>
        <p:txBody>
          <a:bodyPr>
            <a:normAutofit/>
          </a:bodyPr>
          <a:lstStyle/>
          <a:p>
            <a:pPr lvl="1"/>
            <a:r>
              <a:rPr lang="en-US" sz="3200" dirty="0"/>
              <a:t>15,000 sources/month OR</a:t>
            </a:r>
          </a:p>
          <a:p>
            <a:pPr lvl="1"/>
            <a:r>
              <a:rPr lang="en-US" sz="3200" dirty="0"/>
              <a:t>6-8 million unique active posts/month</a:t>
            </a:r>
          </a:p>
          <a:p>
            <a:pPr lvl="1"/>
            <a:r>
              <a:rPr lang="en-US" sz="3200" dirty="0"/>
              <a:t>~400,000 unique businesses over the last 5 years, with &gt;90,000 unique companies/month</a:t>
            </a:r>
          </a:p>
        </p:txBody>
      </p:sp>
      <p:sp>
        <p:nvSpPr>
          <p:cNvPr id="3" name="Title 2"/>
          <p:cNvSpPr>
            <a:spLocks noGrp="1"/>
          </p:cNvSpPr>
          <p:nvPr>
            <p:ph type="title"/>
          </p:nvPr>
        </p:nvSpPr>
        <p:spPr/>
        <p:txBody>
          <a:bodyPr/>
          <a:lstStyle/>
          <a:p>
            <a:r>
              <a:rPr lang="en-US" dirty="0"/>
              <a:t>Job Postings</a:t>
            </a:r>
          </a:p>
        </p:txBody>
      </p:sp>
    </p:spTree>
    <p:extLst>
      <p:ext uri="{BB962C8B-B14F-4D97-AF65-F5344CB8AC3E}">
        <p14:creationId xmlns:p14="http://schemas.microsoft.com/office/powerpoint/2010/main" val="20497435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2"/>
            <a:ext cx="4123765" cy="1559367"/>
          </a:xfrm>
        </p:spPr>
        <p:txBody>
          <a:bodyPr/>
          <a:lstStyle/>
          <a:p>
            <a:r>
              <a:rPr lang="en-US" dirty="0"/>
              <a:t>Job Posting </a:t>
            </a:r>
            <a:r>
              <a:rPr lang="en-US" dirty="0">
                <a:solidFill>
                  <a:srgbClr val="00B050"/>
                </a:solidFill>
              </a:rPr>
              <a:t>Strengths</a:t>
            </a:r>
          </a:p>
        </p:txBody>
      </p:sp>
      <p:sp>
        <p:nvSpPr>
          <p:cNvPr id="3" name="Content Placeholder 2"/>
          <p:cNvSpPr>
            <a:spLocks noGrp="1"/>
          </p:cNvSpPr>
          <p:nvPr>
            <p:ph idx="1"/>
          </p:nvPr>
        </p:nvSpPr>
        <p:spPr>
          <a:xfrm>
            <a:off x="838200" y="2243469"/>
            <a:ext cx="4903694" cy="3933493"/>
          </a:xfrm>
        </p:spPr>
        <p:txBody>
          <a:bodyPr/>
          <a:lstStyle/>
          <a:p>
            <a:r>
              <a:rPr lang="en-US" dirty="0"/>
              <a:t>Data on skills &amp; certificates</a:t>
            </a:r>
          </a:p>
          <a:p>
            <a:r>
              <a:rPr lang="en-US" dirty="0"/>
              <a:t>Companies hiring</a:t>
            </a:r>
          </a:p>
          <a:p>
            <a:r>
              <a:rPr lang="en-US" dirty="0"/>
              <a:t>Posting Intensity</a:t>
            </a:r>
          </a:p>
          <a:p>
            <a:r>
              <a:rPr lang="en-US" dirty="0"/>
              <a:t>Gives context to Traditional LMI</a:t>
            </a:r>
          </a:p>
        </p:txBody>
      </p:sp>
      <p:sp>
        <p:nvSpPr>
          <p:cNvPr id="4" name="Title 1"/>
          <p:cNvSpPr txBox="1">
            <a:spLocks/>
          </p:cNvSpPr>
          <p:nvPr/>
        </p:nvSpPr>
        <p:spPr>
          <a:xfrm>
            <a:off x="6799729" y="684102"/>
            <a:ext cx="4903694"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Job Posting </a:t>
            </a:r>
            <a:r>
              <a:rPr lang="en-US" dirty="0">
                <a:solidFill>
                  <a:srgbClr val="FF0000"/>
                </a:solidFill>
              </a:rPr>
              <a:t>Weaknesses</a:t>
            </a:r>
          </a:p>
        </p:txBody>
      </p:sp>
      <p:sp>
        <p:nvSpPr>
          <p:cNvPr id="5" name="Content Placeholder 2"/>
          <p:cNvSpPr txBox="1">
            <a:spLocks/>
          </p:cNvSpPr>
          <p:nvPr/>
        </p:nvSpPr>
        <p:spPr>
          <a:xfrm>
            <a:off x="6799729" y="2243469"/>
            <a:ext cx="4903694" cy="393349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Voluntary</a:t>
            </a:r>
          </a:p>
          <a:p>
            <a:r>
              <a:rPr lang="en-US" dirty="0"/>
              <a:t>Not all occupations covered</a:t>
            </a:r>
          </a:p>
          <a:p>
            <a:pPr lvl="1"/>
            <a:r>
              <a:rPr lang="en-US" dirty="0"/>
              <a:t>Professional, high education types greater representation</a:t>
            </a:r>
          </a:p>
          <a:p>
            <a:pPr lvl="1"/>
            <a:r>
              <a:rPr lang="en-US" dirty="0"/>
              <a:t>E.g.: RNs = &gt;80,000 postings</a:t>
            </a:r>
          </a:p>
          <a:p>
            <a:pPr marL="457200" lvl="1" indent="0">
              <a:buNone/>
            </a:pPr>
            <a:r>
              <a:rPr lang="en-US" dirty="0"/>
              <a:t>           Welders = 901 postings</a:t>
            </a:r>
          </a:p>
          <a:p>
            <a:endParaRPr lang="en-US" dirty="0"/>
          </a:p>
        </p:txBody>
      </p:sp>
    </p:spTree>
    <p:extLst>
      <p:ext uri="{BB962C8B-B14F-4D97-AF65-F5344CB8AC3E}">
        <p14:creationId xmlns:p14="http://schemas.microsoft.com/office/powerpoint/2010/main" val="186794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Deduplication</a:t>
            </a:r>
          </a:p>
        </p:txBody>
      </p:sp>
      <p:sp>
        <p:nvSpPr>
          <p:cNvPr id="3" name="Content Placeholder 2"/>
          <p:cNvSpPr>
            <a:spLocks noGrp="1"/>
          </p:cNvSpPr>
          <p:nvPr>
            <p:ph idx="1"/>
          </p:nvPr>
        </p:nvSpPr>
        <p:spPr/>
        <p:txBody>
          <a:bodyPr/>
          <a:lstStyle/>
          <a:p>
            <a:r>
              <a:rPr lang="en-US" dirty="0"/>
              <a:t>One of the most critical processes</a:t>
            </a:r>
          </a:p>
          <a:p>
            <a:pPr lvl="1"/>
            <a:r>
              <a:rPr lang="en-US" dirty="0"/>
              <a:t>Unique Job Postings</a:t>
            </a:r>
          </a:p>
          <a:p>
            <a:pPr lvl="1"/>
            <a:r>
              <a:rPr lang="en-US" dirty="0"/>
              <a:t>April 2016: 90% of postings were duplicates</a:t>
            </a:r>
          </a:p>
          <a:p>
            <a:pPr lvl="1"/>
            <a:endParaRPr lang="en-US" dirty="0"/>
          </a:p>
          <a:p>
            <a:r>
              <a:rPr lang="en-US" dirty="0"/>
              <a:t>2 Step process:</a:t>
            </a:r>
          </a:p>
          <a:p>
            <a:pPr lvl="1"/>
            <a:r>
              <a:rPr lang="en-US" dirty="0"/>
              <a:t>Exact Matching Step</a:t>
            </a:r>
          </a:p>
          <a:p>
            <a:pPr lvl="1"/>
            <a:r>
              <a:rPr lang="en-US" dirty="0"/>
              <a:t>Fuzzy Matching Step</a:t>
            </a:r>
          </a:p>
        </p:txBody>
      </p:sp>
    </p:spTree>
    <p:extLst>
      <p:ext uri="{BB962C8B-B14F-4D97-AF65-F5344CB8AC3E}">
        <p14:creationId xmlns:p14="http://schemas.microsoft.com/office/powerpoint/2010/main" val="20636019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Postings: Updates</a:t>
            </a:r>
          </a:p>
        </p:txBody>
      </p:sp>
      <p:sp>
        <p:nvSpPr>
          <p:cNvPr id="3" name="Content Placeholder 2"/>
          <p:cNvSpPr>
            <a:spLocks noGrp="1"/>
          </p:cNvSpPr>
          <p:nvPr>
            <p:ph idx="1"/>
          </p:nvPr>
        </p:nvSpPr>
        <p:spPr/>
        <p:txBody>
          <a:bodyPr>
            <a:normAutofit/>
          </a:bodyPr>
          <a:lstStyle/>
          <a:p>
            <a:r>
              <a:rPr lang="en-US" sz="3200" dirty="0"/>
              <a:t>Updated Monthly</a:t>
            </a:r>
          </a:p>
          <a:p>
            <a:endParaRPr lang="en-US" sz="3200" dirty="0"/>
          </a:p>
          <a:p>
            <a:r>
              <a:rPr lang="en-US" sz="3200" dirty="0"/>
              <a:t>Lag time of ~1.5 months</a:t>
            </a:r>
          </a:p>
        </p:txBody>
      </p:sp>
    </p:spTree>
    <p:extLst>
      <p:ext uri="{BB962C8B-B14F-4D97-AF65-F5344CB8AC3E}">
        <p14:creationId xmlns:p14="http://schemas.microsoft.com/office/powerpoint/2010/main" val="20245274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Profile / Alumni Data</a:t>
            </a:r>
          </a:p>
        </p:txBody>
      </p:sp>
    </p:spTree>
    <p:extLst>
      <p:ext uri="{BB962C8B-B14F-4D97-AF65-F5344CB8AC3E}">
        <p14:creationId xmlns:p14="http://schemas.microsoft.com/office/powerpoint/2010/main" val="1902078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Core Data Points – Real-Time LMI </a:t>
            </a:r>
          </a:p>
        </p:txBody>
      </p:sp>
      <p:sp>
        <p:nvSpPr>
          <p:cNvPr id="3" name="Content Placeholder 2"/>
          <p:cNvSpPr>
            <a:spLocks noGrp="1"/>
          </p:cNvSpPr>
          <p:nvPr>
            <p:ph idx="1"/>
          </p:nvPr>
        </p:nvSpPr>
        <p:spPr>
          <a:xfrm>
            <a:off x="838199" y="2243469"/>
            <a:ext cx="10852355" cy="3933493"/>
          </a:xfrm>
        </p:spPr>
        <p:txBody>
          <a:bodyPr>
            <a:noAutofit/>
          </a:bodyPr>
          <a:lstStyle/>
          <a:p>
            <a:pPr>
              <a:lnSpc>
                <a:spcPct val="150000"/>
              </a:lnSpc>
            </a:pPr>
            <a:r>
              <a:rPr lang="en-US" sz="2600" dirty="0"/>
              <a:t>Skills sought after by potential employers</a:t>
            </a:r>
          </a:p>
          <a:p>
            <a:pPr>
              <a:lnSpc>
                <a:spcPct val="150000"/>
              </a:lnSpc>
            </a:pPr>
            <a:r>
              <a:rPr lang="en-US" sz="2600" dirty="0"/>
              <a:t>Employers who are advertising for the position</a:t>
            </a:r>
          </a:p>
          <a:p>
            <a:pPr>
              <a:lnSpc>
                <a:spcPct val="150000"/>
              </a:lnSpc>
            </a:pPr>
            <a:r>
              <a:rPr lang="en-US" sz="2600" dirty="0"/>
              <a:t>Specific job titles requested by the employer</a:t>
            </a:r>
          </a:p>
          <a:p>
            <a:pPr>
              <a:lnSpc>
                <a:spcPct val="150000"/>
              </a:lnSpc>
            </a:pPr>
            <a:r>
              <a:rPr lang="en-US" sz="2600" dirty="0"/>
              <a:t>Total Postings: Count of all postings</a:t>
            </a:r>
          </a:p>
          <a:p>
            <a:pPr>
              <a:lnSpc>
                <a:spcPct val="150000"/>
              </a:lnSpc>
            </a:pPr>
            <a:r>
              <a:rPr lang="en-US" sz="2600" dirty="0"/>
              <a:t>Unique Postings: Unduplicated count of job postings</a:t>
            </a:r>
          </a:p>
        </p:txBody>
      </p:sp>
    </p:spTree>
    <p:extLst>
      <p:ext uri="{BB962C8B-B14F-4D97-AF65-F5344CB8AC3E}">
        <p14:creationId xmlns:p14="http://schemas.microsoft.com/office/powerpoint/2010/main" val="162678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400300"/>
            <a:ext cx="10562784" cy="3975100"/>
          </a:xfrm>
        </p:spPr>
        <p:txBody>
          <a:bodyPr>
            <a:normAutofit/>
          </a:bodyPr>
          <a:lstStyle/>
          <a:p>
            <a:r>
              <a:rPr lang="en-US" dirty="0"/>
              <a:t>Used to get information about an institution’s Alumni</a:t>
            </a:r>
          </a:p>
          <a:p>
            <a:endParaRPr lang="en-US" dirty="0"/>
          </a:p>
          <a:p>
            <a:r>
              <a:rPr lang="en-US" dirty="0"/>
              <a:t>Comprised of 106.4 million unique profiles collected from publicly sourced online professional profiles and resumes. </a:t>
            </a:r>
          </a:p>
        </p:txBody>
      </p:sp>
      <p:sp>
        <p:nvSpPr>
          <p:cNvPr id="3" name="Title 2"/>
          <p:cNvSpPr>
            <a:spLocks noGrp="1"/>
          </p:cNvSpPr>
          <p:nvPr>
            <p:ph type="title"/>
          </p:nvPr>
        </p:nvSpPr>
        <p:spPr/>
        <p:txBody>
          <a:bodyPr>
            <a:normAutofit fontScale="90000"/>
          </a:bodyPr>
          <a:lstStyle/>
          <a:p>
            <a:r>
              <a:rPr lang="en-US" dirty="0"/>
              <a:t>Profiles / Alumni Data</a:t>
            </a:r>
          </a:p>
        </p:txBody>
      </p:sp>
    </p:spTree>
    <p:extLst>
      <p:ext uri="{BB962C8B-B14F-4D97-AF65-F5344CB8AC3E}">
        <p14:creationId xmlns:p14="http://schemas.microsoft.com/office/powerpoint/2010/main" val="36072978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2"/>
            <a:ext cx="4123765" cy="1559367"/>
          </a:xfrm>
        </p:spPr>
        <p:txBody>
          <a:bodyPr/>
          <a:lstStyle/>
          <a:p>
            <a:r>
              <a:rPr lang="en-US" dirty="0"/>
              <a:t>Alumni Data </a:t>
            </a:r>
            <a:r>
              <a:rPr lang="en-US" dirty="0">
                <a:solidFill>
                  <a:srgbClr val="00B050"/>
                </a:solidFill>
              </a:rPr>
              <a:t>Strengths</a:t>
            </a:r>
          </a:p>
        </p:txBody>
      </p:sp>
      <p:sp>
        <p:nvSpPr>
          <p:cNvPr id="3" name="Content Placeholder 2"/>
          <p:cNvSpPr>
            <a:spLocks noGrp="1"/>
          </p:cNvSpPr>
          <p:nvPr>
            <p:ph idx="1"/>
          </p:nvPr>
        </p:nvSpPr>
        <p:spPr>
          <a:xfrm>
            <a:off x="838200" y="2243469"/>
            <a:ext cx="4903694" cy="3933493"/>
          </a:xfrm>
        </p:spPr>
        <p:txBody>
          <a:bodyPr/>
          <a:lstStyle/>
          <a:p>
            <a:r>
              <a:rPr lang="en-US" dirty="0"/>
              <a:t>Data on skills &amp; certificates for alumni</a:t>
            </a:r>
          </a:p>
          <a:p>
            <a:r>
              <a:rPr lang="en-US" dirty="0"/>
              <a:t>Where alumni are working</a:t>
            </a:r>
          </a:p>
        </p:txBody>
      </p:sp>
      <p:sp>
        <p:nvSpPr>
          <p:cNvPr id="4" name="Title 1"/>
          <p:cNvSpPr txBox="1">
            <a:spLocks/>
          </p:cNvSpPr>
          <p:nvPr/>
        </p:nvSpPr>
        <p:spPr>
          <a:xfrm>
            <a:off x="6799729" y="684102"/>
            <a:ext cx="4903694"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Alumni Data </a:t>
            </a:r>
            <a:r>
              <a:rPr lang="en-US" dirty="0">
                <a:solidFill>
                  <a:srgbClr val="FF0000"/>
                </a:solidFill>
              </a:rPr>
              <a:t>Weaknesses</a:t>
            </a:r>
          </a:p>
        </p:txBody>
      </p:sp>
      <p:sp>
        <p:nvSpPr>
          <p:cNvPr id="5" name="Content Placeholder 2"/>
          <p:cNvSpPr txBox="1">
            <a:spLocks/>
          </p:cNvSpPr>
          <p:nvPr/>
        </p:nvSpPr>
        <p:spPr>
          <a:xfrm>
            <a:off x="6799729" y="2243469"/>
            <a:ext cx="4903694" cy="393349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Self Reported</a:t>
            </a:r>
          </a:p>
          <a:p>
            <a:r>
              <a:rPr lang="en-US" dirty="0"/>
              <a:t>Profiles have different level of “completeness” </a:t>
            </a:r>
          </a:p>
          <a:p>
            <a:r>
              <a:rPr lang="en-US" dirty="0"/>
              <a:t>Not all occupations covered</a:t>
            </a:r>
          </a:p>
          <a:p>
            <a:pPr lvl="1"/>
            <a:r>
              <a:rPr lang="en-US" dirty="0"/>
              <a:t>Professional, high education types greater representation</a:t>
            </a:r>
          </a:p>
        </p:txBody>
      </p:sp>
    </p:spTree>
    <p:extLst>
      <p:ext uri="{BB962C8B-B14F-4D97-AF65-F5344CB8AC3E}">
        <p14:creationId xmlns:p14="http://schemas.microsoft.com/office/powerpoint/2010/main" val="235791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err="1"/>
              <a:t>Emsi</a:t>
            </a:r>
            <a:r>
              <a:rPr lang="en-US" dirty="0"/>
              <a:t> Analyst Application (scenario)</a:t>
            </a:r>
          </a:p>
        </p:txBody>
      </p:sp>
    </p:spTree>
    <p:extLst>
      <p:ext uri="{BB962C8B-B14F-4D97-AF65-F5344CB8AC3E}">
        <p14:creationId xmlns:p14="http://schemas.microsoft.com/office/powerpoint/2010/main" val="28792447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p>
        </p:txBody>
      </p:sp>
      <p:sp>
        <p:nvSpPr>
          <p:cNvPr id="3" name="Subtitle 2"/>
          <p:cNvSpPr>
            <a:spLocks noGrp="1"/>
          </p:cNvSpPr>
          <p:nvPr>
            <p:ph type="subTitle" idx="1"/>
          </p:nvPr>
        </p:nvSpPr>
        <p:spPr/>
        <p:txBody>
          <a:bodyPr>
            <a:normAutofit/>
          </a:bodyPr>
          <a:lstStyle/>
          <a:p>
            <a:r>
              <a:rPr lang="en-US" dirty="0"/>
              <a:t>For more information, please visit our website: </a:t>
            </a:r>
            <a:r>
              <a:rPr lang="en-US" dirty="0" err="1">
                <a:solidFill>
                  <a:schemeClr val="accent1"/>
                </a:solidFill>
              </a:rPr>
              <a:t>economicmodeling.com</a:t>
            </a:r>
            <a:r>
              <a:rPr lang="en-US" dirty="0">
                <a:solidFill>
                  <a:schemeClr val="accent1"/>
                </a:solidFill>
              </a:rPr>
              <a:t> </a:t>
            </a:r>
            <a:r>
              <a:rPr lang="en-US" dirty="0"/>
              <a:t> </a:t>
            </a:r>
          </a:p>
          <a:p>
            <a:endParaRPr lang="en-US" dirty="0"/>
          </a:p>
        </p:txBody>
      </p:sp>
    </p:spTree>
    <p:extLst>
      <p:ext uri="{BB962C8B-B14F-4D97-AF65-F5344CB8AC3E}">
        <p14:creationId xmlns:p14="http://schemas.microsoft.com/office/powerpoint/2010/main" val="1546548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1"/>
          </p:nvPr>
        </p:nvSpPr>
        <p:spPr>
          <a:xfrm>
            <a:off x="6337354" y="2146300"/>
            <a:ext cx="5120640" cy="3746500"/>
          </a:xfrm>
        </p:spPr>
        <p:txBody>
          <a:bodyPr>
            <a:normAutofit/>
          </a:bodyPr>
          <a:lstStyle/>
          <a:p>
            <a:r>
              <a:rPr lang="en-US" sz="3000" dirty="0"/>
              <a:t>Small Portion of Economy Represented</a:t>
            </a:r>
          </a:p>
          <a:p>
            <a:r>
              <a:rPr lang="en-US" sz="3000" dirty="0"/>
              <a:t>Non-Standardized Structure</a:t>
            </a:r>
          </a:p>
          <a:p>
            <a:r>
              <a:rPr lang="en-US" sz="3000" dirty="0"/>
              <a:t>Unable to Produce Projections</a:t>
            </a:r>
          </a:p>
        </p:txBody>
      </p:sp>
      <p:sp>
        <p:nvSpPr>
          <p:cNvPr id="4" name="Title 3"/>
          <p:cNvSpPr>
            <a:spLocks noGrp="1"/>
          </p:cNvSpPr>
          <p:nvPr>
            <p:ph type="title"/>
          </p:nvPr>
        </p:nvSpPr>
        <p:spPr>
          <a:xfrm>
            <a:off x="6335231" y="336885"/>
            <a:ext cx="5616137" cy="1470146"/>
          </a:xfrm>
        </p:spPr>
        <p:txBody>
          <a:bodyPr>
            <a:normAutofit/>
          </a:bodyPr>
          <a:lstStyle/>
          <a:p>
            <a:r>
              <a:rPr lang="en-US" dirty="0"/>
              <a:t>Real-Time LMI </a:t>
            </a:r>
            <a:r>
              <a:rPr lang="en-US" dirty="0">
                <a:solidFill>
                  <a:srgbClr val="FF0000"/>
                </a:solidFill>
              </a:rPr>
              <a:t>Weaknesses</a:t>
            </a:r>
          </a:p>
        </p:txBody>
      </p:sp>
      <p:sp>
        <p:nvSpPr>
          <p:cNvPr id="6" name="Content Placeholder 1"/>
          <p:cNvSpPr txBox="1">
            <a:spLocks/>
          </p:cNvSpPr>
          <p:nvPr/>
        </p:nvSpPr>
        <p:spPr>
          <a:xfrm>
            <a:off x="1099607" y="2146300"/>
            <a:ext cx="5120640" cy="37465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000" dirty="0"/>
              <a:t>Provides Details on Job Descriptions</a:t>
            </a:r>
          </a:p>
          <a:p>
            <a:r>
              <a:rPr lang="en-US" sz="3000" dirty="0"/>
              <a:t>Connects Jobs to Specific Businesses</a:t>
            </a:r>
          </a:p>
          <a:p>
            <a:r>
              <a:rPr lang="en-US" sz="3000" dirty="0"/>
              <a:t>Reflects Current Outlook &amp; Demand</a:t>
            </a:r>
          </a:p>
        </p:txBody>
      </p:sp>
      <p:sp>
        <p:nvSpPr>
          <p:cNvPr id="7" name="Title 3"/>
          <p:cNvSpPr txBox="1">
            <a:spLocks/>
          </p:cNvSpPr>
          <p:nvPr/>
        </p:nvSpPr>
        <p:spPr>
          <a:xfrm>
            <a:off x="1097484" y="497305"/>
            <a:ext cx="5455715" cy="130972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baseline="0">
                <a:solidFill>
                  <a:schemeClr val="tx2"/>
                </a:solidFill>
                <a:latin typeface="Avenir Heavy" charset="0"/>
                <a:ea typeface="Avenir Heavy" charset="0"/>
                <a:cs typeface="Avenir Heavy" charset="0"/>
              </a:defRPr>
            </a:lvl1pPr>
          </a:lstStyle>
          <a:p>
            <a:r>
              <a:rPr lang="en-US" dirty="0"/>
              <a:t>Real-Time LMI </a:t>
            </a:r>
            <a:r>
              <a:rPr lang="en-US" dirty="0">
                <a:solidFill>
                  <a:schemeClr val="accent1"/>
                </a:solidFill>
              </a:rPr>
              <a:t>Strengths</a:t>
            </a:r>
          </a:p>
        </p:txBody>
      </p:sp>
    </p:spTree>
    <p:extLst>
      <p:ext uri="{BB962C8B-B14F-4D97-AF65-F5344CB8AC3E}">
        <p14:creationId xmlns:p14="http://schemas.microsoft.com/office/powerpoint/2010/main" val="39943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p:cNvSpPr>
            <a:spLocks noGrp="1"/>
          </p:cNvSpPr>
          <p:nvPr>
            <p:ph idx="1"/>
          </p:nvPr>
        </p:nvSpPr>
        <p:spPr>
          <a:xfrm>
            <a:off x="347386" y="2813512"/>
            <a:ext cx="10515600" cy="3933493"/>
          </a:xfrm>
          <a:prstGeom prst="rect">
            <a:avLst/>
          </a:prstGeom>
        </p:spPr>
        <p:txBody>
          <a:bodyPr>
            <a:normAutofit/>
          </a:bodyPr>
          <a:lstStyle/>
          <a:p>
            <a:pPr>
              <a:spcAft>
                <a:spcPts val="1200"/>
              </a:spcAft>
            </a:pPr>
            <a:r>
              <a:rPr lang="en-US" sz="3000" dirty="0"/>
              <a:t>Lack of Detail</a:t>
            </a:r>
          </a:p>
          <a:p>
            <a:pPr>
              <a:spcAft>
                <a:spcPts val="1200"/>
              </a:spcAft>
            </a:pPr>
            <a:r>
              <a:rPr lang="en-US" sz="3000" dirty="0"/>
              <a:t>No Localized Skills Information</a:t>
            </a:r>
          </a:p>
          <a:p>
            <a:pPr>
              <a:spcAft>
                <a:spcPts val="1200"/>
              </a:spcAft>
            </a:pPr>
            <a:r>
              <a:rPr lang="en-US" sz="3000" dirty="0"/>
              <a:t>Outdated (maybe)</a:t>
            </a:r>
          </a:p>
          <a:p>
            <a:pPr>
              <a:spcAft>
                <a:spcPts val="1200"/>
              </a:spcAft>
            </a:pPr>
            <a:r>
              <a:rPr lang="en-US" sz="3000" dirty="0"/>
              <a:t>No Employer Data</a:t>
            </a:r>
          </a:p>
        </p:txBody>
      </p:sp>
      <p:sp>
        <p:nvSpPr>
          <p:cNvPr id="9" name="Title 3"/>
          <p:cNvSpPr txBox="1">
            <a:spLocks/>
          </p:cNvSpPr>
          <p:nvPr/>
        </p:nvSpPr>
        <p:spPr>
          <a:xfrm>
            <a:off x="347386" y="1015312"/>
            <a:ext cx="5616137" cy="14701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r>
              <a:rPr lang="en-US" dirty="0">
                <a:solidFill>
                  <a:schemeClr val="tx2"/>
                </a:solidFill>
              </a:rPr>
              <a:t>Traditional LMI </a:t>
            </a:r>
            <a:r>
              <a:rPr lang="en-US" dirty="0">
                <a:solidFill>
                  <a:srgbClr val="FF0000"/>
                </a:solidFill>
              </a:rPr>
              <a:t>Weaknesses</a:t>
            </a:r>
          </a:p>
        </p:txBody>
      </p:sp>
      <p:sp>
        <p:nvSpPr>
          <p:cNvPr id="10" name="Content Placeholder 1"/>
          <p:cNvSpPr txBox="1">
            <a:spLocks/>
          </p:cNvSpPr>
          <p:nvPr/>
        </p:nvSpPr>
        <p:spPr>
          <a:xfrm>
            <a:off x="6667594" y="2664307"/>
            <a:ext cx="5120640" cy="37465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000" dirty="0"/>
              <a:t>Provides Details on Job Descriptions</a:t>
            </a:r>
          </a:p>
          <a:p>
            <a:r>
              <a:rPr lang="en-US" sz="3000" dirty="0"/>
              <a:t>Connects Jobs to Specific Businesses</a:t>
            </a:r>
          </a:p>
          <a:p>
            <a:r>
              <a:rPr lang="en-US" sz="3000" dirty="0"/>
              <a:t>Reflects Current Outlook &amp; Demand</a:t>
            </a:r>
          </a:p>
        </p:txBody>
      </p:sp>
      <p:sp>
        <p:nvSpPr>
          <p:cNvPr id="11" name="Title 3"/>
          <p:cNvSpPr txBox="1">
            <a:spLocks/>
          </p:cNvSpPr>
          <p:nvPr/>
        </p:nvSpPr>
        <p:spPr>
          <a:xfrm>
            <a:off x="6665471" y="1015312"/>
            <a:ext cx="5455715" cy="130972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i="0" kern="1200" baseline="0">
                <a:solidFill>
                  <a:schemeClr val="tx2"/>
                </a:solidFill>
                <a:latin typeface="Avenir Heavy" charset="0"/>
                <a:ea typeface="Avenir Heavy" charset="0"/>
                <a:cs typeface="Avenir Heavy" charset="0"/>
              </a:defRPr>
            </a:lvl1pPr>
          </a:lstStyle>
          <a:p>
            <a:r>
              <a:rPr lang="en-US" dirty="0"/>
              <a:t>Real-Time LMI </a:t>
            </a:r>
            <a:r>
              <a:rPr lang="en-US" dirty="0">
                <a:solidFill>
                  <a:schemeClr val="accent1"/>
                </a:solidFill>
              </a:rPr>
              <a:t>Strengths</a:t>
            </a:r>
          </a:p>
        </p:txBody>
      </p:sp>
      <p:cxnSp>
        <p:nvCxnSpPr>
          <p:cNvPr id="13" name="Straight Arrow Connector 12"/>
          <p:cNvCxnSpPr/>
          <p:nvPr/>
        </p:nvCxnSpPr>
        <p:spPr>
          <a:xfrm flipH="1">
            <a:off x="3156156" y="2920181"/>
            <a:ext cx="3628102" cy="14748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879690" y="2920181"/>
            <a:ext cx="914078" cy="8108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44413" y="3939649"/>
            <a:ext cx="2948975" cy="13825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3844413" y="4563323"/>
            <a:ext cx="2948975" cy="43387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80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18"/>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Regions</a:t>
            </a:r>
          </a:p>
        </p:txBody>
      </p:sp>
      <p:sp>
        <p:nvSpPr>
          <p:cNvPr id="3" name="Subtitle 2"/>
          <p:cNvSpPr>
            <a:spLocks noGrp="1"/>
          </p:cNvSpPr>
          <p:nvPr>
            <p:ph type="subTitle" idx="1"/>
          </p:nvPr>
        </p:nvSpPr>
        <p:spPr/>
        <p:txBody>
          <a:bodyPr/>
          <a:lstStyle/>
          <a:p>
            <a:r>
              <a:rPr lang="en-US" dirty="0"/>
              <a:t>Types of geographical regions</a:t>
            </a:r>
          </a:p>
        </p:txBody>
      </p:sp>
    </p:spTree>
    <p:extLst>
      <p:ext uri="{BB962C8B-B14F-4D97-AF65-F5344CB8AC3E}">
        <p14:creationId xmlns:p14="http://schemas.microsoft.com/office/powerpoint/2010/main" val="3273432072"/>
      </p:ext>
    </p:extLst>
  </p:cSld>
  <p:clrMapOvr>
    <a:masterClrMapping/>
  </p:clrMapOvr>
</p:sld>
</file>

<file path=ppt/theme/theme1.xml><?xml version="1.0" encoding="utf-8"?>
<a:theme xmlns:a="http://schemas.openxmlformats.org/drawingml/2006/main" name="Emsi Theme">
  <a:themeElements>
    <a:clrScheme name="Custom 1">
      <a:dk1>
        <a:srgbClr val="000000"/>
      </a:dk1>
      <a:lt1>
        <a:srgbClr val="FFFFFF"/>
      </a:lt1>
      <a:dk2>
        <a:srgbClr val="204354"/>
      </a:dk2>
      <a:lt2>
        <a:srgbClr val="EBF2F2"/>
      </a:lt2>
      <a:accent1>
        <a:srgbClr val="41D492"/>
      </a:accent1>
      <a:accent2>
        <a:srgbClr val="204354"/>
      </a:accent2>
      <a:accent3>
        <a:srgbClr val="5C59ED"/>
      </a:accent3>
      <a:accent4>
        <a:srgbClr val="FCE563"/>
      </a:accent4>
      <a:accent5>
        <a:srgbClr val="FF944A"/>
      </a:accent5>
      <a:accent6>
        <a:srgbClr val="F5474F"/>
      </a:accent6>
      <a:hlink>
        <a:srgbClr val="5CBDFF"/>
      </a:hlink>
      <a:folHlink>
        <a:srgbClr val="7D919E"/>
      </a:folHlink>
    </a:clrScheme>
    <a:fontScheme name="Test">
      <a:majorFont>
        <a:latin typeface="Avenir"/>
        <a:ea typeface=""/>
        <a:cs typeface=""/>
      </a:majorFont>
      <a:minorFont>
        <a:latin typeface="Aveni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400">
            <a:solidFill>
              <a:schemeClr val="tx2"/>
            </a:solidFill>
          </a:defRPr>
        </a:defPPr>
      </a:lstStyle>
    </a:txDef>
  </a:objectDefaults>
  <a:extraClrSchemeLst/>
  <a:extLst>
    <a:ext uri="{05A4C25C-085E-4340-85A3-A5531E510DB2}">
      <thm15:themeFamily xmlns:thm15="http://schemas.microsoft.com/office/thememl/2012/main" name="Emsi Template v1" id="{88D7175C-1867-F34D-AFE0-103058751676}" vid="{154515A6-13E8-BC46-BD79-90232649AF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Emsi Template v1 (Mac)</Template>
  <TotalTime>9543</TotalTime>
  <Words>1404</Words>
  <Application>Microsoft Office PowerPoint</Application>
  <PresentationFormat>Widescreen</PresentationFormat>
  <Paragraphs>369</Paragraphs>
  <Slides>63</Slides>
  <Notes>62</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63</vt:i4>
      </vt:variant>
    </vt:vector>
  </HeadingPairs>
  <TitlesOfParts>
    <vt:vector size="73" baseType="lpstr">
      <vt:lpstr>Arial</vt:lpstr>
      <vt:lpstr>Avenir</vt:lpstr>
      <vt:lpstr>Avenir Book</vt:lpstr>
      <vt:lpstr>Avenir Heavy</vt:lpstr>
      <vt:lpstr>Avenir Light Oblique</vt:lpstr>
      <vt:lpstr>Avenir Medium</vt:lpstr>
      <vt:lpstr>Calibri</vt:lpstr>
      <vt:lpstr>Tw Cen MT</vt:lpstr>
      <vt:lpstr>Wingdings</vt:lpstr>
      <vt:lpstr>Emsi Theme</vt:lpstr>
      <vt:lpstr>Emsi Certification</vt:lpstr>
      <vt:lpstr>Analyst &amp; Data </vt:lpstr>
      <vt:lpstr>PowerPoint Presentation</vt:lpstr>
      <vt:lpstr>Core Data Points – Traditional LMI</vt:lpstr>
      <vt:lpstr>Traditional LMI Weaknesses</vt:lpstr>
      <vt:lpstr>Core Data Points – Real-Time LMI </vt:lpstr>
      <vt:lpstr>Real-Time LMI Weaknesses</vt:lpstr>
      <vt:lpstr>PowerPoint Presentation</vt:lpstr>
      <vt:lpstr>Regions</vt:lpstr>
      <vt:lpstr>Regions</vt:lpstr>
      <vt:lpstr>Regions</vt:lpstr>
      <vt:lpstr>MSA</vt:lpstr>
      <vt:lpstr>MSAs</vt:lpstr>
      <vt:lpstr>MSAs</vt:lpstr>
      <vt:lpstr>Counties</vt:lpstr>
      <vt:lpstr>ZIPs</vt:lpstr>
      <vt:lpstr>Projections</vt:lpstr>
      <vt:lpstr>Projections</vt:lpstr>
      <vt:lpstr>PowerPoint Presentation</vt:lpstr>
      <vt:lpstr>Projections don’t take unexpected things into account – because they’re unexpected</vt:lpstr>
      <vt:lpstr>How do we calculate the Emsi 10 year Projection?</vt:lpstr>
      <vt:lpstr>Emsi’s Projection Accuracy</vt:lpstr>
      <vt:lpstr>Example of Projection</vt:lpstr>
      <vt:lpstr>Industries</vt:lpstr>
      <vt:lpstr>Businesses</vt:lpstr>
      <vt:lpstr>QCEW</vt:lpstr>
      <vt:lpstr>CBP &amp; ZBP</vt:lpstr>
      <vt:lpstr>ACS</vt:lpstr>
      <vt:lpstr>QWI</vt:lpstr>
      <vt:lpstr>Industry Demographic Examples</vt:lpstr>
      <vt:lpstr>Emsi Analyst Application (scenario)</vt:lpstr>
      <vt:lpstr>Occupations</vt:lpstr>
      <vt:lpstr>Occupations</vt:lpstr>
      <vt:lpstr>O*NET</vt:lpstr>
      <vt:lpstr>Staffing Pattern</vt:lpstr>
      <vt:lpstr>PowerPoint Presentation</vt:lpstr>
      <vt:lpstr>Staffing Pattern Example</vt:lpstr>
      <vt:lpstr>OES</vt:lpstr>
      <vt:lpstr>Emsi Analyst Application (scenario)</vt:lpstr>
      <vt:lpstr>Programs</vt:lpstr>
      <vt:lpstr>NCES / IPEDS</vt:lpstr>
      <vt:lpstr>CIP to SOC Crosswalk</vt:lpstr>
      <vt:lpstr>General Program Connections</vt:lpstr>
      <vt:lpstr>Crosswalk Example</vt:lpstr>
      <vt:lpstr>Release Schedules &amp; Suppressions</vt:lpstr>
      <vt:lpstr>Suppressions</vt:lpstr>
      <vt:lpstr>Is our method reliable?</vt:lpstr>
      <vt:lpstr>Compiling the Sources</vt:lpstr>
      <vt:lpstr>Release Schedules: Traditional LMI</vt:lpstr>
      <vt:lpstr>Lag Time: Traditional LMI</vt:lpstr>
      <vt:lpstr>Emsi Traditional LMI Data Updates</vt:lpstr>
      <vt:lpstr>Real-Time LMI</vt:lpstr>
      <vt:lpstr>Job Postings</vt:lpstr>
      <vt:lpstr>Job Postings</vt:lpstr>
      <vt:lpstr>Job Postings</vt:lpstr>
      <vt:lpstr>Job Posting Strengths</vt:lpstr>
      <vt:lpstr>Deduplication</vt:lpstr>
      <vt:lpstr>Job Postings: Updates</vt:lpstr>
      <vt:lpstr>Profile / Alumni Data</vt:lpstr>
      <vt:lpstr>Profiles / Alumni Data</vt:lpstr>
      <vt:lpstr>Alumni Data Strengths</vt:lpstr>
      <vt:lpstr>Emsi Analyst Application (scenario)</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Emsi Certification</dc:title>
  <dc:creator>Sandra Poisson</dc:creator>
  <cp:lastModifiedBy>Derek Belschner</cp:lastModifiedBy>
  <cp:revision>210</cp:revision>
  <dcterms:created xsi:type="dcterms:W3CDTF">2016-07-28T15:08:46Z</dcterms:created>
  <dcterms:modified xsi:type="dcterms:W3CDTF">2018-09-14T22:12:42Z</dcterms:modified>
</cp:coreProperties>
</file>