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4497" r:id="rId2"/>
    <p:sldMasterId id="2147484509" r:id="rId3"/>
    <p:sldMasterId id="2147484521" r:id="rId4"/>
    <p:sldMasterId id="2147484533" r:id="rId5"/>
    <p:sldMasterId id="2147484545" r:id="rId6"/>
  </p:sldMasterIdLst>
  <p:notesMasterIdLst>
    <p:notesMasterId r:id="rId42"/>
  </p:notesMasterIdLst>
  <p:handoutMasterIdLst>
    <p:handoutMasterId r:id="rId43"/>
  </p:handoutMasterIdLst>
  <p:sldIdLst>
    <p:sldId id="772" r:id="rId7"/>
    <p:sldId id="880" r:id="rId8"/>
    <p:sldId id="690" r:id="rId9"/>
    <p:sldId id="787" r:id="rId10"/>
    <p:sldId id="669" r:id="rId11"/>
    <p:sldId id="694" r:id="rId12"/>
    <p:sldId id="907" r:id="rId13"/>
    <p:sldId id="881" r:id="rId14"/>
    <p:sldId id="406" r:id="rId15"/>
    <p:sldId id="852" r:id="rId16"/>
    <p:sldId id="906" r:id="rId17"/>
    <p:sldId id="883" r:id="rId18"/>
    <p:sldId id="903" r:id="rId19"/>
    <p:sldId id="864" r:id="rId20"/>
    <p:sldId id="865" r:id="rId21"/>
    <p:sldId id="884" r:id="rId22"/>
    <p:sldId id="866" r:id="rId23"/>
    <p:sldId id="885" r:id="rId24"/>
    <p:sldId id="886" r:id="rId25"/>
    <p:sldId id="838" r:id="rId26"/>
    <p:sldId id="775" r:id="rId27"/>
    <p:sldId id="789" r:id="rId28"/>
    <p:sldId id="530" r:id="rId29"/>
    <p:sldId id="902" r:id="rId30"/>
    <p:sldId id="888" r:id="rId31"/>
    <p:sldId id="890" r:id="rId32"/>
    <p:sldId id="444" r:id="rId33"/>
    <p:sldId id="590" r:id="rId34"/>
    <p:sldId id="591" r:id="rId35"/>
    <p:sldId id="592" r:id="rId36"/>
    <p:sldId id="860" r:id="rId37"/>
    <p:sldId id="780" r:id="rId38"/>
    <p:sldId id="632" r:id="rId39"/>
    <p:sldId id="891" r:id="rId40"/>
    <p:sldId id="904" r:id="rId41"/>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pitchFamily="-108" charset="0"/>
        <a:ea typeface="ＭＳ Ｐゴシック" pitchFamily="-108" charset="-128"/>
        <a:cs typeface="ＭＳ Ｐゴシック" pitchFamily="-108" charset="-128"/>
      </a:defRPr>
    </a:lvl1pPr>
    <a:lvl2pPr marL="457200" algn="l" defTabSz="457200" rtl="0" fontAlgn="base">
      <a:spcBef>
        <a:spcPct val="0"/>
      </a:spcBef>
      <a:spcAft>
        <a:spcPct val="0"/>
      </a:spcAft>
      <a:defRPr kern="1200">
        <a:solidFill>
          <a:schemeClr val="tx1"/>
        </a:solidFill>
        <a:latin typeface="Arial" pitchFamily="-108" charset="0"/>
        <a:ea typeface="ＭＳ Ｐゴシック" pitchFamily="-108" charset="-128"/>
        <a:cs typeface="ＭＳ Ｐゴシック" pitchFamily="-108" charset="-128"/>
      </a:defRPr>
    </a:lvl2pPr>
    <a:lvl3pPr marL="914400" algn="l" defTabSz="457200" rtl="0" fontAlgn="base">
      <a:spcBef>
        <a:spcPct val="0"/>
      </a:spcBef>
      <a:spcAft>
        <a:spcPct val="0"/>
      </a:spcAft>
      <a:defRPr kern="1200">
        <a:solidFill>
          <a:schemeClr val="tx1"/>
        </a:solidFill>
        <a:latin typeface="Arial" pitchFamily="-108" charset="0"/>
        <a:ea typeface="ＭＳ Ｐゴシック" pitchFamily="-108" charset="-128"/>
        <a:cs typeface="ＭＳ Ｐゴシック" pitchFamily="-108" charset="-128"/>
      </a:defRPr>
    </a:lvl3pPr>
    <a:lvl4pPr marL="1371600" algn="l" defTabSz="457200" rtl="0" fontAlgn="base">
      <a:spcBef>
        <a:spcPct val="0"/>
      </a:spcBef>
      <a:spcAft>
        <a:spcPct val="0"/>
      </a:spcAft>
      <a:defRPr kern="1200">
        <a:solidFill>
          <a:schemeClr val="tx1"/>
        </a:solidFill>
        <a:latin typeface="Arial" pitchFamily="-108" charset="0"/>
        <a:ea typeface="ＭＳ Ｐゴシック" pitchFamily="-108" charset="-128"/>
        <a:cs typeface="ＭＳ Ｐゴシック" pitchFamily="-108" charset="-128"/>
      </a:defRPr>
    </a:lvl4pPr>
    <a:lvl5pPr marL="1828800" algn="l" defTabSz="457200" rtl="0" fontAlgn="base">
      <a:spcBef>
        <a:spcPct val="0"/>
      </a:spcBef>
      <a:spcAft>
        <a:spcPct val="0"/>
      </a:spcAft>
      <a:defRPr kern="1200">
        <a:solidFill>
          <a:schemeClr val="tx1"/>
        </a:solidFill>
        <a:latin typeface="Arial" pitchFamily="-108" charset="0"/>
        <a:ea typeface="ＭＳ Ｐゴシック" pitchFamily="-108" charset="-128"/>
        <a:cs typeface="ＭＳ Ｐゴシック" pitchFamily="-108" charset="-128"/>
      </a:defRPr>
    </a:lvl5pPr>
    <a:lvl6pPr marL="2286000" algn="l" defTabSz="457200" rtl="0" eaLnBrk="1" latinLnBrk="0" hangingPunct="1">
      <a:defRPr kern="1200">
        <a:solidFill>
          <a:schemeClr val="tx1"/>
        </a:solidFill>
        <a:latin typeface="Arial" pitchFamily="-108" charset="0"/>
        <a:ea typeface="ＭＳ Ｐゴシック" pitchFamily="-108" charset="-128"/>
        <a:cs typeface="ＭＳ Ｐゴシック" pitchFamily="-108" charset="-128"/>
      </a:defRPr>
    </a:lvl6pPr>
    <a:lvl7pPr marL="2743200" algn="l" defTabSz="457200" rtl="0" eaLnBrk="1" latinLnBrk="0" hangingPunct="1">
      <a:defRPr kern="1200">
        <a:solidFill>
          <a:schemeClr val="tx1"/>
        </a:solidFill>
        <a:latin typeface="Arial" pitchFamily="-108" charset="0"/>
        <a:ea typeface="ＭＳ Ｐゴシック" pitchFamily="-108" charset="-128"/>
        <a:cs typeface="ＭＳ Ｐゴシック" pitchFamily="-108" charset="-128"/>
      </a:defRPr>
    </a:lvl7pPr>
    <a:lvl8pPr marL="3200400" algn="l" defTabSz="457200" rtl="0" eaLnBrk="1" latinLnBrk="0" hangingPunct="1">
      <a:defRPr kern="1200">
        <a:solidFill>
          <a:schemeClr val="tx1"/>
        </a:solidFill>
        <a:latin typeface="Arial" pitchFamily="-108" charset="0"/>
        <a:ea typeface="ＭＳ Ｐゴシック" pitchFamily="-108" charset="-128"/>
        <a:cs typeface="ＭＳ Ｐゴシック" pitchFamily="-108" charset="-128"/>
      </a:defRPr>
    </a:lvl8pPr>
    <a:lvl9pPr marL="3657600" algn="l" defTabSz="457200" rtl="0" eaLnBrk="1" latinLnBrk="0" hangingPunct="1">
      <a:defRPr kern="1200">
        <a:solidFill>
          <a:schemeClr val="tx1"/>
        </a:solidFill>
        <a:latin typeface="Arial" pitchFamily="-108" charset="0"/>
        <a:ea typeface="ＭＳ Ｐゴシック" pitchFamily="-108" charset="-128"/>
        <a:cs typeface="ＭＳ Ｐゴシック" pitchFamily="-108" charset="-128"/>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06C"/>
    <a:srgbClr val="F9F8FC"/>
    <a:srgbClr val="BFC6C8"/>
    <a:srgbClr val="13110F"/>
    <a:srgbClr val="010E3B"/>
    <a:srgbClr val="030A32"/>
    <a:srgbClr val="02072A"/>
    <a:srgbClr val="0A0F46"/>
    <a:srgbClr val="02092A"/>
    <a:srgbClr val="030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80"/>
    <p:restoredTop sz="92445" autoAdjust="0"/>
  </p:normalViewPr>
  <p:slideViewPr>
    <p:cSldViewPr snapToGrid="0" snapToObjects="1">
      <p:cViewPr varScale="1">
        <p:scale>
          <a:sx n="122" d="100"/>
          <a:sy n="122" d="100"/>
        </p:scale>
        <p:origin x="200" y="640"/>
      </p:cViewPr>
      <p:guideLst>
        <p:guide orient="horz" pos="1620"/>
        <p:guide pos="2880"/>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96" d="100"/>
          <a:sy n="96" d="100"/>
        </p:scale>
        <p:origin x="2480"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charset="-128"/>
                <a:cs typeface="ＭＳ Ｐゴシック" charset="-128"/>
              </a:defRPr>
            </a:lvl1pPr>
          </a:lstStyle>
          <a:p>
            <a:pPr>
              <a:defRPr/>
            </a:pPr>
            <a:endParaRPr lang="en-US"/>
          </a:p>
        </p:txBody>
      </p:sp>
      <p:sp>
        <p:nvSpPr>
          <p:cNvPr id="9318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pitchFamily="-104" charset="0"/>
                <a:ea typeface="ＭＳ Ｐゴシック" pitchFamily="-104" charset="-128"/>
                <a:cs typeface="ＭＳ Ｐゴシック" pitchFamily="-104" charset="-128"/>
              </a:defRPr>
            </a:lvl1pPr>
          </a:lstStyle>
          <a:p>
            <a:pPr>
              <a:defRPr/>
            </a:pPr>
            <a:fld id="{71A32BA5-CA05-4E49-88AF-A8B7FAF8652F}" type="datetime1">
              <a:rPr lang="en-US"/>
              <a:pPr>
                <a:defRPr/>
              </a:pPr>
              <a:t>9/11/18</a:t>
            </a:fld>
            <a:endParaRPr lang="en-US"/>
          </a:p>
        </p:txBody>
      </p:sp>
      <p:sp>
        <p:nvSpPr>
          <p:cNvPr id="9318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charset="-128"/>
                <a:cs typeface="ＭＳ Ｐゴシック" charset="-128"/>
              </a:defRPr>
            </a:lvl1pPr>
          </a:lstStyle>
          <a:p>
            <a:pPr>
              <a:defRPr/>
            </a:pPr>
            <a:endParaRPr lang="en-US"/>
          </a:p>
        </p:txBody>
      </p:sp>
      <p:sp>
        <p:nvSpPr>
          <p:cNvPr id="9318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pitchFamily="-104" charset="0"/>
                <a:ea typeface="ＭＳ Ｐゴシック" pitchFamily="-104" charset="-128"/>
                <a:cs typeface="ＭＳ Ｐゴシック" pitchFamily="-104" charset="-128"/>
              </a:defRPr>
            </a:lvl1pPr>
          </a:lstStyle>
          <a:p>
            <a:pPr>
              <a:defRPr/>
            </a:pPr>
            <a:fld id="{EC67D778-94FA-B14F-9722-209801ECBBB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104" charset="0"/>
                <a:ea typeface="ＭＳ Ｐゴシック" pitchFamily="-104" charset="-128"/>
                <a:cs typeface="ＭＳ Ｐゴシック" pitchFamily="-104" charset="-128"/>
              </a:defRPr>
            </a:lvl1pPr>
          </a:lstStyle>
          <a:p>
            <a:pPr>
              <a:defRPr/>
            </a:pPr>
            <a:fld id="{3E90231A-BB77-654F-A633-A7A9AB7DC44C}" type="datetime1">
              <a:rPr lang="en-US"/>
              <a:pPr>
                <a:defRPr/>
              </a:pPr>
              <a:t>9/11/18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104" charset="0"/>
                <a:ea typeface="ＭＳ Ｐゴシック" pitchFamily="-104" charset="-128"/>
                <a:cs typeface="ＭＳ Ｐゴシック" pitchFamily="-104" charset="-128"/>
              </a:defRPr>
            </a:lvl1pPr>
          </a:lstStyle>
          <a:p>
            <a:pPr>
              <a:defRPr/>
            </a:pPr>
            <a:fld id="{7EE0D6AA-8296-8F46-9AF4-90A11DCBD7D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err="1"/>
              <a:t>Gratitudes</a:t>
            </a:r>
            <a:r>
              <a:rPr lang="en-US" dirty="0"/>
              <a:t> and affirmations</a:t>
            </a:r>
          </a:p>
          <a:p>
            <a:endParaRPr lang="en-US" dirty="0"/>
          </a:p>
          <a:p>
            <a:r>
              <a:rPr lang="en-US" dirty="0"/>
              <a:t>Beginning of Wisdom is calling things by their right names</a:t>
            </a:r>
          </a:p>
          <a:p>
            <a:endParaRPr lang="en-US" dirty="0"/>
          </a:p>
          <a:p>
            <a:r>
              <a:rPr lang="en-US" dirty="0"/>
              <a:t>Knowing Doing Gap</a:t>
            </a:r>
          </a:p>
          <a:p>
            <a:endParaRPr lang="en-US" dirty="0"/>
          </a:p>
          <a:p>
            <a:r>
              <a:rPr lang="en-US" dirty="0"/>
              <a:t>Overwhelmed</a:t>
            </a:r>
          </a:p>
          <a:p>
            <a:endParaRPr lang="en-US" dirty="0"/>
          </a:p>
          <a:p>
            <a:r>
              <a:rPr lang="en-US" dirty="0"/>
              <a:t>Seen heard and empowered</a:t>
            </a:r>
          </a:p>
          <a:p>
            <a:pPr marL="228600" indent="-228600">
              <a:buFont typeface="+mj-lt"/>
              <a:buAutoNum type="arabicPeriod"/>
            </a:pPr>
            <a:r>
              <a:rPr lang="en-US" dirty="0"/>
              <a:t>Kindness </a:t>
            </a:r>
          </a:p>
          <a:p>
            <a:pPr marL="228600" indent="-228600">
              <a:buFont typeface="+mj-lt"/>
              <a:buAutoNum type="arabicPeriod"/>
            </a:pPr>
            <a:r>
              <a:rPr lang="en-US" dirty="0"/>
              <a:t>Curiosity</a:t>
            </a:r>
          </a:p>
          <a:p>
            <a:pPr marL="228600" indent="-228600">
              <a:buFont typeface="+mj-lt"/>
              <a:buAutoNum type="arabicPeriod"/>
            </a:pPr>
            <a:r>
              <a:rPr lang="en-US" dirty="0"/>
              <a:t>Creativity</a:t>
            </a:r>
          </a:p>
          <a:p>
            <a:pPr marL="228600" indent="-228600">
              <a:buFont typeface="+mj-lt"/>
              <a:buAutoNum type="arabicPeriod"/>
            </a:pPr>
            <a:r>
              <a:rPr lang="en-US" dirty="0"/>
              <a:t>Celebrate Others</a:t>
            </a:r>
          </a:p>
          <a:p>
            <a:pPr marL="228600" indent="-228600">
              <a:buFont typeface="+mj-lt"/>
              <a:buAutoNum type="arabicPeriod"/>
            </a:pPr>
            <a:r>
              <a:rPr lang="en-US" dirty="0"/>
              <a:t>Connection</a:t>
            </a:r>
          </a:p>
          <a:p>
            <a:pPr marL="228600" indent="-228600">
              <a:buFont typeface="+mj-lt"/>
              <a:buAutoNum type="arabicPeriod"/>
            </a:pPr>
            <a:endParaRPr lang="en-US" dirty="0"/>
          </a:p>
          <a:p>
            <a:pPr marL="228600" marR="0" lvl="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dirty="0"/>
              <a:t>Capability</a:t>
            </a:r>
          </a:p>
          <a:p>
            <a:pPr marL="228600" indent="-228600">
              <a:buFont typeface="+mj-lt"/>
              <a:buAutoNum type="arabicPeriod"/>
            </a:pPr>
            <a:r>
              <a:rPr lang="en-US" dirty="0"/>
              <a:t>Capacity</a:t>
            </a:r>
          </a:p>
          <a:p>
            <a:pPr marL="228600" indent="-228600">
              <a:buFont typeface="+mj-lt"/>
              <a:buAutoNum type="arabicPeriod"/>
            </a:pPr>
            <a:r>
              <a:rPr lang="en-US" dirty="0"/>
              <a:t>Cause</a:t>
            </a:r>
          </a:p>
          <a:p>
            <a:pPr marL="228600" indent="-228600">
              <a:buFont typeface="+mj-lt"/>
              <a:buAutoNum type="arabicPeriod"/>
            </a:pPr>
            <a:r>
              <a:rPr lang="en-US" dirty="0"/>
              <a:t>Commitment</a:t>
            </a:r>
          </a:p>
          <a:p>
            <a:pPr marL="228600" indent="-228600">
              <a:buFont typeface="+mj-lt"/>
              <a:buAutoNum type="arabicPeriod"/>
            </a:pPr>
            <a:r>
              <a:rPr lang="en-US" dirty="0"/>
              <a:t>Contribution</a:t>
            </a:r>
          </a:p>
          <a:p>
            <a:pPr marL="228600" indent="-228600">
              <a:buFont typeface="+mj-lt"/>
              <a:buAutoNum type="arabicPeriod"/>
            </a:pPr>
            <a:endParaRPr lang="en-US" dirty="0"/>
          </a:p>
          <a:p>
            <a:endParaRPr lang="en-US" dirty="0"/>
          </a:p>
          <a:p>
            <a:r>
              <a:rPr lang="en-US" dirty="0"/>
              <a:t>Key Takeaways</a:t>
            </a:r>
          </a:p>
          <a:p>
            <a:endParaRPr lang="en-US" dirty="0"/>
          </a:p>
          <a:p>
            <a:r>
              <a:rPr lang="en-US" dirty="0"/>
              <a:t>Be mindful of the language you’re using</a:t>
            </a:r>
          </a:p>
          <a:p>
            <a:r>
              <a:rPr lang="en-US" dirty="0"/>
              <a:t>Assess and select based on what matters for the new era of work</a:t>
            </a:r>
          </a:p>
          <a:p>
            <a:r>
              <a:rPr lang="en-US" dirty="0"/>
              <a:t>See, Hear, &amp; Empower</a:t>
            </a:r>
          </a:p>
          <a:p>
            <a:r>
              <a:rPr lang="en-US" dirty="0"/>
              <a:t>Shrink the Inner Critic &amp; Elevate the Compassionate Witness</a:t>
            </a:r>
          </a:p>
          <a:p>
            <a:endParaRPr lang="en-US" dirty="0"/>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1</a:t>
            </a:fld>
            <a:endParaRPr lang="en-US"/>
          </a:p>
        </p:txBody>
      </p:sp>
    </p:spTree>
    <p:extLst>
      <p:ext uri="{BB962C8B-B14F-4D97-AF65-F5344CB8AC3E}">
        <p14:creationId xmlns:p14="http://schemas.microsoft.com/office/powerpoint/2010/main" val="24458591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13</a:t>
            </a:fld>
            <a:endParaRPr lang="en-US"/>
          </a:p>
        </p:txBody>
      </p:sp>
    </p:spTree>
    <p:extLst>
      <p:ext uri="{BB962C8B-B14F-4D97-AF65-F5344CB8AC3E}">
        <p14:creationId xmlns:p14="http://schemas.microsoft.com/office/powerpoint/2010/main" val="113212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7EE0D6AA-8296-8F46-9AF4-90A11DCBD7D9}" type="slidenum">
              <a:rPr lang="en-US" smtClean="0"/>
              <a:pPr>
                <a:defRPr/>
              </a:pPr>
              <a:t>15</a:t>
            </a:fld>
            <a:endParaRPr lang="en-US"/>
          </a:p>
        </p:txBody>
      </p:sp>
    </p:spTree>
    <p:extLst>
      <p:ext uri="{BB962C8B-B14F-4D97-AF65-F5344CB8AC3E}">
        <p14:creationId xmlns:p14="http://schemas.microsoft.com/office/powerpoint/2010/main" val="3960953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6888DD-78E9-994B-8ECC-06CDC8B8BF74}" type="slidenum">
              <a:rPr lang="en-US">
                <a:latin typeface="Arial" pitchFamily="-103" charset="0"/>
                <a:ea typeface="Arial" pitchFamily="-103" charset="0"/>
                <a:cs typeface="Arial" pitchFamily="-103" charset="0"/>
              </a:rPr>
              <a:pPr fontAlgn="base">
                <a:spcBef>
                  <a:spcPct val="0"/>
                </a:spcBef>
                <a:spcAft>
                  <a:spcPct val="0"/>
                </a:spcAft>
              </a:pPr>
              <a:t>16</a:t>
            </a:fld>
            <a:endParaRPr lang="en-US">
              <a:latin typeface="Arial" pitchFamily="-103" charset="0"/>
              <a:ea typeface="Arial" pitchFamily="-103" charset="0"/>
              <a:cs typeface="Arial" pitchFamily="-103" charset="0"/>
            </a:endParaRPr>
          </a:p>
        </p:txBody>
      </p:sp>
      <p:sp>
        <p:nvSpPr>
          <p:cNvPr id="4710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6AD8C5D6-0176-9440-9E9A-B42E5F8A253D}" type="slidenum">
              <a:rPr lang="en-US" sz="1200">
                <a:latin typeface="Times New Roman" pitchFamily="-103" charset="0"/>
              </a:rPr>
              <a:pPr algn="r"/>
              <a:t>16</a:t>
            </a:fld>
            <a:endParaRPr lang="en-US" sz="1200">
              <a:latin typeface="Times New Roman" pitchFamily="-103" charset="0"/>
            </a:endParaRPr>
          </a:p>
        </p:txBody>
      </p:sp>
      <p:sp>
        <p:nvSpPr>
          <p:cNvPr id="47108" name="Rectangle 2"/>
          <p:cNvSpPr>
            <a:spLocks noGrp="1" noRot="1" noChangeAspect="1" noChangeArrowheads="1" noTextEdit="1"/>
          </p:cNvSpPr>
          <p:nvPr>
            <p:ph type="sldImg"/>
          </p:nvPr>
        </p:nvSpPr>
        <p:spPr bwMode="auto">
          <a:xfrm>
            <a:off x="384175" y="685800"/>
            <a:ext cx="6094413" cy="3429000"/>
          </a:xfrm>
          <a:noFill/>
          <a:ln>
            <a:solidFill>
              <a:srgbClr val="000000"/>
            </a:solidFill>
            <a:miter lim="800000"/>
            <a:headEnd/>
            <a:tailEnd/>
          </a:ln>
        </p:spPr>
      </p:sp>
      <p:sp>
        <p:nvSpPr>
          <p:cNvPr id="4710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atin typeface="Arial" pitchFamily="-103" charset="0"/>
              <a:ea typeface="Arial" pitchFamily="-103" charset="0"/>
              <a:cs typeface="Arial" pitchFamily="-103" charset="0"/>
            </a:endParaRPr>
          </a:p>
        </p:txBody>
      </p:sp>
    </p:spTree>
    <p:extLst>
      <p:ext uri="{BB962C8B-B14F-4D97-AF65-F5344CB8AC3E}">
        <p14:creationId xmlns:p14="http://schemas.microsoft.com/office/powerpoint/2010/main" val="4060294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C5F16C-4D53-6F4B-A97D-CF9958C24651}" type="slidenum">
              <a:rPr lang="en-US">
                <a:ea typeface="ＭＳ Ｐゴシック" charset="-128"/>
                <a:cs typeface="ＭＳ Ｐゴシック" charset="-128"/>
              </a:rPr>
              <a:pPr fontAlgn="base">
                <a:spcBef>
                  <a:spcPct val="0"/>
                </a:spcBef>
                <a:spcAft>
                  <a:spcPct val="0"/>
                </a:spcAft>
                <a:defRPr/>
              </a:pPr>
              <a:t>17</a:t>
            </a:fld>
            <a:endParaRPr lang="en-US">
              <a:ea typeface="ＭＳ Ｐゴシック" charset="-128"/>
              <a:cs typeface="ＭＳ Ｐゴシック" charset="-128"/>
            </a:endParaRPr>
          </a:p>
        </p:txBody>
      </p:sp>
      <p:sp>
        <p:nvSpPr>
          <p:cNvPr id="4915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585" tIns="45792" rIns="91585" bIns="45792" anchor="b">
            <a:prstTxWarp prst="textNoShape">
              <a:avLst/>
            </a:prstTxWarp>
          </a:bodyPr>
          <a:lstStyle/>
          <a:p>
            <a:pPr algn="r"/>
            <a:fld id="{81CAEC12-EC68-5941-BF6A-30B78E19EC5B}" type="slidenum">
              <a:rPr lang="en-US" sz="1200">
                <a:latin typeface="Times New Roman" pitchFamily="-103" charset="0"/>
              </a:rPr>
              <a:pPr algn="r"/>
              <a:t>17</a:t>
            </a:fld>
            <a:endParaRPr lang="en-US" sz="1200">
              <a:latin typeface="Times New Roman" pitchFamily="-103" charset="0"/>
            </a:endParaRPr>
          </a:p>
        </p:txBody>
      </p:sp>
      <p:sp>
        <p:nvSpPr>
          <p:cNvPr id="49156" name="Rectangle 2"/>
          <p:cNvSpPr>
            <a:spLocks noGrp="1" noRot="1" noChangeAspect="1" noChangeArrowheads="1" noTextEdit="1"/>
          </p:cNvSpPr>
          <p:nvPr>
            <p:ph type="sldImg"/>
          </p:nvPr>
        </p:nvSpPr>
        <p:spPr bwMode="auto">
          <a:xfrm>
            <a:off x="384175" y="685800"/>
            <a:ext cx="6094413" cy="3429000"/>
          </a:xfrm>
          <a:noFill/>
          <a:ln>
            <a:solidFill>
              <a:srgbClr val="000000"/>
            </a:solidFill>
            <a:miter lim="800000"/>
            <a:headEnd/>
            <a:tailEnd/>
          </a:ln>
        </p:spPr>
      </p:sp>
      <p:sp>
        <p:nvSpPr>
          <p:cNvPr id="491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atin typeface="Arial" pitchFamily="-103" charset="0"/>
                <a:ea typeface="Arial" pitchFamily="-103" charset="0"/>
                <a:cs typeface="Arial" pitchFamily="-103" charset="0"/>
              </a:rPr>
              <a:t>Slide one of “Why…”</a:t>
            </a:r>
          </a:p>
        </p:txBody>
      </p:sp>
    </p:spTree>
    <p:extLst>
      <p:ext uri="{BB962C8B-B14F-4D97-AF65-F5344CB8AC3E}">
        <p14:creationId xmlns:p14="http://schemas.microsoft.com/office/powerpoint/2010/main" val="2774023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18</a:t>
            </a:fld>
            <a:endParaRPr lang="en-US"/>
          </a:p>
        </p:txBody>
      </p:sp>
    </p:spTree>
    <p:extLst>
      <p:ext uri="{BB962C8B-B14F-4D97-AF65-F5344CB8AC3E}">
        <p14:creationId xmlns:p14="http://schemas.microsoft.com/office/powerpoint/2010/main" val="33155374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DF878118-95AF-244E-A894-2608691930E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76383197-918A-D042-B728-3E2EBE5F6E06}" type="slidenum">
              <a:rPr lang="en-US" altLang="en-US" sz="1200">
                <a:cs typeface="Arial" panose="020B0604020202020204" pitchFamily="34" charset="0"/>
              </a:rPr>
              <a:pPr eaLnBrk="1" hangingPunct="1"/>
              <a:t>19</a:t>
            </a:fld>
            <a:endParaRPr lang="en-US" altLang="en-US" sz="1200">
              <a:cs typeface="Arial" panose="020B0604020202020204" pitchFamily="34" charset="0"/>
            </a:endParaRPr>
          </a:p>
        </p:txBody>
      </p:sp>
      <p:sp>
        <p:nvSpPr>
          <p:cNvPr id="49155" name="Rectangle 7">
            <a:extLst>
              <a:ext uri="{FF2B5EF4-FFF2-40B4-BE49-F238E27FC236}">
                <a16:creationId xmlns:a16="http://schemas.microsoft.com/office/drawing/2014/main" id="{637E2021-43AD-2E43-BC19-E07DE7683682}"/>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E10C2B7A-5A69-B54F-B77C-7E3C3B6758E3}" type="slidenum">
              <a:rPr lang="en-US" altLang="en-US" sz="1200">
                <a:latin typeface="Times New Roman" panose="02020603050405020304" pitchFamily="18" charset="0"/>
              </a:rPr>
              <a:pPr algn="r" eaLnBrk="1" hangingPunct="1"/>
              <a:t>19</a:t>
            </a:fld>
            <a:endParaRPr lang="en-US" altLang="en-US" sz="1200">
              <a:latin typeface="Times New Roman" panose="02020603050405020304" pitchFamily="18" charset="0"/>
            </a:endParaRPr>
          </a:p>
        </p:txBody>
      </p:sp>
      <p:sp>
        <p:nvSpPr>
          <p:cNvPr id="49156" name="Rectangle 2">
            <a:extLst>
              <a:ext uri="{FF2B5EF4-FFF2-40B4-BE49-F238E27FC236}">
                <a16:creationId xmlns:a16="http://schemas.microsoft.com/office/drawing/2014/main" id="{532E806F-4891-D44D-9AFE-DED36A083F89}"/>
              </a:ext>
            </a:extLst>
          </p:cNvPr>
          <p:cNvSpPr>
            <a:spLocks noGrp="1" noRot="1" noChangeAspect="1" noChangeArrowheads="1" noTextEdit="1"/>
          </p:cNvSpPr>
          <p:nvPr>
            <p:ph type="sldImg"/>
          </p:nvPr>
        </p:nvSpPr>
        <p:spPr bwMode="auto">
          <a:xfrm>
            <a:off x="387350" y="685800"/>
            <a:ext cx="6094413"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7" name="Rectangle 3">
            <a:extLst>
              <a:ext uri="{FF2B5EF4-FFF2-40B4-BE49-F238E27FC236}">
                <a16:creationId xmlns:a16="http://schemas.microsoft.com/office/drawing/2014/main" id="{FF3C8340-9F45-2242-B559-4A87FC5950C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ea typeface="ＭＳ Ｐゴシック" panose="020B0600070205080204" pitchFamily="34" charset="-128"/>
                <a:cs typeface="Arial" panose="020B0604020202020204" pitchFamily="34" charset="0"/>
              </a:rPr>
              <a:t>Slide one of “How… Technology”</a:t>
            </a:r>
          </a:p>
        </p:txBody>
      </p:sp>
    </p:spTree>
    <p:extLst>
      <p:ext uri="{BB962C8B-B14F-4D97-AF65-F5344CB8AC3E}">
        <p14:creationId xmlns:p14="http://schemas.microsoft.com/office/powerpoint/2010/main" val="38644543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1.  </a:t>
            </a:r>
            <a:r>
              <a:rPr lang="en-US" b="1" i="1">
                <a:ea typeface="ＭＳ Ｐゴシック" pitchFamily="-112" charset="-128"/>
                <a:cs typeface="ＭＳ Ｐゴシック" pitchFamily="-112" charset="-128"/>
              </a:rPr>
              <a:t>Skills</a:t>
            </a:r>
            <a:r>
              <a:rPr lang="en-US">
                <a:ea typeface="ＭＳ Ｐゴシック" pitchFamily="-112" charset="-128"/>
                <a:cs typeface="ＭＳ Ｐゴシック" pitchFamily="-112" charset="-128"/>
              </a:rPr>
              <a:t> -- Technical skills related to a specific role</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2.  </a:t>
            </a:r>
            <a:r>
              <a:rPr lang="en-US" b="1" i="1">
                <a:ea typeface="ＭＳ Ｐゴシック" pitchFamily="-112" charset="-128"/>
                <a:cs typeface="ＭＳ Ｐゴシック" pitchFamily="-112" charset="-128"/>
              </a:rPr>
              <a:t>Behaviors</a:t>
            </a:r>
            <a:r>
              <a:rPr lang="en-US">
                <a:ea typeface="ＭＳ Ｐゴシック" pitchFamily="-112" charset="-128"/>
                <a:cs typeface="ＭＳ Ｐゴシック" pitchFamily="-112" charset="-128"/>
              </a:rPr>
              <a:t> -- Behavioral "skills" related to the role, the team, and the organization</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3.  </a:t>
            </a:r>
            <a:r>
              <a:rPr lang="en-US" b="1" i="1">
                <a:ea typeface="ＭＳ Ｐゴシック" pitchFamily="-112" charset="-128"/>
                <a:cs typeface="ＭＳ Ｐゴシック" pitchFamily="-112" charset="-128"/>
              </a:rPr>
              <a:t>Experience</a:t>
            </a:r>
            <a:r>
              <a:rPr lang="en-US">
                <a:ea typeface="ＭＳ Ｐゴシック" pitchFamily="-112" charset="-128"/>
                <a:cs typeface="ＭＳ Ｐゴシック" pitchFamily="-112" charset="-128"/>
              </a:rPr>
              <a:t> -- What someone has done, where they've done it, and for how long -- this is an "audit" not a grade of </a:t>
            </a:r>
            <a:r>
              <a:rPr lang="en-US" i="1">
                <a:ea typeface="ＭＳ Ｐゴシック" pitchFamily="-112" charset="-128"/>
                <a:cs typeface="ＭＳ Ｐゴシック" pitchFamily="-112" charset="-128"/>
              </a:rPr>
              <a:t>how</a:t>
            </a:r>
            <a:r>
              <a:rPr lang="en-US">
                <a:ea typeface="ＭＳ Ｐゴシック" pitchFamily="-112" charset="-128"/>
                <a:cs typeface="ＭＳ Ｐゴシック" pitchFamily="-112" charset="-128"/>
              </a:rPr>
              <a:t> someone did</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4.  </a:t>
            </a:r>
            <a:r>
              <a:rPr lang="en-US" b="1" i="1">
                <a:ea typeface="ＭＳ Ｐゴシック" pitchFamily="-112" charset="-128"/>
                <a:cs typeface="ＭＳ Ｐゴシック" pitchFamily="-112" charset="-128"/>
              </a:rPr>
              <a:t>Education/Knowledge</a:t>
            </a:r>
            <a:r>
              <a:rPr lang="en-US" i="1">
                <a:ea typeface="ＭＳ Ｐゴシック" pitchFamily="-112" charset="-128"/>
                <a:cs typeface="ＭＳ Ｐゴシック" pitchFamily="-112" charset="-128"/>
              </a:rPr>
              <a:t> -- </a:t>
            </a:r>
            <a:r>
              <a:rPr lang="en-US">
                <a:ea typeface="ＭＳ Ｐゴシック" pitchFamily="-112" charset="-128"/>
                <a:cs typeface="ＭＳ Ｐゴシック" pitchFamily="-112" charset="-128"/>
              </a:rPr>
              <a:t>Formal education (certificates, degrees, etc.) and informal knowledge (books read, workshops taken, etc.)</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5.  </a:t>
            </a:r>
            <a:r>
              <a:rPr lang="en-US" b="1" i="1">
                <a:ea typeface="ＭＳ Ｐゴシック" pitchFamily="-112" charset="-128"/>
                <a:cs typeface="ＭＳ Ｐゴシック" pitchFamily="-112" charset="-128"/>
              </a:rPr>
              <a:t>Contributions/Accomplishments</a:t>
            </a:r>
            <a:r>
              <a:rPr lang="en-US" i="1">
                <a:ea typeface="ＭＳ Ｐゴシック" pitchFamily="-112" charset="-128"/>
                <a:cs typeface="ＭＳ Ｐゴシック" pitchFamily="-112" charset="-128"/>
              </a:rPr>
              <a:t> -- </a:t>
            </a:r>
            <a:r>
              <a:rPr lang="en-US">
                <a:ea typeface="ＭＳ Ｐゴシック" pitchFamily="-112" charset="-128"/>
                <a:cs typeface="ＭＳ Ｐゴシック" pitchFamily="-112" charset="-128"/>
              </a:rPr>
              <a:t>What someone actually achieved, or what someone is expected to achieve (their goals), over a time period</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6.  </a:t>
            </a:r>
            <a:r>
              <a:rPr lang="en-US" b="1" i="1">
                <a:ea typeface="ＭＳ Ｐゴシック" pitchFamily="-112" charset="-128"/>
                <a:cs typeface="ＭＳ Ｐゴシック" pitchFamily="-112" charset="-128"/>
              </a:rPr>
              <a:t>Activities</a:t>
            </a:r>
            <a:r>
              <a:rPr lang="en-US">
                <a:ea typeface="ＭＳ Ｐゴシック" pitchFamily="-112" charset="-128"/>
                <a:cs typeface="ＭＳ Ｐゴシック" pitchFamily="-112" charset="-128"/>
              </a:rPr>
              <a:t> -- How someone spent his/her time; and how time should be spent moving forward</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7.  </a:t>
            </a:r>
            <a:r>
              <a:rPr lang="en-US" b="1" i="1">
                <a:ea typeface="ＭＳ Ｐゴシック" pitchFamily="-112" charset="-128"/>
                <a:cs typeface="ＭＳ Ｐゴシック" pitchFamily="-112" charset="-128"/>
              </a:rPr>
              <a:t>Relationships</a:t>
            </a:r>
            <a:r>
              <a:rPr lang="en-US" i="1">
                <a:ea typeface="ＭＳ Ｐゴシック" pitchFamily="-112" charset="-128"/>
                <a:cs typeface="ＭＳ Ｐゴシック" pitchFamily="-112" charset="-128"/>
              </a:rPr>
              <a:t> -- </a:t>
            </a:r>
            <a:r>
              <a:rPr lang="en-US">
                <a:ea typeface="ＭＳ Ｐゴシック" pitchFamily="-112" charset="-128"/>
                <a:cs typeface="ＭＳ Ｐゴシック" pitchFamily="-112" charset="-128"/>
              </a:rPr>
              <a:t>What relationships does someone have now; and what relationships can/should be developed</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8.  </a:t>
            </a:r>
            <a:r>
              <a:rPr lang="en-US" b="1" i="1">
                <a:ea typeface="ＭＳ Ｐゴシック" pitchFamily="-112" charset="-128"/>
                <a:cs typeface="ＭＳ Ｐゴシック" pitchFamily="-112" charset="-128"/>
              </a:rPr>
              <a:t>Intentions/Passions</a:t>
            </a:r>
            <a:r>
              <a:rPr lang="en-US" i="1">
                <a:ea typeface="ＭＳ Ｐゴシック" pitchFamily="-112" charset="-128"/>
                <a:cs typeface="ＭＳ Ｐゴシック" pitchFamily="-112" charset="-128"/>
              </a:rPr>
              <a:t> -- </a:t>
            </a:r>
            <a:r>
              <a:rPr lang="en-US">
                <a:ea typeface="ＭＳ Ｐゴシック" pitchFamily="-112" charset="-128"/>
                <a:cs typeface="ＭＳ Ｐゴシック" pitchFamily="-112" charset="-128"/>
              </a:rPr>
              <a:t>What sparks and sustains someone's energy and focus</a:t>
            </a:r>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FFC1C3-2C12-184A-B2B4-8871F738BF53}" type="slidenum">
              <a:rPr lang="en-US" smtClean="0">
                <a:ea typeface="ＭＳ Ｐゴシック" pitchFamily="-106" charset="-128"/>
                <a:cs typeface="ＭＳ Ｐゴシック" pitchFamily="-106" charset="-128"/>
              </a:rPr>
              <a:pPr fontAlgn="base">
                <a:spcBef>
                  <a:spcPct val="0"/>
                </a:spcBef>
                <a:spcAft>
                  <a:spcPct val="0"/>
                </a:spcAft>
                <a:defRPr/>
              </a:pPr>
              <a:t>22</a:t>
            </a:fld>
            <a:endParaRPr lang="en-US">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11840075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1.  </a:t>
            </a:r>
            <a:r>
              <a:rPr lang="en-US" b="1" i="1">
                <a:ea typeface="ＭＳ Ｐゴシック" pitchFamily="-112" charset="-128"/>
                <a:cs typeface="ＭＳ Ｐゴシック" pitchFamily="-112" charset="-128"/>
              </a:rPr>
              <a:t>Skills</a:t>
            </a:r>
            <a:r>
              <a:rPr lang="en-US">
                <a:ea typeface="ＭＳ Ｐゴシック" pitchFamily="-112" charset="-128"/>
                <a:cs typeface="ＭＳ Ｐゴシック" pitchFamily="-112" charset="-128"/>
              </a:rPr>
              <a:t> -- Technical skills related to a specific role</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2.  </a:t>
            </a:r>
            <a:r>
              <a:rPr lang="en-US" b="1" i="1">
                <a:ea typeface="ＭＳ Ｐゴシック" pitchFamily="-112" charset="-128"/>
                <a:cs typeface="ＭＳ Ｐゴシック" pitchFamily="-112" charset="-128"/>
              </a:rPr>
              <a:t>Behaviors</a:t>
            </a:r>
            <a:r>
              <a:rPr lang="en-US">
                <a:ea typeface="ＭＳ Ｐゴシック" pitchFamily="-112" charset="-128"/>
                <a:cs typeface="ＭＳ Ｐゴシック" pitchFamily="-112" charset="-128"/>
              </a:rPr>
              <a:t> -- Behavioral "skills" related to the role, the team, and the organization</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3.  </a:t>
            </a:r>
            <a:r>
              <a:rPr lang="en-US" b="1" i="1">
                <a:ea typeface="ＭＳ Ｐゴシック" pitchFamily="-112" charset="-128"/>
                <a:cs typeface="ＭＳ Ｐゴシック" pitchFamily="-112" charset="-128"/>
              </a:rPr>
              <a:t>Experience</a:t>
            </a:r>
            <a:r>
              <a:rPr lang="en-US">
                <a:ea typeface="ＭＳ Ｐゴシック" pitchFamily="-112" charset="-128"/>
                <a:cs typeface="ＭＳ Ｐゴシック" pitchFamily="-112" charset="-128"/>
              </a:rPr>
              <a:t> -- What someone has done, where they've done it, and for how long -- this is an "audit" not a grade of </a:t>
            </a:r>
            <a:r>
              <a:rPr lang="en-US" i="1">
                <a:ea typeface="ＭＳ Ｐゴシック" pitchFamily="-112" charset="-128"/>
                <a:cs typeface="ＭＳ Ｐゴシック" pitchFamily="-112" charset="-128"/>
              </a:rPr>
              <a:t>how</a:t>
            </a:r>
            <a:r>
              <a:rPr lang="en-US">
                <a:ea typeface="ＭＳ Ｐゴシック" pitchFamily="-112" charset="-128"/>
                <a:cs typeface="ＭＳ Ｐゴシック" pitchFamily="-112" charset="-128"/>
              </a:rPr>
              <a:t> someone did</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4.  </a:t>
            </a:r>
            <a:r>
              <a:rPr lang="en-US" b="1" i="1">
                <a:ea typeface="ＭＳ Ｐゴシック" pitchFamily="-112" charset="-128"/>
                <a:cs typeface="ＭＳ Ｐゴシック" pitchFamily="-112" charset="-128"/>
              </a:rPr>
              <a:t>Education/Knowledge</a:t>
            </a:r>
            <a:r>
              <a:rPr lang="en-US" i="1">
                <a:ea typeface="ＭＳ Ｐゴシック" pitchFamily="-112" charset="-128"/>
                <a:cs typeface="ＭＳ Ｐゴシック" pitchFamily="-112" charset="-128"/>
              </a:rPr>
              <a:t> -- </a:t>
            </a:r>
            <a:r>
              <a:rPr lang="en-US">
                <a:ea typeface="ＭＳ Ｐゴシック" pitchFamily="-112" charset="-128"/>
                <a:cs typeface="ＭＳ Ｐゴシック" pitchFamily="-112" charset="-128"/>
              </a:rPr>
              <a:t>Formal education (certificates, degrees, etc.) and informal knowledge (books read, workshops taken, etc.)</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5.  </a:t>
            </a:r>
            <a:r>
              <a:rPr lang="en-US" b="1" i="1">
                <a:ea typeface="ＭＳ Ｐゴシック" pitchFamily="-112" charset="-128"/>
                <a:cs typeface="ＭＳ Ｐゴシック" pitchFamily="-112" charset="-128"/>
              </a:rPr>
              <a:t>Contributions/Accomplishments</a:t>
            </a:r>
            <a:r>
              <a:rPr lang="en-US" i="1">
                <a:ea typeface="ＭＳ Ｐゴシック" pitchFamily="-112" charset="-128"/>
                <a:cs typeface="ＭＳ Ｐゴシック" pitchFamily="-112" charset="-128"/>
              </a:rPr>
              <a:t> -- </a:t>
            </a:r>
            <a:r>
              <a:rPr lang="en-US">
                <a:ea typeface="ＭＳ Ｐゴシック" pitchFamily="-112" charset="-128"/>
                <a:cs typeface="ＭＳ Ｐゴシック" pitchFamily="-112" charset="-128"/>
              </a:rPr>
              <a:t>What someone actually achieved, or what someone is expected to achieve (their goals), over a time period</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6.  </a:t>
            </a:r>
            <a:r>
              <a:rPr lang="en-US" b="1" i="1">
                <a:ea typeface="ＭＳ Ｐゴシック" pitchFamily="-112" charset="-128"/>
                <a:cs typeface="ＭＳ Ｐゴシック" pitchFamily="-112" charset="-128"/>
              </a:rPr>
              <a:t>Activities</a:t>
            </a:r>
            <a:r>
              <a:rPr lang="en-US">
                <a:ea typeface="ＭＳ Ｐゴシック" pitchFamily="-112" charset="-128"/>
                <a:cs typeface="ＭＳ Ｐゴシック" pitchFamily="-112" charset="-128"/>
              </a:rPr>
              <a:t> -- How someone spent his/her time; and how time should be spent moving forward</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7.  </a:t>
            </a:r>
            <a:r>
              <a:rPr lang="en-US" b="1" i="1">
                <a:ea typeface="ＭＳ Ｐゴシック" pitchFamily="-112" charset="-128"/>
                <a:cs typeface="ＭＳ Ｐゴシック" pitchFamily="-112" charset="-128"/>
              </a:rPr>
              <a:t>Relationships</a:t>
            </a:r>
            <a:r>
              <a:rPr lang="en-US" i="1">
                <a:ea typeface="ＭＳ Ｐゴシック" pitchFamily="-112" charset="-128"/>
                <a:cs typeface="ＭＳ Ｐゴシック" pitchFamily="-112" charset="-128"/>
              </a:rPr>
              <a:t> -- </a:t>
            </a:r>
            <a:r>
              <a:rPr lang="en-US">
                <a:ea typeface="ＭＳ Ｐゴシック" pitchFamily="-112" charset="-128"/>
                <a:cs typeface="ＭＳ Ｐゴシック" pitchFamily="-112" charset="-128"/>
              </a:rPr>
              <a:t>What relationships does someone have now; and what relationships can/should be developed</a:t>
            </a:r>
            <a:br>
              <a:rPr lang="en-US">
                <a:ea typeface="ＭＳ Ｐゴシック" pitchFamily="-112" charset="-128"/>
                <a:cs typeface="ＭＳ Ｐゴシック" pitchFamily="-112" charset="-128"/>
              </a:rPr>
            </a:br>
            <a:br>
              <a:rPr lang="en-US">
                <a:ea typeface="ＭＳ Ｐゴシック" pitchFamily="-112" charset="-128"/>
                <a:cs typeface="ＭＳ Ｐゴシック" pitchFamily="-112" charset="-128"/>
              </a:rPr>
            </a:br>
            <a:r>
              <a:rPr lang="en-US">
                <a:ea typeface="ＭＳ Ｐゴシック" pitchFamily="-112" charset="-128"/>
                <a:cs typeface="ＭＳ Ｐゴシック" pitchFamily="-112" charset="-128"/>
              </a:rPr>
              <a:t>8.  </a:t>
            </a:r>
            <a:r>
              <a:rPr lang="en-US" b="1" i="1">
                <a:ea typeface="ＭＳ Ｐゴシック" pitchFamily="-112" charset="-128"/>
                <a:cs typeface="ＭＳ Ｐゴシック" pitchFamily="-112" charset="-128"/>
              </a:rPr>
              <a:t>Intentions/Passions</a:t>
            </a:r>
            <a:r>
              <a:rPr lang="en-US" i="1">
                <a:ea typeface="ＭＳ Ｐゴシック" pitchFamily="-112" charset="-128"/>
                <a:cs typeface="ＭＳ Ｐゴシック" pitchFamily="-112" charset="-128"/>
              </a:rPr>
              <a:t> -- </a:t>
            </a:r>
            <a:r>
              <a:rPr lang="en-US">
                <a:ea typeface="ＭＳ Ｐゴシック" pitchFamily="-112" charset="-128"/>
                <a:cs typeface="ＭＳ Ｐゴシック" pitchFamily="-112" charset="-128"/>
              </a:rPr>
              <a:t>What sparks and sustains someone's energy and focus</a:t>
            </a:r>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FFC1C3-2C12-184A-B2B4-8871F738BF53}" type="slidenum">
              <a:rPr lang="en-US" smtClean="0">
                <a:ea typeface="ＭＳ Ｐゴシック" pitchFamily="-106" charset="-128"/>
                <a:cs typeface="ＭＳ Ｐゴシック" pitchFamily="-106" charset="-128"/>
              </a:rPr>
              <a:pPr fontAlgn="base">
                <a:spcBef>
                  <a:spcPct val="0"/>
                </a:spcBef>
                <a:spcAft>
                  <a:spcPct val="0"/>
                </a:spcAft>
                <a:defRPr/>
              </a:pPr>
              <a:t>24</a:t>
            </a:fld>
            <a:endParaRPr lang="en-US">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4138549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27</a:t>
            </a:fld>
            <a:endParaRPr lang="en-US"/>
          </a:p>
        </p:txBody>
      </p:sp>
    </p:spTree>
    <p:extLst>
      <p:ext uri="{BB962C8B-B14F-4D97-AF65-F5344CB8AC3E}">
        <p14:creationId xmlns:p14="http://schemas.microsoft.com/office/powerpoint/2010/main" val="19255876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ea typeface="ＭＳ Ｐゴシック" pitchFamily="-103" charset="-128"/>
                <a:cs typeface="ＭＳ Ｐゴシック" pitchFamily="-103" charset="-128"/>
              </a:rPr>
              <a:t>Do I have the people with the right skills, behaviors, etc.?</a:t>
            </a:r>
          </a:p>
        </p:txBody>
      </p:sp>
      <p:sp>
        <p:nvSpPr>
          <p:cNvPr id="4" name="Slide Number Placeholder 3"/>
          <p:cNvSpPr>
            <a:spLocks noGrp="1"/>
          </p:cNvSpPr>
          <p:nvPr>
            <p:ph type="sldNum" sz="quarter" idx="5"/>
          </p:nvPr>
        </p:nvSpPr>
        <p:spPr/>
        <p:txBody>
          <a:bodyPr/>
          <a:lstStyle/>
          <a:p>
            <a:pPr>
              <a:defRPr/>
            </a:pPr>
            <a:fld id="{B91A8213-3935-344F-8295-EF86606B459C}" type="slidenum">
              <a:rPr lang="en-US" smtClean="0"/>
              <a:pPr>
                <a:defRPr/>
              </a:pPr>
              <a:t>28</a:t>
            </a:fld>
            <a:endParaRPr lang="en-US"/>
          </a:p>
        </p:txBody>
      </p:sp>
    </p:spTree>
    <p:extLst>
      <p:ext uri="{BB962C8B-B14F-4D97-AF65-F5344CB8AC3E}">
        <p14:creationId xmlns:p14="http://schemas.microsoft.com/office/powerpoint/2010/main" val="3437090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2</a:t>
            </a:fld>
            <a:endParaRPr lang="en-US"/>
          </a:p>
        </p:txBody>
      </p:sp>
    </p:spTree>
    <p:extLst>
      <p:ext uri="{BB962C8B-B14F-4D97-AF65-F5344CB8AC3E}">
        <p14:creationId xmlns:p14="http://schemas.microsoft.com/office/powerpoint/2010/main" val="16803515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xfrm>
            <a:off x="-3159125" y="425450"/>
            <a:ext cx="13328650" cy="7497763"/>
          </a:xfrm>
          <a:noFill/>
          <a:ln>
            <a:solidFill>
              <a:srgbClr val="000000"/>
            </a:solidFill>
            <a:miter lim="800000"/>
            <a:headEnd/>
            <a:tailEnd/>
          </a:ln>
        </p:spPr>
      </p:sp>
      <p:sp>
        <p:nvSpPr>
          <p:cNvPr id="57347" name="Rectangle 3"/>
          <p:cNvSpPr>
            <a:spLocks noGrp="1"/>
          </p:cNvSpPr>
          <p:nvPr>
            <p:ph type="body" idx="1"/>
          </p:nvPr>
        </p:nvSpPr>
        <p:spPr bwMode="auto">
          <a:xfrm>
            <a:off x="161926" y="7945438"/>
            <a:ext cx="6565900" cy="1149350"/>
          </a:xfrm>
          <a:noFill/>
        </p:spPr>
        <p:txBody>
          <a:bodyPr wrap="square" numCol="1" anchor="t" anchorCtr="0" compatLnSpc="1">
            <a:prstTxWarp prst="textNoShape">
              <a:avLst/>
            </a:prstTxWarp>
          </a:bodyPr>
          <a:lstStyle/>
          <a:p>
            <a:endParaRPr lang="en-GB">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4460879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30</a:t>
            </a:fld>
            <a:endParaRPr lang="en-US"/>
          </a:p>
        </p:txBody>
      </p:sp>
    </p:spTree>
    <p:extLst>
      <p:ext uri="{BB962C8B-B14F-4D97-AF65-F5344CB8AC3E}">
        <p14:creationId xmlns:p14="http://schemas.microsoft.com/office/powerpoint/2010/main" val="1752857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33</a:t>
            </a:fld>
            <a:endParaRPr lang="en-US"/>
          </a:p>
        </p:txBody>
      </p:sp>
    </p:spTree>
    <p:extLst>
      <p:ext uri="{BB962C8B-B14F-4D97-AF65-F5344CB8AC3E}">
        <p14:creationId xmlns:p14="http://schemas.microsoft.com/office/powerpoint/2010/main" val="74399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err="1"/>
              <a:t>Gratitudes</a:t>
            </a:r>
            <a:r>
              <a:rPr lang="en-US" dirty="0"/>
              <a:t> and affirmations</a:t>
            </a:r>
          </a:p>
          <a:p>
            <a:endParaRPr lang="en-US" dirty="0"/>
          </a:p>
          <a:p>
            <a:r>
              <a:rPr lang="en-US" dirty="0"/>
              <a:t>Beginning of Wisdom is calling things by their right names</a:t>
            </a:r>
          </a:p>
          <a:p>
            <a:endParaRPr lang="en-US" dirty="0"/>
          </a:p>
          <a:p>
            <a:r>
              <a:rPr lang="en-US" dirty="0"/>
              <a:t>Knowing Doing Gap</a:t>
            </a:r>
          </a:p>
          <a:p>
            <a:endParaRPr lang="en-US" dirty="0"/>
          </a:p>
          <a:p>
            <a:r>
              <a:rPr lang="en-US" dirty="0"/>
              <a:t>Overwhelmed</a:t>
            </a:r>
          </a:p>
          <a:p>
            <a:endParaRPr lang="en-US" dirty="0"/>
          </a:p>
          <a:p>
            <a:r>
              <a:rPr lang="en-US" dirty="0"/>
              <a:t>Seen heard and empowered</a:t>
            </a:r>
          </a:p>
          <a:p>
            <a:pPr marL="228600" indent="-228600">
              <a:buFont typeface="+mj-lt"/>
              <a:buAutoNum type="arabicPeriod"/>
            </a:pPr>
            <a:r>
              <a:rPr lang="en-US" dirty="0"/>
              <a:t>Kindness </a:t>
            </a:r>
          </a:p>
          <a:p>
            <a:pPr marL="228600" indent="-228600">
              <a:buFont typeface="+mj-lt"/>
              <a:buAutoNum type="arabicPeriod"/>
            </a:pPr>
            <a:r>
              <a:rPr lang="en-US" dirty="0"/>
              <a:t>Curiosity</a:t>
            </a:r>
          </a:p>
          <a:p>
            <a:pPr marL="228600" indent="-228600">
              <a:buFont typeface="+mj-lt"/>
              <a:buAutoNum type="arabicPeriod"/>
            </a:pPr>
            <a:r>
              <a:rPr lang="en-US" dirty="0"/>
              <a:t>Creativity</a:t>
            </a:r>
          </a:p>
          <a:p>
            <a:pPr marL="228600" indent="-228600">
              <a:buFont typeface="+mj-lt"/>
              <a:buAutoNum type="arabicPeriod"/>
            </a:pPr>
            <a:r>
              <a:rPr lang="en-US" dirty="0"/>
              <a:t>Celebrate Others</a:t>
            </a:r>
          </a:p>
          <a:p>
            <a:pPr marL="228600" indent="-228600">
              <a:buFont typeface="+mj-lt"/>
              <a:buAutoNum type="arabicPeriod"/>
            </a:pPr>
            <a:r>
              <a:rPr lang="en-US" dirty="0"/>
              <a:t>Connection</a:t>
            </a:r>
          </a:p>
          <a:p>
            <a:pPr marL="228600" indent="-228600">
              <a:buFont typeface="+mj-lt"/>
              <a:buAutoNum type="arabicPeriod"/>
            </a:pPr>
            <a:endParaRPr lang="en-US" dirty="0"/>
          </a:p>
          <a:p>
            <a:pPr marL="228600" marR="0" lvl="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dirty="0"/>
              <a:t>Capability</a:t>
            </a:r>
          </a:p>
          <a:p>
            <a:pPr marL="228600" indent="-228600">
              <a:buFont typeface="+mj-lt"/>
              <a:buAutoNum type="arabicPeriod"/>
            </a:pPr>
            <a:r>
              <a:rPr lang="en-US" dirty="0"/>
              <a:t>Capacity</a:t>
            </a:r>
          </a:p>
          <a:p>
            <a:pPr marL="228600" indent="-228600">
              <a:buFont typeface="+mj-lt"/>
              <a:buAutoNum type="arabicPeriod"/>
            </a:pPr>
            <a:r>
              <a:rPr lang="en-US" dirty="0"/>
              <a:t>Cause</a:t>
            </a:r>
          </a:p>
          <a:p>
            <a:pPr marL="228600" indent="-228600">
              <a:buFont typeface="+mj-lt"/>
              <a:buAutoNum type="arabicPeriod"/>
            </a:pPr>
            <a:r>
              <a:rPr lang="en-US" dirty="0"/>
              <a:t>Commitment</a:t>
            </a:r>
          </a:p>
          <a:p>
            <a:pPr marL="228600" indent="-228600">
              <a:buFont typeface="+mj-lt"/>
              <a:buAutoNum type="arabicPeriod"/>
            </a:pPr>
            <a:r>
              <a:rPr lang="en-US" dirty="0"/>
              <a:t>Contribution</a:t>
            </a:r>
          </a:p>
          <a:p>
            <a:pPr marL="228600" indent="-228600">
              <a:buFont typeface="+mj-lt"/>
              <a:buAutoNum type="arabicPeriod"/>
            </a:pPr>
            <a:endParaRPr lang="en-US" dirty="0"/>
          </a:p>
          <a:p>
            <a:endParaRPr lang="en-US" dirty="0"/>
          </a:p>
          <a:p>
            <a:r>
              <a:rPr lang="en-US" dirty="0"/>
              <a:t>Key Takeaways</a:t>
            </a:r>
          </a:p>
          <a:p>
            <a:endParaRPr lang="en-US" dirty="0"/>
          </a:p>
          <a:p>
            <a:r>
              <a:rPr lang="en-US" dirty="0"/>
              <a:t>Be mindful of the language you’re using</a:t>
            </a:r>
          </a:p>
          <a:p>
            <a:r>
              <a:rPr lang="en-US" dirty="0"/>
              <a:t>Assess and select based on what matters for the new era of work</a:t>
            </a:r>
          </a:p>
          <a:p>
            <a:r>
              <a:rPr lang="en-US" dirty="0"/>
              <a:t>See, Hear, &amp; Empower</a:t>
            </a:r>
          </a:p>
          <a:p>
            <a:r>
              <a:rPr lang="en-US" dirty="0"/>
              <a:t>Shrink the Inner Critic &amp; Elevate the Compassionate Witness</a:t>
            </a:r>
          </a:p>
          <a:p>
            <a:endParaRPr lang="en-US" dirty="0"/>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35</a:t>
            </a:fld>
            <a:endParaRPr lang="en-US"/>
          </a:p>
        </p:txBody>
      </p:sp>
    </p:spTree>
    <p:extLst>
      <p:ext uri="{BB962C8B-B14F-4D97-AF65-F5344CB8AC3E}">
        <p14:creationId xmlns:p14="http://schemas.microsoft.com/office/powerpoint/2010/main" val="2736994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3</a:t>
            </a:fld>
            <a:endParaRPr lang="en-US"/>
          </a:p>
        </p:txBody>
      </p:sp>
    </p:spTree>
    <p:extLst>
      <p:ext uri="{BB962C8B-B14F-4D97-AF65-F5344CB8AC3E}">
        <p14:creationId xmlns:p14="http://schemas.microsoft.com/office/powerpoint/2010/main" val="31932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2DB642F-4A62-0449-807C-B24B00E16636}" type="slidenum">
              <a:rPr lang="en-US">
                <a:latin typeface="Arial" charset="0"/>
                <a:ea typeface="Arial" charset="0"/>
                <a:cs typeface="Arial" charset="0"/>
              </a:rPr>
              <a:pPr fontAlgn="base">
                <a:spcBef>
                  <a:spcPct val="0"/>
                </a:spcBef>
                <a:spcAft>
                  <a:spcPct val="0"/>
                </a:spcAft>
              </a:pPr>
              <a:t>5</a:t>
            </a:fld>
            <a:endParaRPr lang="en-US">
              <a:latin typeface="Arial" charset="0"/>
              <a:ea typeface="Arial" charset="0"/>
              <a:cs typeface="Arial" charset="0"/>
            </a:endParaRPr>
          </a:p>
        </p:txBody>
      </p:sp>
      <p:sp>
        <p:nvSpPr>
          <p:cNvPr id="2765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prstTxWarp prst="textNoShape">
              <a:avLst/>
            </a:prstTxWarp>
          </a:bodyPr>
          <a:lstStyle/>
          <a:p>
            <a:pPr algn="r"/>
            <a:fld id="{A6BCB476-9ABB-BB44-9343-1AA8E12AE7B5}" type="slidenum">
              <a:rPr lang="en-US" sz="1200">
                <a:latin typeface="Times New Roman" charset="0"/>
              </a:rPr>
              <a:pPr algn="r"/>
              <a:t>5</a:t>
            </a:fld>
            <a:endParaRPr lang="en-US" sz="1200">
              <a:latin typeface="Times New Roman" charset="0"/>
            </a:endParaRPr>
          </a:p>
        </p:txBody>
      </p:sp>
      <p:sp>
        <p:nvSpPr>
          <p:cNvPr id="27652" name="Rectangle 2"/>
          <p:cNvSpPr>
            <a:spLocks noGrp="1" noRot="1" noChangeAspect="1" noChangeArrowheads="1" noTextEdit="1"/>
          </p:cNvSpPr>
          <p:nvPr>
            <p:ph type="sldImg"/>
          </p:nvPr>
        </p:nvSpPr>
        <p:spPr bwMode="auto">
          <a:xfrm>
            <a:off x="382588" y="685800"/>
            <a:ext cx="6096000" cy="3429000"/>
          </a:xfrm>
          <a:noFill/>
          <a:ln>
            <a:solidFill>
              <a:srgbClr val="000000"/>
            </a:solidFill>
            <a:miter lim="800000"/>
            <a:headEnd/>
            <a:tailEnd/>
          </a:ln>
        </p:spPr>
      </p:sp>
      <p:sp>
        <p:nvSpPr>
          <p:cNvPr id="2765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atin typeface="Arial" charset="0"/>
                <a:ea typeface="Arial" charset="0"/>
                <a:cs typeface="Arial" charset="0"/>
              </a:rPr>
              <a:t>Slide one of Summary</a:t>
            </a:r>
          </a:p>
        </p:txBody>
      </p:sp>
    </p:spTree>
    <p:extLst>
      <p:ext uri="{BB962C8B-B14F-4D97-AF65-F5344CB8AC3E}">
        <p14:creationId xmlns:p14="http://schemas.microsoft.com/office/powerpoint/2010/main" val="632525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7</a:t>
            </a:fld>
            <a:endParaRPr lang="en-US"/>
          </a:p>
        </p:txBody>
      </p:sp>
    </p:spTree>
    <p:extLst>
      <p:ext uri="{BB962C8B-B14F-4D97-AF65-F5344CB8AC3E}">
        <p14:creationId xmlns:p14="http://schemas.microsoft.com/office/powerpoint/2010/main" val="1460455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9</a:t>
            </a:fld>
            <a:endParaRPr lang="en-US"/>
          </a:p>
        </p:txBody>
      </p:sp>
    </p:spTree>
    <p:extLst>
      <p:ext uri="{BB962C8B-B14F-4D97-AF65-F5344CB8AC3E}">
        <p14:creationId xmlns:p14="http://schemas.microsoft.com/office/powerpoint/2010/main" val="337040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10</a:t>
            </a:fld>
            <a:endParaRPr lang="en-US"/>
          </a:p>
        </p:txBody>
      </p:sp>
    </p:spTree>
    <p:extLst>
      <p:ext uri="{BB962C8B-B14F-4D97-AF65-F5344CB8AC3E}">
        <p14:creationId xmlns:p14="http://schemas.microsoft.com/office/powerpoint/2010/main" val="1277937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11</a:t>
            </a:fld>
            <a:endParaRPr lang="en-US"/>
          </a:p>
        </p:txBody>
      </p:sp>
    </p:spTree>
    <p:extLst>
      <p:ext uri="{BB962C8B-B14F-4D97-AF65-F5344CB8AC3E}">
        <p14:creationId xmlns:p14="http://schemas.microsoft.com/office/powerpoint/2010/main" val="1881874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EE0D6AA-8296-8F46-9AF4-90A11DCBD7D9}" type="slidenum">
              <a:rPr lang="en-US" smtClean="0"/>
              <a:pPr>
                <a:defRPr/>
              </a:pPr>
              <a:t>12</a:t>
            </a:fld>
            <a:endParaRPr lang="en-US"/>
          </a:p>
        </p:txBody>
      </p:sp>
    </p:spTree>
    <p:extLst>
      <p:ext uri="{BB962C8B-B14F-4D97-AF65-F5344CB8AC3E}">
        <p14:creationId xmlns:p14="http://schemas.microsoft.com/office/powerpoint/2010/main" val="20975626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774A8AD-BE42-254B-9F45-3EED67134A62}"/>
              </a:ext>
            </a:extLst>
          </p:cNvPr>
          <p:cNvPicPr>
            <a:picLocks noChangeAspect="1"/>
          </p:cNvPicPr>
          <p:nvPr userDrawn="1"/>
        </p:nvPicPr>
        <p:blipFill>
          <a:blip r:embed="rId2"/>
          <a:stretch>
            <a:fillRect/>
          </a:stretch>
        </p:blipFill>
        <p:spPr>
          <a:xfrm>
            <a:off x="46893" y="4937524"/>
            <a:ext cx="1000369" cy="19261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99A58-E8D5-A742-B589-F0E96FDDC455}"/>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C29C62E6-C8BA-A247-A018-ECF109E0D057}"/>
              </a:ext>
            </a:extLst>
          </p:cNvPr>
          <p:cNvSpPr>
            <a:spLocks noGrp="1"/>
          </p:cNvSpPr>
          <p:nvPr>
            <p:ph type="dt" sz="half" idx="10"/>
          </p:nvPr>
        </p:nvSpPr>
        <p:spPr>
          <a:xfrm>
            <a:off x="628650" y="4767263"/>
            <a:ext cx="2057400" cy="274637"/>
          </a:xfrm>
          <a:prstGeom prst="rect">
            <a:avLst/>
          </a:prstGeom>
        </p:spPr>
        <p:txBody>
          <a:bodyPr/>
          <a:lstStyle/>
          <a:p>
            <a:fld id="{43316FB7-AF5D-004D-A193-DFA56D1EE134}" type="datetimeFigureOut">
              <a:rPr lang="en-US" smtClean="0"/>
              <a:t>9/11/18</a:t>
            </a:fld>
            <a:endParaRPr lang="en-US"/>
          </a:p>
        </p:txBody>
      </p:sp>
      <p:sp>
        <p:nvSpPr>
          <p:cNvPr id="4" name="Footer Placeholder 3">
            <a:extLst>
              <a:ext uri="{FF2B5EF4-FFF2-40B4-BE49-F238E27FC236}">
                <a16:creationId xmlns:a16="http://schemas.microsoft.com/office/drawing/2014/main" id="{C23A6F91-6B07-9A46-BE22-DF200A30B977}"/>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52CEB958-2833-8442-AB7A-91735EE9DC6E}"/>
              </a:ext>
            </a:extLst>
          </p:cNvPr>
          <p:cNvSpPr>
            <a:spLocks noGrp="1"/>
          </p:cNvSpPr>
          <p:nvPr>
            <p:ph type="sldNum" sz="quarter" idx="12"/>
          </p:nvPr>
        </p:nvSpPr>
        <p:spPr>
          <a:xfrm>
            <a:off x="6457950" y="4767263"/>
            <a:ext cx="2057400" cy="274637"/>
          </a:xfrm>
          <a:prstGeom prst="rect">
            <a:avLst/>
          </a:prstGeom>
        </p:spPr>
        <p:txBody>
          <a:bodyPr/>
          <a:lstStyle/>
          <a:p>
            <a:fld id="{8B85BC9E-BB8E-2543-AA8A-AD2857586D61}" type="slidenum">
              <a:rPr lang="en-US" smtClean="0"/>
              <a:t>‹#›</a:t>
            </a:fld>
            <a:endParaRPr lang="en-US"/>
          </a:p>
        </p:txBody>
      </p:sp>
    </p:spTree>
    <p:extLst>
      <p:ext uri="{BB962C8B-B14F-4D97-AF65-F5344CB8AC3E}">
        <p14:creationId xmlns:p14="http://schemas.microsoft.com/office/powerpoint/2010/main" val="3896814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23603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FBA0A-8FC8-5A4C-AB86-55C255BC8BE3}"/>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82A9646-B0E0-3246-9E1F-727BC0250A34}"/>
              </a:ext>
            </a:extLst>
          </p:cNvPr>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49AF41C-3F7A-F149-8AFD-61CDE99F3C5D}"/>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908D6EA-40DB-2545-8791-BD913E6C52AB}"/>
              </a:ext>
            </a:extLst>
          </p:cNvPr>
          <p:cNvSpPr>
            <a:spLocks noGrp="1"/>
          </p:cNvSpPr>
          <p:nvPr>
            <p:ph type="dt" sz="half" idx="10"/>
          </p:nvPr>
        </p:nvSpPr>
        <p:spPr>
          <a:xfrm>
            <a:off x="628650" y="4767263"/>
            <a:ext cx="2057400" cy="274637"/>
          </a:xfrm>
          <a:prstGeom prst="rect">
            <a:avLst/>
          </a:prstGeom>
        </p:spPr>
        <p:txBody>
          <a:bodyPr/>
          <a:lstStyle/>
          <a:p>
            <a:fld id="{43316FB7-AF5D-004D-A193-DFA56D1EE134}" type="datetimeFigureOut">
              <a:rPr lang="en-US" smtClean="0"/>
              <a:t>9/11/18</a:t>
            </a:fld>
            <a:endParaRPr lang="en-US"/>
          </a:p>
        </p:txBody>
      </p:sp>
      <p:sp>
        <p:nvSpPr>
          <p:cNvPr id="6" name="Footer Placeholder 5">
            <a:extLst>
              <a:ext uri="{FF2B5EF4-FFF2-40B4-BE49-F238E27FC236}">
                <a16:creationId xmlns:a16="http://schemas.microsoft.com/office/drawing/2014/main" id="{F641928B-B09B-0948-AB65-9AF3DD063B46}"/>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ADE931A-6C2B-DC46-9CD9-F8579C07A501}"/>
              </a:ext>
            </a:extLst>
          </p:cNvPr>
          <p:cNvSpPr>
            <a:spLocks noGrp="1"/>
          </p:cNvSpPr>
          <p:nvPr>
            <p:ph type="sldNum" sz="quarter" idx="12"/>
          </p:nvPr>
        </p:nvSpPr>
        <p:spPr>
          <a:xfrm>
            <a:off x="6457950" y="4767263"/>
            <a:ext cx="2057400" cy="274637"/>
          </a:xfrm>
          <a:prstGeom prst="rect">
            <a:avLst/>
          </a:prstGeom>
        </p:spPr>
        <p:txBody>
          <a:bodyPr/>
          <a:lstStyle/>
          <a:p>
            <a:fld id="{8B85BC9E-BB8E-2543-AA8A-AD2857586D61}" type="slidenum">
              <a:rPr lang="en-US" smtClean="0"/>
              <a:t>‹#›</a:t>
            </a:fld>
            <a:endParaRPr lang="en-US"/>
          </a:p>
        </p:txBody>
      </p:sp>
    </p:spTree>
    <p:extLst>
      <p:ext uri="{BB962C8B-B14F-4D97-AF65-F5344CB8AC3E}">
        <p14:creationId xmlns:p14="http://schemas.microsoft.com/office/powerpoint/2010/main" val="37612266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B7CC8-3C50-6F46-AB57-5F52299DA899}"/>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EC425A3-F230-5542-90C8-2DD9ACD3897E}"/>
              </a:ext>
            </a:extLst>
          </p:cNvPr>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468B62E-3FAD-2149-BD8E-B0D457BEB4CA}"/>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8252284-E12C-3B49-98F1-B07430139064}"/>
              </a:ext>
            </a:extLst>
          </p:cNvPr>
          <p:cNvSpPr>
            <a:spLocks noGrp="1"/>
          </p:cNvSpPr>
          <p:nvPr>
            <p:ph type="dt" sz="half" idx="10"/>
          </p:nvPr>
        </p:nvSpPr>
        <p:spPr>
          <a:xfrm>
            <a:off x="628650" y="4767263"/>
            <a:ext cx="2057400" cy="274637"/>
          </a:xfrm>
          <a:prstGeom prst="rect">
            <a:avLst/>
          </a:prstGeom>
        </p:spPr>
        <p:txBody>
          <a:bodyPr/>
          <a:lstStyle/>
          <a:p>
            <a:fld id="{43316FB7-AF5D-004D-A193-DFA56D1EE134}" type="datetimeFigureOut">
              <a:rPr lang="en-US" smtClean="0"/>
              <a:t>9/11/18</a:t>
            </a:fld>
            <a:endParaRPr lang="en-US"/>
          </a:p>
        </p:txBody>
      </p:sp>
      <p:sp>
        <p:nvSpPr>
          <p:cNvPr id="6" name="Footer Placeholder 5">
            <a:extLst>
              <a:ext uri="{FF2B5EF4-FFF2-40B4-BE49-F238E27FC236}">
                <a16:creationId xmlns:a16="http://schemas.microsoft.com/office/drawing/2014/main" id="{B820F02E-712D-5A45-9AEF-15B83B4A107E}"/>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F71BE0E-120A-964C-9A26-D87B2DB98580}"/>
              </a:ext>
            </a:extLst>
          </p:cNvPr>
          <p:cNvSpPr>
            <a:spLocks noGrp="1"/>
          </p:cNvSpPr>
          <p:nvPr>
            <p:ph type="sldNum" sz="quarter" idx="12"/>
          </p:nvPr>
        </p:nvSpPr>
        <p:spPr>
          <a:xfrm>
            <a:off x="6457950" y="4767263"/>
            <a:ext cx="2057400" cy="274637"/>
          </a:xfrm>
          <a:prstGeom prst="rect">
            <a:avLst/>
          </a:prstGeom>
        </p:spPr>
        <p:txBody>
          <a:bodyPr/>
          <a:lstStyle/>
          <a:p>
            <a:fld id="{8B85BC9E-BB8E-2543-AA8A-AD2857586D61}" type="slidenum">
              <a:rPr lang="en-US" smtClean="0"/>
              <a:t>‹#›</a:t>
            </a:fld>
            <a:endParaRPr lang="en-US"/>
          </a:p>
        </p:txBody>
      </p:sp>
    </p:spTree>
    <p:extLst>
      <p:ext uri="{BB962C8B-B14F-4D97-AF65-F5344CB8AC3E}">
        <p14:creationId xmlns:p14="http://schemas.microsoft.com/office/powerpoint/2010/main" val="3632004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F7ECE-D156-D940-B388-DE9840E24814}"/>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1558357-9FAF-6240-93FB-A43D2D453796}"/>
              </a:ext>
            </a:extLst>
          </p:cNvPr>
          <p:cNvSpPr>
            <a:spLocks noGrp="1"/>
          </p:cNvSpPr>
          <p:nvPr>
            <p:ph type="body" orient="vert" idx="1"/>
          </p:nvPr>
        </p:nvSpPr>
        <p:spPr>
          <a:xfrm>
            <a:off x="628650" y="1370013"/>
            <a:ext cx="7886700" cy="3262312"/>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40F739-0F0B-5E41-B8FF-0414500D9D05}"/>
              </a:ext>
            </a:extLst>
          </p:cNvPr>
          <p:cNvSpPr>
            <a:spLocks noGrp="1"/>
          </p:cNvSpPr>
          <p:nvPr>
            <p:ph type="dt" sz="half" idx="10"/>
          </p:nvPr>
        </p:nvSpPr>
        <p:spPr>
          <a:xfrm>
            <a:off x="628650" y="4767263"/>
            <a:ext cx="2057400" cy="274637"/>
          </a:xfrm>
          <a:prstGeom prst="rect">
            <a:avLst/>
          </a:prstGeom>
        </p:spPr>
        <p:txBody>
          <a:bodyPr/>
          <a:lstStyle/>
          <a:p>
            <a:fld id="{43316FB7-AF5D-004D-A193-DFA56D1EE134}" type="datetimeFigureOut">
              <a:rPr lang="en-US" smtClean="0"/>
              <a:t>9/11/18</a:t>
            </a:fld>
            <a:endParaRPr lang="en-US"/>
          </a:p>
        </p:txBody>
      </p:sp>
      <p:sp>
        <p:nvSpPr>
          <p:cNvPr id="5" name="Footer Placeholder 4">
            <a:extLst>
              <a:ext uri="{FF2B5EF4-FFF2-40B4-BE49-F238E27FC236}">
                <a16:creationId xmlns:a16="http://schemas.microsoft.com/office/drawing/2014/main" id="{6D89C32E-7B65-9947-97ED-BA56A8B0E6D0}"/>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A2A80F6-5483-B64D-8080-BD937DBF9BCE}"/>
              </a:ext>
            </a:extLst>
          </p:cNvPr>
          <p:cNvSpPr>
            <a:spLocks noGrp="1"/>
          </p:cNvSpPr>
          <p:nvPr>
            <p:ph type="sldNum" sz="quarter" idx="12"/>
          </p:nvPr>
        </p:nvSpPr>
        <p:spPr>
          <a:xfrm>
            <a:off x="6457950" y="4767263"/>
            <a:ext cx="2057400" cy="274637"/>
          </a:xfrm>
          <a:prstGeom prst="rect">
            <a:avLst/>
          </a:prstGeom>
        </p:spPr>
        <p:txBody>
          <a:bodyPr/>
          <a:lstStyle/>
          <a:p>
            <a:fld id="{8B85BC9E-BB8E-2543-AA8A-AD2857586D61}" type="slidenum">
              <a:rPr lang="en-US" smtClean="0"/>
              <a:t>‹#›</a:t>
            </a:fld>
            <a:endParaRPr lang="en-US"/>
          </a:p>
        </p:txBody>
      </p:sp>
    </p:spTree>
    <p:extLst>
      <p:ext uri="{BB962C8B-B14F-4D97-AF65-F5344CB8AC3E}">
        <p14:creationId xmlns:p14="http://schemas.microsoft.com/office/powerpoint/2010/main" val="2598967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AE2352A-FB5C-A241-9FA3-24E055B7CB3B}"/>
              </a:ext>
            </a:extLst>
          </p:cNvPr>
          <p:cNvSpPr>
            <a:spLocks noGrp="1"/>
          </p:cNvSpPr>
          <p:nvPr>
            <p:ph type="title" orient="vert"/>
          </p:nvPr>
        </p:nvSpPr>
        <p:spPr>
          <a:xfrm>
            <a:off x="6543675" y="274638"/>
            <a:ext cx="1971675" cy="4357687"/>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FB9F44-F8F4-0448-8424-BC271A1938E3}"/>
              </a:ext>
            </a:extLst>
          </p:cNvPr>
          <p:cNvSpPr>
            <a:spLocks noGrp="1"/>
          </p:cNvSpPr>
          <p:nvPr>
            <p:ph type="body" orient="vert" idx="1"/>
          </p:nvPr>
        </p:nvSpPr>
        <p:spPr>
          <a:xfrm>
            <a:off x="628650" y="274638"/>
            <a:ext cx="5762625" cy="4357687"/>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27188C-67E9-0447-9CB4-9A73C93BEB64}"/>
              </a:ext>
            </a:extLst>
          </p:cNvPr>
          <p:cNvSpPr>
            <a:spLocks noGrp="1"/>
          </p:cNvSpPr>
          <p:nvPr>
            <p:ph type="dt" sz="half" idx="10"/>
          </p:nvPr>
        </p:nvSpPr>
        <p:spPr>
          <a:xfrm>
            <a:off x="628650" y="4767263"/>
            <a:ext cx="2057400" cy="274637"/>
          </a:xfrm>
          <a:prstGeom prst="rect">
            <a:avLst/>
          </a:prstGeom>
        </p:spPr>
        <p:txBody>
          <a:bodyPr/>
          <a:lstStyle/>
          <a:p>
            <a:fld id="{43316FB7-AF5D-004D-A193-DFA56D1EE134}" type="datetimeFigureOut">
              <a:rPr lang="en-US" smtClean="0"/>
              <a:t>9/11/18</a:t>
            </a:fld>
            <a:endParaRPr lang="en-US"/>
          </a:p>
        </p:txBody>
      </p:sp>
      <p:sp>
        <p:nvSpPr>
          <p:cNvPr id="5" name="Footer Placeholder 4">
            <a:extLst>
              <a:ext uri="{FF2B5EF4-FFF2-40B4-BE49-F238E27FC236}">
                <a16:creationId xmlns:a16="http://schemas.microsoft.com/office/drawing/2014/main" id="{D7AE1E00-9068-B548-A8C1-588EF29A9156}"/>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A9A5291-18EE-D244-90AC-C75216D85023}"/>
              </a:ext>
            </a:extLst>
          </p:cNvPr>
          <p:cNvSpPr>
            <a:spLocks noGrp="1"/>
          </p:cNvSpPr>
          <p:nvPr>
            <p:ph type="sldNum" sz="quarter" idx="12"/>
          </p:nvPr>
        </p:nvSpPr>
        <p:spPr>
          <a:xfrm>
            <a:off x="6457950" y="4767263"/>
            <a:ext cx="2057400" cy="274637"/>
          </a:xfrm>
          <a:prstGeom prst="rect">
            <a:avLst/>
          </a:prstGeom>
        </p:spPr>
        <p:txBody>
          <a:bodyPr/>
          <a:lstStyle/>
          <a:p>
            <a:fld id="{8B85BC9E-BB8E-2543-AA8A-AD2857586D61}" type="slidenum">
              <a:rPr lang="en-US" smtClean="0"/>
              <a:t>‹#›</a:t>
            </a:fld>
            <a:endParaRPr lang="en-US"/>
          </a:p>
        </p:txBody>
      </p:sp>
    </p:spTree>
    <p:extLst>
      <p:ext uri="{BB962C8B-B14F-4D97-AF65-F5344CB8AC3E}">
        <p14:creationId xmlns:p14="http://schemas.microsoft.com/office/powerpoint/2010/main" val="24027769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90707-CEE7-5B4F-8A45-BD63F0FF762C}"/>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79B92C7-E741-0845-AFA4-C23D8C018BCA}"/>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803D8C-C6DF-DA43-B42A-61C397821298}"/>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5" name="Footer Placeholder 4">
            <a:extLst>
              <a:ext uri="{FF2B5EF4-FFF2-40B4-BE49-F238E27FC236}">
                <a16:creationId xmlns:a16="http://schemas.microsoft.com/office/drawing/2014/main" id="{9A89B9F8-7548-4C4B-ADE1-C147029C1BEE}"/>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35D7F64-F263-8745-BA3C-673357D17084}"/>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13788679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A8969-937F-8D47-88B2-93C739B0F4A6}"/>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D075A2C-2A8A-0D43-BDFF-8E70017030E6}"/>
              </a:ext>
            </a:extLst>
          </p:cNvPr>
          <p:cNvSpPr>
            <a:spLocks noGrp="1"/>
          </p:cNvSpPr>
          <p:nvPr>
            <p:ph idx="1"/>
          </p:nvPr>
        </p:nvSpPr>
        <p:spPr>
          <a:xfrm>
            <a:off x="628650" y="1370013"/>
            <a:ext cx="788670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8BF7BA-FDD3-1947-ACB3-1A902DC90E53}"/>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5" name="Footer Placeholder 4">
            <a:extLst>
              <a:ext uri="{FF2B5EF4-FFF2-40B4-BE49-F238E27FC236}">
                <a16:creationId xmlns:a16="http://schemas.microsoft.com/office/drawing/2014/main" id="{0367993F-AEC1-4845-BD41-C853F7D07B06}"/>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5F3E4-4A2F-BF44-98C8-ED1497D40636}"/>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22482063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61E2D-8E6F-6C4C-84FF-AF8BF07BA097}"/>
              </a:ext>
            </a:extLst>
          </p:cNvPr>
          <p:cNvSpPr>
            <a:spLocks noGrp="1"/>
          </p:cNvSpPr>
          <p:nvPr>
            <p:ph type="title"/>
          </p:nvPr>
        </p:nvSpPr>
        <p:spPr>
          <a:xfrm>
            <a:off x="623888" y="1282700"/>
            <a:ext cx="7886700" cy="2139950"/>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F2B9E77-FCBB-C948-9327-FBAD2C54286E}"/>
              </a:ext>
            </a:extLst>
          </p:cNvPr>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EAD8FF8-6971-F040-8F58-1A1BD91CB428}"/>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5" name="Footer Placeholder 4">
            <a:extLst>
              <a:ext uri="{FF2B5EF4-FFF2-40B4-BE49-F238E27FC236}">
                <a16:creationId xmlns:a16="http://schemas.microsoft.com/office/drawing/2014/main" id="{1041D480-38E2-AB4B-B4A1-DBECEC5227F2}"/>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6CFC830-4EA7-524B-963F-B8A9D473277A}"/>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3247581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B23F9-9666-AE47-AC80-AB1409C7C9EF}"/>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C5B205AC-462A-094E-A736-CF7F75240123}"/>
              </a:ext>
            </a:extLst>
          </p:cNvPr>
          <p:cNvSpPr>
            <a:spLocks noGrp="1"/>
          </p:cNvSpPr>
          <p:nvPr>
            <p:ph sz="half" idx="1"/>
          </p:nvPr>
        </p:nvSpPr>
        <p:spPr>
          <a:xfrm>
            <a:off x="628650" y="1370013"/>
            <a:ext cx="386715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2223231-2BDC-F645-B926-3885E1B1CF49}"/>
              </a:ext>
            </a:extLst>
          </p:cNvPr>
          <p:cNvSpPr>
            <a:spLocks noGrp="1"/>
          </p:cNvSpPr>
          <p:nvPr>
            <p:ph sz="half" idx="2"/>
          </p:nvPr>
        </p:nvSpPr>
        <p:spPr>
          <a:xfrm>
            <a:off x="4648200" y="1370013"/>
            <a:ext cx="386715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46D265-07E1-DE4F-8E67-4002F5997075}"/>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6" name="Footer Placeholder 5">
            <a:extLst>
              <a:ext uri="{FF2B5EF4-FFF2-40B4-BE49-F238E27FC236}">
                <a16:creationId xmlns:a16="http://schemas.microsoft.com/office/drawing/2014/main" id="{BCA68059-5495-FD49-B810-BC876A7FEAAE}"/>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F914E7C-9E59-6443-96FB-F372A798EB2D}"/>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780715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B0F0"/>
                </a:solidFill>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212F0-1034-324B-9982-09BA12FE00B9}"/>
              </a:ext>
            </a:extLst>
          </p:cNvPr>
          <p:cNvSpPr>
            <a:spLocks noGrp="1"/>
          </p:cNvSpPr>
          <p:nvPr>
            <p:ph type="title"/>
          </p:nvPr>
        </p:nvSpPr>
        <p:spPr>
          <a:xfrm>
            <a:off x="630238" y="274638"/>
            <a:ext cx="7886700" cy="993775"/>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A1E4F242-DD02-7841-99CD-ED5768F5972F}"/>
              </a:ext>
            </a:extLst>
          </p:cNvPr>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8A5C45F-FB6F-9E45-BA48-E2536375D62F}"/>
              </a:ext>
            </a:extLst>
          </p:cNvPr>
          <p:cNvSpPr>
            <a:spLocks noGrp="1"/>
          </p:cNvSpPr>
          <p:nvPr>
            <p:ph sz="half" idx="2"/>
          </p:nvPr>
        </p:nvSpPr>
        <p:spPr>
          <a:xfrm>
            <a:off x="630238" y="1879600"/>
            <a:ext cx="3868737" cy="2762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1D08D4-865C-304E-8287-5AC97539C921}"/>
              </a:ext>
            </a:extLst>
          </p:cNvPr>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0C9BCF1-F1BE-6C4B-8B1E-4FF46FD2BD3F}"/>
              </a:ext>
            </a:extLst>
          </p:cNvPr>
          <p:cNvSpPr>
            <a:spLocks noGrp="1"/>
          </p:cNvSpPr>
          <p:nvPr>
            <p:ph sz="quarter" idx="4"/>
          </p:nvPr>
        </p:nvSpPr>
        <p:spPr>
          <a:xfrm>
            <a:off x="4629150" y="1879600"/>
            <a:ext cx="3887788" cy="2762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CD9ACAF-73B8-3E45-BD7D-EB93C8CF7DA3}"/>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8" name="Footer Placeholder 7">
            <a:extLst>
              <a:ext uri="{FF2B5EF4-FFF2-40B4-BE49-F238E27FC236}">
                <a16:creationId xmlns:a16="http://schemas.microsoft.com/office/drawing/2014/main" id="{4030DBD9-4439-7F4F-8599-0932D1E899E5}"/>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AF561F26-E501-F745-82ED-28E82A08DF0E}"/>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31341280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333AB-1B54-E342-9086-FFFECA5F595E}"/>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21751426-D4F5-E941-B7DF-9430655E3B9E}"/>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4" name="Footer Placeholder 3">
            <a:extLst>
              <a:ext uri="{FF2B5EF4-FFF2-40B4-BE49-F238E27FC236}">
                <a16:creationId xmlns:a16="http://schemas.microsoft.com/office/drawing/2014/main" id="{37883FB9-8AEE-664F-A514-8A28C9CFD33D}"/>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2E732283-E379-0C41-822E-0D6DF1B836C6}"/>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11192204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38947D-3BCB-644F-A0C0-8EAA408370A4}"/>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3" name="Footer Placeholder 2">
            <a:extLst>
              <a:ext uri="{FF2B5EF4-FFF2-40B4-BE49-F238E27FC236}">
                <a16:creationId xmlns:a16="http://schemas.microsoft.com/office/drawing/2014/main" id="{E100C5FB-59C6-AB43-9895-8F31DE477AF4}"/>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217623AC-1A4A-E048-A25B-E192687DD02F}"/>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36198630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7B0C4-5698-2A4B-AA9C-248CA178E5E0}"/>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B0CEF34-8B8A-5B4D-B81E-675520FD6B89}"/>
              </a:ext>
            </a:extLst>
          </p:cNvPr>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2697A79-CF7F-4544-8D7B-2F092825D134}"/>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837BCBC-501E-D543-A376-FF0654E1B80C}"/>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6" name="Footer Placeholder 5">
            <a:extLst>
              <a:ext uri="{FF2B5EF4-FFF2-40B4-BE49-F238E27FC236}">
                <a16:creationId xmlns:a16="http://schemas.microsoft.com/office/drawing/2014/main" id="{8D9881AE-870F-384C-9B86-9BE5A2E333AA}"/>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C790A46-EB3F-A64B-9102-B3EF925D071A}"/>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25713436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5E900-B7BD-A34E-A5D0-582FBB6D72BA}"/>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68F3ABC-5F75-8C4F-BE9C-CEE529EC2421}"/>
              </a:ext>
            </a:extLst>
          </p:cNvPr>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020A23D-578A-B247-ABC5-7BD60CFDD018}"/>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33E8B0-ABCD-0240-A3B5-2FBE652163D9}"/>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6" name="Footer Placeholder 5">
            <a:extLst>
              <a:ext uri="{FF2B5EF4-FFF2-40B4-BE49-F238E27FC236}">
                <a16:creationId xmlns:a16="http://schemas.microsoft.com/office/drawing/2014/main" id="{B393DA41-807F-6941-AAD4-970BABB582E0}"/>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DF3E067-8A25-8F45-A0BD-7B474691D2F9}"/>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11760256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F5713-27F1-0442-AEA1-12B24C9F3B99}"/>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3F996D6-FE79-5F46-8E14-37A1CC71EC59}"/>
              </a:ext>
            </a:extLst>
          </p:cNvPr>
          <p:cNvSpPr>
            <a:spLocks noGrp="1"/>
          </p:cNvSpPr>
          <p:nvPr>
            <p:ph type="body" orient="vert" idx="1"/>
          </p:nvPr>
        </p:nvSpPr>
        <p:spPr>
          <a:xfrm>
            <a:off x="628650" y="1370013"/>
            <a:ext cx="7886700" cy="3262312"/>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E07E0E-A46D-1E43-B9AF-E62F55B78CE7}"/>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5" name="Footer Placeholder 4">
            <a:extLst>
              <a:ext uri="{FF2B5EF4-FFF2-40B4-BE49-F238E27FC236}">
                <a16:creationId xmlns:a16="http://schemas.microsoft.com/office/drawing/2014/main" id="{F22F9A52-022E-FA45-B91B-A6299D486959}"/>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B429299-33E3-0246-B880-7D95F1E9069C}"/>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6254349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77B2439-AAC9-054C-B2C1-976AE2AA1D67}"/>
              </a:ext>
            </a:extLst>
          </p:cNvPr>
          <p:cNvSpPr>
            <a:spLocks noGrp="1"/>
          </p:cNvSpPr>
          <p:nvPr>
            <p:ph type="title" orient="vert"/>
          </p:nvPr>
        </p:nvSpPr>
        <p:spPr>
          <a:xfrm>
            <a:off x="6543675" y="274638"/>
            <a:ext cx="1971675" cy="4357687"/>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7B4F9D1-915C-F248-8F3C-6025D8DBF943}"/>
              </a:ext>
            </a:extLst>
          </p:cNvPr>
          <p:cNvSpPr>
            <a:spLocks noGrp="1"/>
          </p:cNvSpPr>
          <p:nvPr>
            <p:ph type="body" orient="vert" idx="1"/>
          </p:nvPr>
        </p:nvSpPr>
        <p:spPr>
          <a:xfrm>
            <a:off x="628650" y="274638"/>
            <a:ext cx="5762625" cy="4357687"/>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AE0C78-E625-F844-93C0-74DF6E06A993}"/>
              </a:ext>
            </a:extLst>
          </p:cNvPr>
          <p:cNvSpPr>
            <a:spLocks noGrp="1"/>
          </p:cNvSpPr>
          <p:nvPr>
            <p:ph type="dt" sz="half" idx="10"/>
          </p:nvPr>
        </p:nvSpPr>
        <p:spPr>
          <a:xfrm>
            <a:off x="628650" y="4767263"/>
            <a:ext cx="2057400" cy="274637"/>
          </a:xfrm>
          <a:prstGeom prst="rect">
            <a:avLst/>
          </a:prstGeom>
        </p:spPr>
        <p:txBody>
          <a:bodyPr/>
          <a:lstStyle/>
          <a:p>
            <a:fld id="{4D4869B5-400A-3C48-AA74-CB58966915D2}" type="datetimeFigureOut">
              <a:rPr lang="en-US" smtClean="0"/>
              <a:t>9/11/18</a:t>
            </a:fld>
            <a:endParaRPr lang="en-US"/>
          </a:p>
        </p:txBody>
      </p:sp>
      <p:sp>
        <p:nvSpPr>
          <p:cNvPr id="5" name="Footer Placeholder 4">
            <a:extLst>
              <a:ext uri="{FF2B5EF4-FFF2-40B4-BE49-F238E27FC236}">
                <a16:creationId xmlns:a16="http://schemas.microsoft.com/office/drawing/2014/main" id="{3A88C8FA-E419-6042-BAD8-F17205AC4460}"/>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EE055A9-3BD0-9F4A-A2AA-DEDF9D4DC6DB}"/>
              </a:ext>
            </a:extLst>
          </p:cNvPr>
          <p:cNvSpPr>
            <a:spLocks noGrp="1"/>
          </p:cNvSpPr>
          <p:nvPr>
            <p:ph type="sldNum" sz="quarter" idx="12"/>
          </p:nvPr>
        </p:nvSpPr>
        <p:spPr>
          <a:xfrm>
            <a:off x="6457950" y="4767263"/>
            <a:ext cx="2057400" cy="274637"/>
          </a:xfrm>
          <a:prstGeom prst="rect">
            <a:avLst/>
          </a:prstGeom>
        </p:spPr>
        <p:txBody>
          <a:bodyPr/>
          <a:lstStyle/>
          <a:p>
            <a:fld id="{864C9540-F11C-5447-B006-1F668D9D5823}" type="slidenum">
              <a:rPr lang="en-US" smtClean="0"/>
              <a:t>‹#›</a:t>
            </a:fld>
            <a:endParaRPr lang="en-US"/>
          </a:p>
        </p:txBody>
      </p:sp>
    </p:spTree>
    <p:extLst>
      <p:ext uri="{BB962C8B-B14F-4D97-AF65-F5344CB8AC3E}">
        <p14:creationId xmlns:p14="http://schemas.microsoft.com/office/powerpoint/2010/main" val="13724815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1_Title Only">
    <p:spTree>
      <p:nvGrpSpPr>
        <p:cNvPr id="1" name=""/>
        <p:cNvGrpSpPr/>
        <p:nvPr/>
      </p:nvGrpSpPr>
      <p:grpSpPr>
        <a:xfrm>
          <a:off x="0" y="0"/>
          <a:ext cx="0" cy="0"/>
          <a:chOff x="0" y="0"/>
          <a:chExt cx="0" cy="0"/>
        </a:xfrm>
      </p:grpSpPr>
      <p:sp>
        <p:nvSpPr>
          <p:cNvPr id="5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14209893"/>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3_Blank with footer">
    <p:spTree>
      <p:nvGrpSpPr>
        <p:cNvPr id="1" name=""/>
        <p:cNvGrpSpPr/>
        <p:nvPr/>
      </p:nvGrpSpPr>
      <p:grpSpPr>
        <a:xfrm>
          <a:off x="0" y="0"/>
          <a:ext cx="0" cy="0"/>
          <a:chOff x="0" y="0"/>
          <a:chExt cx="0" cy="0"/>
        </a:xfrm>
      </p:grpSpPr>
      <p:sp>
        <p:nvSpPr>
          <p:cNvPr id="2" name="Rectangle 1"/>
          <p:cNvSpPr/>
          <p:nvPr userDrawn="1"/>
        </p:nvSpPr>
        <p:spPr>
          <a:xfrm>
            <a:off x="0" y="0"/>
            <a:ext cx="9152739" cy="5160977"/>
          </a:xfrm>
          <a:prstGeom prst="rect">
            <a:avLst/>
          </a:prstGeom>
          <a:solidFill>
            <a:srgbClr val="3FC1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470661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 Column Lis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dirty="0"/>
              <a:t>Click to edit Master title style</a:t>
            </a:r>
            <a:br>
              <a:rPr lang="en-US" dirty="0"/>
            </a:br>
            <a:endParaRPr lang="en-US" dirty="0"/>
          </a:p>
        </p:txBody>
      </p:sp>
      <p:sp>
        <p:nvSpPr>
          <p:cNvPr id="8" name="Content Placeholder 7"/>
          <p:cNvSpPr>
            <a:spLocks noGrp="1"/>
          </p:cNvSpPr>
          <p:nvPr>
            <p:ph sz="quarter" idx="12" hasCustomPrompt="1"/>
          </p:nvPr>
        </p:nvSpPr>
        <p:spPr>
          <a:xfrm>
            <a:off x="270547" y="888741"/>
            <a:ext cx="8598694" cy="3688942"/>
          </a:xfrm>
          <a:prstGeom prst="rect">
            <a:avLst/>
          </a:prstGeom>
        </p:spPr>
        <p:txBody>
          <a:bodyPr lIns="0" tIns="144000" rIns="0" bIns="0"/>
          <a:lstStyle>
            <a:lvl1pPr>
              <a:spcBef>
                <a:spcPts val="1350"/>
              </a:spcBef>
              <a:defRPr sz="1500">
                <a:solidFill>
                  <a:srgbClr val="2C2A2A"/>
                </a:solidFill>
              </a:defRPr>
            </a:lvl1pPr>
            <a:lvl2pPr>
              <a:spcBef>
                <a:spcPts val="1350"/>
              </a:spcBef>
              <a:defRPr sz="1350">
                <a:solidFill>
                  <a:srgbClr val="2C2A2A"/>
                </a:solidFill>
              </a:defRPr>
            </a:lvl2pPr>
            <a:lvl3pPr>
              <a:spcBef>
                <a:spcPts val="1350"/>
              </a:spcBef>
              <a:defRPr sz="1200">
                <a:solidFill>
                  <a:srgbClr val="2C2A2A"/>
                </a:solidFill>
              </a:defRPr>
            </a:lvl3pPr>
            <a:lvl4pPr>
              <a:spcBef>
                <a:spcPts val="1350"/>
              </a:spcBef>
              <a:defRPr sz="1050">
                <a:solidFill>
                  <a:srgbClr val="2C2A2A"/>
                </a:solidFill>
              </a:defRPr>
            </a:lvl4pPr>
          </a:lstStyle>
          <a:p>
            <a:pPr lvl="0"/>
            <a:r>
              <a:rPr lang="en-US" dirty="0"/>
              <a:t>First level list item</a:t>
            </a:r>
          </a:p>
          <a:p>
            <a:pPr lvl="1"/>
            <a:r>
              <a:rPr lang="en-US" dirty="0"/>
              <a:t>Second level list item</a:t>
            </a:r>
          </a:p>
          <a:p>
            <a:pPr lvl="2"/>
            <a:r>
              <a:rPr lang="en-US" dirty="0"/>
              <a:t>Third level list item</a:t>
            </a:r>
          </a:p>
          <a:p>
            <a:pPr lvl="3"/>
            <a:r>
              <a:rPr lang="en-US" dirty="0"/>
              <a:t>Fourth level list item</a:t>
            </a:r>
          </a:p>
        </p:txBody>
      </p:sp>
      <p:sp>
        <p:nvSpPr>
          <p:cNvPr id="11" name="Footer Placeholder 1"/>
          <p:cNvSpPr>
            <a:spLocks noGrp="1"/>
          </p:cNvSpPr>
          <p:nvPr>
            <p:ph type="ftr" sz="quarter" idx="3"/>
          </p:nvPr>
        </p:nvSpPr>
        <p:spPr>
          <a:xfrm>
            <a:off x="7280089" y="4873500"/>
            <a:ext cx="1485911" cy="270000"/>
          </a:xfrm>
          <a:prstGeom prst="rect">
            <a:avLst/>
          </a:prstGeom>
        </p:spPr>
        <p:txBody>
          <a:bodyPr vert="horz" lIns="0" tIns="0" rIns="0" bIns="0" rtlCol="0" anchor="ctr"/>
          <a:lstStyle>
            <a:lvl1pPr marL="0" marR="0" indent="0" algn="r" defTabSz="685800" rtl="0" eaLnBrk="1" fontAlgn="auto" latinLnBrk="0" hangingPunct="1">
              <a:lnSpc>
                <a:spcPct val="100000"/>
              </a:lnSpc>
              <a:spcBef>
                <a:spcPts val="0"/>
              </a:spcBef>
              <a:spcAft>
                <a:spcPts val="0"/>
              </a:spcAft>
              <a:buClrTx/>
              <a:buSzTx/>
              <a:buFontTx/>
              <a:buNone/>
              <a:tabLst/>
              <a:defRPr sz="600">
                <a:solidFill>
                  <a:schemeClr val="bg1"/>
                </a:solidFill>
              </a:defRPr>
            </a:lvl1pPr>
          </a:lstStyle>
          <a:p>
            <a:endParaRPr lang="en-US" dirty="0"/>
          </a:p>
        </p:txBody>
      </p:sp>
      <p:sp>
        <p:nvSpPr>
          <p:cNvPr id="12" name="Slide Number Placeholder 5"/>
          <p:cNvSpPr>
            <a:spLocks noGrp="1"/>
          </p:cNvSpPr>
          <p:nvPr>
            <p:ph type="sldNum" sz="quarter" idx="4"/>
          </p:nvPr>
        </p:nvSpPr>
        <p:spPr>
          <a:xfrm>
            <a:off x="8766000" y="4873500"/>
            <a:ext cx="378000" cy="270000"/>
          </a:xfrm>
          <a:prstGeom prst="rect">
            <a:avLst/>
          </a:prstGeom>
        </p:spPr>
        <p:txBody>
          <a:bodyPr vert="horz" lIns="0" tIns="0" rIns="288000" bIns="0" rtlCol="0" anchor="ctr"/>
          <a:lstStyle>
            <a:lvl1pPr algn="r">
              <a:defRPr sz="600" b="1">
                <a:solidFill>
                  <a:schemeClr val="bg1"/>
                </a:solidFill>
              </a:defRPr>
            </a:lvl1pPr>
          </a:lstStyle>
          <a:p>
            <a:fld id="{B76CC5A1-7ACA-D14C-BAFF-F413C0041B0F}" type="slidenum">
              <a:rPr lang="en-US" smtClean="0"/>
              <a:pPr/>
              <a:t>‹#›</a:t>
            </a:fld>
            <a:endParaRPr lang="en-US" dirty="0"/>
          </a:p>
        </p:txBody>
      </p:sp>
    </p:spTree>
    <p:extLst>
      <p:ext uri="{BB962C8B-B14F-4D97-AF65-F5344CB8AC3E}">
        <p14:creationId xmlns:p14="http://schemas.microsoft.com/office/powerpoint/2010/main" val="4069127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90534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E793B-ADEA-8F41-9744-59E2A554C05C}"/>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2DB7899-55BA-EA43-940F-5AC4879B745C}"/>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BD8E24F-D9E4-6249-B011-FBEF9ABD0664}"/>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5" name="Footer Placeholder 4">
            <a:extLst>
              <a:ext uri="{FF2B5EF4-FFF2-40B4-BE49-F238E27FC236}">
                <a16:creationId xmlns:a16="http://schemas.microsoft.com/office/drawing/2014/main" id="{39F7C2EF-A342-BB4D-A4D9-FD6A02534E4B}"/>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28E2BAC-E3DE-7147-B480-D1C747A60453}"/>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39538340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398B9-2A57-D746-B3C3-5A6751788DA1}"/>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D538DC1-1DD5-D24D-BE5D-5A2E490A07B7}"/>
              </a:ext>
            </a:extLst>
          </p:cNvPr>
          <p:cNvSpPr>
            <a:spLocks noGrp="1"/>
          </p:cNvSpPr>
          <p:nvPr>
            <p:ph idx="1"/>
          </p:nvPr>
        </p:nvSpPr>
        <p:spPr>
          <a:xfrm>
            <a:off x="628650" y="1370013"/>
            <a:ext cx="788670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E2E2E1-48E8-9148-B056-998F4E298B71}"/>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5" name="Footer Placeholder 4">
            <a:extLst>
              <a:ext uri="{FF2B5EF4-FFF2-40B4-BE49-F238E27FC236}">
                <a16:creationId xmlns:a16="http://schemas.microsoft.com/office/drawing/2014/main" id="{1B5EC7B6-566A-D341-859D-61BDC61A2FAE}"/>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F969378-CF31-9545-B293-5B8B2036E863}"/>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24072066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CD874-9A08-9E4A-9EF1-F446158D144D}"/>
              </a:ext>
            </a:extLst>
          </p:cNvPr>
          <p:cNvSpPr>
            <a:spLocks noGrp="1"/>
          </p:cNvSpPr>
          <p:nvPr>
            <p:ph type="title"/>
          </p:nvPr>
        </p:nvSpPr>
        <p:spPr>
          <a:xfrm>
            <a:off x="623888" y="1282700"/>
            <a:ext cx="7886700" cy="2139950"/>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AB82986-5D4D-6C48-AFC9-B2EA12A81693}"/>
              </a:ext>
            </a:extLst>
          </p:cNvPr>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1E0C7CA-AB1B-A244-8086-ACCE5E139A81}"/>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5" name="Footer Placeholder 4">
            <a:extLst>
              <a:ext uri="{FF2B5EF4-FFF2-40B4-BE49-F238E27FC236}">
                <a16:creationId xmlns:a16="http://schemas.microsoft.com/office/drawing/2014/main" id="{1F3799A9-D959-9746-A104-A9811DB4A1F6}"/>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1263257-1E3C-834B-A543-6CB8182CD447}"/>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19979010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3323B-AB81-6E44-B56E-F682828D82A7}"/>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77EAEEA-7921-1740-A2C0-E4715C2B4EC7}"/>
              </a:ext>
            </a:extLst>
          </p:cNvPr>
          <p:cNvSpPr>
            <a:spLocks noGrp="1"/>
          </p:cNvSpPr>
          <p:nvPr>
            <p:ph sz="half" idx="1"/>
          </p:nvPr>
        </p:nvSpPr>
        <p:spPr>
          <a:xfrm>
            <a:off x="628650" y="1370013"/>
            <a:ext cx="386715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3BDE812-8F89-D344-9710-3870A4B92471}"/>
              </a:ext>
            </a:extLst>
          </p:cNvPr>
          <p:cNvSpPr>
            <a:spLocks noGrp="1"/>
          </p:cNvSpPr>
          <p:nvPr>
            <p:ph sz="half" idx="2"/>
          </p:nvPr>
        </p:nvSpPr>
        <p:spPr>
          <a:xfrm>
            <a:off x="4648200" y="1370013"/>
            <a:ext cx="386715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AE0040-BA46-474C-879B-F3B6E02E7989}"/>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6" name="Footer Placeholder 5">
            <a:extLst>
              <a:ext uri="{FF2B5EF4-FFF2-40B4-BE49-F238E27FC236}">
                <a16:creationId xmlns:a16="http://schemas.microsoft.com/office/drawing/2014/main" id="{F0CDC9C3-2556-7540-BBA9-CDDECFA32EB3}"/>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FD5F561-918A-0A41-99C6-2DF1341DFF93}"/>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11809233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55D75-97DA-0C48-9734-130D933601E6}"/>
              </a:ext>
            </a:extLst>
          </p:cNvPr>
          <p:cNvSpPr>
            <a:spLocks noGrp="1"/>
          </p:cNvSpPr>
          <p:nvPr>
            <p:ph type="title"/>
          </p:nvPr>
        </p:nvSpPr>
        <p:spPr>
          <a:xfrm>
            <a:off x="630238" y="274638"/>
            <a:ext cx="7886700" cy="993775"/>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FA827546-9C1B-F544-BD61-BD29F6FCDCD0}"/>
              </a:ext>
            </a:extLst>
          </p:cNvPr>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FFDA1BA-45F1-644E-A24B-ECEDAE9D5CBE}"/>
              </a:ext>
            </a:extLst>
          </p:cNvPr>
          <p:cNvSpPr>
            <a:spLocks noGrp="1"/>
          </p:cNvSpPr>
          <p:nvPr>
            <p:ph sz="half" idx="2"/>
          </p:nvPr>
        </p:nvSpPr>
        <p:spPr>
          <a:xfrm>
            <a:off x="630238" y="1879600"/>
            <a:ext cx="3868737" cy="2762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8E15AE-D28B-6245-AAE2-60C55565FF06}"/>
              </a:ext>
            </a:extLst>
          </p:cNvPr>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71E3E3E-E0E6-6140-A1D3-5E058801CA28}"/>
              </a:ext>
            </a:extLst>
          </p:cNvPr>
          <p:cNvSpPr>
            <a:spLocks noGrp="1"/>
          </p:cNvSpPr>
          <p:nvPr>
            <p:ph sz="quarter" idx="4"/>
          </p:nvPr>
        </p:nvSpPr>
        <p:spPr>
          <a:xfrm>
            <a:off x="4629150" y="1879600"/>
            <a:ext cx="3887788" cy="2762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A50431D-DC47-1540-89D5-3202D33CF674}"/>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8" name="Footer Placeholder 7">
            <a:extLst>
              <a:ext uri="{FF2B5EF4-FFF2-40B4-BE49-F238E27FC236}">
                <a16:creationId xmlns:a16="http://schemas.microsoft.com/office/drawing/2014/main" id="{2A9E31B9-6A54-5841-A103-83D7C54CFCDF}"/>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471213D2-F757-1544-B9A6-D3F677229A28}"/>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39136102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A7DF1-A17D-A146-AD8E-F9D6B3948A9F}"/>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2C3438F0-798D-FA47-B3A1-65D047A91F54}"/>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4" name="Footer Placeholder 3">
            <a:extLst>
              <a:ext uri="{FF2B5EF4-FFF2-40B4-BE49-F238E27FC236}">
                <a16:creationId xmlns:a16="http://schemas.microsoft.com/office/drawing/2014/main" id="{82E4A1EA-70EA-C740-8543-9B6542718F81}"/>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86B2FAC0-A6F7-D849-B100-DA4306F44B8D}"/>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17678086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E991F0-0F11-6748-ABDD-5A4D7377079B}"/>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3" name="Footer Placeholder 2">
            <a:extLst>
              <a:ext uri="{FF2B5EF4-FFF2-40B4-BE49-F238E27FC236}">
                <a16:creationId xmlns:a16="http://schemas.microsoft.com/office/drawing/2014/main" id="{D249D815-CB5D-2E46-AB03-DD7626069488}"/>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82DF2635-2843-A744-9868-611BF4BF4536}"/>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4225747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FD903-7B37-9249-8CDF-903F8AFEFA9C}"/>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2CE8F7-A511-B041-AD3E-8E5049C3EB2C}"/>
              </a:ext>
            </a:extLst>
          </p:cNvPr>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F6FFA2-5804-C540-86F0-63381C90CBE9}"/>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62CC4D-A234-ED43-9573-D5C613674CCF}"/>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6" name="Footer Placeholder 5">
            <a:extLst>
              <a:ext uri="{FF2B5EF4-FFF2-40B4-BE49-F238E27FC236}">
                <a16:creationId xmlns:a16="http://schemas.microsoft.com/office/drawing/2014/main" id="{DE041D06-E9D1-0D4F-B402-E639060B612D}"/>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58DB1BC-BCB0-CE4E-BA68-8C70426F904A}"/>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29390692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15703-E425-1341-B510-0D7011BB213D}"/>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9B1650F-9826-5243-A8B8-E2D2865E0862}"/>
              </a:ext>
            </a:extLst>
          </p:cNvPr>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781CB3C-B804-AA46-96F7-4FD185E9A4C8}"/>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C3F4C53-196A-F94D-B44D-A65725203275}"/>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6" name="Footer Placeholder 5">
            <a:extLst>
              <a:ext uri="{FF2B5EF4-FFF2-40B4-BE49-F238E27FC236}">
                <a16:creationId xmlns:a16="http://schemas.microsoft.com/office/drawing/2014/main" id="{DDEC0AED-0965-B243-8B4D-EB2D498A3BC5}"/>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D3C518D-5ECF-0C43-A9AF-4F005AABC7B7}"/>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20792357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6B9A9-B309-0F4E-A398-E67C85963D03}"/>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8BA3FEF-673E-5D4E-9BCC-B1737F09C640}"/>
              </a:ext>
            </a:extLst>
          </p:cNvPr>
          <p:cNvSpPr>
            <a:spLocks noGrp="1"/>
          </p:cNvSpPr>
          <p:nvPr>
            <p:ph type="body" orient="vert" idx="1"/>
          </p:nvPr>
        </p:nvSpPr>
        <p:spPr>
          <a:xfrm>
            <a:off x="628650" y="1370013"/>
            <a:ext cx="7886700" cy="3262312"/>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1396E2-46C2-0E41-BF69-FFCC1D427C17}"/>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5" name="Footer Placeholder 4">
            <a:extLst>
              <a:ext uri="{FF2B5EF4-FFF2-40B4-BE49-F238E27FC236}">
                <a16:creationId xmlns:a16="http://schemas.microsoft.com/office/drawing/2014/main" id="{1F555137-88B2-7945-AA9E-410E3D2D06CE}"/>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504BBAE-833F-2A45-9732-824A232704F7}"/>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86645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0E0A3-FA67-E640-BC25-82279557FA9A}"/>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C38AC1-720C-6047-AE79-3A45EFD5E792}"/>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E29F945-DCB1-B741-B3F7-837664926FCF}"/>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5" name="Footer Placeholder 4">
            <a:extLst>
              <a:ext uri="{FF2B5EF4-FFF2-40B4-BE49-F238E27FC236}">
                <a16:creationId xmlns:a16="http://schemas.microsoft.com/office/drawing/2014/main" id="{C903FEB6-993C-744A-B2E2-5907EBDD0A90}"/>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E04D50F-8FAF-C448-88E0-02A89AD0C6C1}"/>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10570019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7A0E24B-78BF-434B-8F75-D177E220B4BC}"/>
              </a:ext>
            </a:extLst>
          </p:cNvPr>
          <p:cNvSpPr>
            <a:spLocks noGrp="1"/>
          </p:cNvSpPr>
          <p:nvPr>
            <p:ph type="title" orient="vert"/>
          </p:nvPr>
        </p:nvSpPr>
        <p:spPr>
          <a:xfrm>
            <a:off x="6543675" y="274638"/>
            <a:ext cx="1971675" cy="4357687"/>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71C180F-05E4-5649-9F9B-1E88EB90E991}"/>
              </a:ext>
            </a:extLst>
          </p:cNvPr>
          <p:cNvSpPr>
            <a:spLocks noGrp="1"/>
          </p:cNvSpPr>
          <p:nvPr>
            <p:ph type="body" orient="vert" idx="1"/>
          </p:nvPr>
        </p:nvSpPr>
        <p:spPr>
          <a:xfrm>
            <a:off x="628650" y="274638"/>
            <a:ext cx="5762625" cy="4357687"/>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7F85CB-158C-004D-99BD-3003989AE6F7}"/>
              </a:ext>
            </a:extLst>
          </p:cNvPr>
          <p:cNvSpPr>
            <a:spLocks noGrp="1"/>
          </p:cNvSpPr>
          <p:nvPr>
            <p:ph type="dt" sz="half" idx="10"/>
          </p:nvPr>
        </p:nvSpPr>
        <p:spPr>
          <a:xfrm>
            <a:off x="628650" y="4767263"/>
            <a:ext cx="2057400" cy="274637"/>
          </a:xfrm>
          <a:prstGeom prst="rect">
            <a:avLst/>
          </a:prstGeom>
        </p:spPr>
        <p:txBody>
          <a:bodyPr/>
          <a:lstStyle/>
          <a:p>
            <a:fld id="{E3778A0D-592C-1E49-B02E-0B0E4BA5AB2D}" type="datetimeFigureOut">
              <a:rPr lang="en-US" smtClean="0"/>
              <a:t>9/11/18</a:t>
            </a:fld>
            <a:endParaRPr lang="en-US"/>
          </a:p>
        </p:txBody>
      </p:sp>
      <p:sp>
        <p:nvSpPr>
          <p:cNvPr id="5" name="Footer Placeholder 4">
            <a:extLst>
              <a:ext uri="{FF2B5EF4-FFF2-40B4-BE49-F238E27FC236}">
                <a16:creationId xmlns:a16="http://schemas.microsoft.com/office/drawing/2014/main" id="{71AB38E9-8922-794C-9CCC-1C4AFA113F68}"/>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C236525-943B-BE4B-94D1-79FDE455011A}"/>
              </a:ext>
            </a:extLst>
          </p:cNvPr>
          <p:cNvSpPr>
            <a:spLocks noGrp="1"/>
          </p:cNvSpPr>
          <p:nvPr>
            <p:ph type="sldNum" sz="quarter" idx="12"/>
          </p:nvPr>
        </p:nvSpPr>
        <p:spPr>
          <a:xfrm>
            <a:off x="6457950" y="4767263"/>
            <a:ext cx="2057400" cy="274637"/>
          </a:xfrm>
          <a:prstGeom prst="rect">
            <a:avLst/>
          </a:prstGeom>
        </p:spPr>
        <p:txBody>
          <a:bodyPr/>
          <a:lstStyle/>
          <a:p>
            <a:fld id="{F4B4EF71-1303-AC4E-8589-B9F0B8DE24D1}" type="slidenum">
              <a:rPr lang="en-US" smtClean="0"/>
              <a:t>‹#›</a:t>
            </a:fld>
            <a:endParaRPr lang="en-US"/>
          </a:p>
        </p:txBody>
      </p:sp>
    </p:spTree>
    <p:extLst>
      <p:ext uri="{BB962C8B-B14F-4D97-AF65-F5344CB8AC3E}">
        <p14:creationId xmlns:p14="http://schemas.microsoft.com/office/powerpoint/2010/main" val="2641831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0E0A3-FA67-E640-BC25-82279557FA9A}"/>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C38AC1-720C-6047-AE79-3A45EFD5E792}"/>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E29F945-DCB1-B741-B3F7-837664926FCF}"/>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5" name="Footer Placeholder 4">
            <a:extLst>
              <a:ext uri="{FF2B5EF4-FFF2-40B4-BE49-F238E27FC236}">
                <a16:creationId xmlns:a16="http://schemas.microsoft.com/office/drawing/2014/main" id="{C903FEB6-993C-744A-B2E2-5907EBDD0A90}"/>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E04D50F-8FAF-C448-88E0-02A89AD0C6C1}"/>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8312299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6790E-F62C-5449-B23C-05BF763D709E}"/>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C178816-75A7-BE48-86FB-7C367CEEF482}"/>
              </a:ext>
            </a:extLst>
          </p:cNvPr>
          <p:cNvSpPr>
            <a:spLocks noGrp="1"/>
          </p:cNvSpPr>
          <p:nvPr>
            <p:ph idx="1"/>
          </p:nvPr>
        </p:nvSpPr>
        <p:spPr>
          <a:xfrm>
            <a:off x="628650" y="1370013"/>
            <a:ext cx="788670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DEF347-CAC0-3C44-9EC4-ED24C84BF95E}"/>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5" name="Footer Placeholder 4">
            <a:extLst>
              <a:ext uri="{FF2B5EF4-FFF2-40B4-BE49-F238E27FC236}">
                <a16:creationId xmlns:a16="http://schemas.microsoft.com/office/drawing/2014/main" id="{D3E8F764-5119-9C46-B61A-27F8D93140E3}"/>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7FCB5BF-E9D9-C44C-AB18-FE91B26AE1EE}"/>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24666243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32D38-9177-4F43-8411-B6D914D1F64F}"/>
              </a:ext>
            </a:extLst>
          </p:cNvPr>
          <p:cNvSpPr>
            <a:spLocks noGrp="1"/>
          </p:cNvSpPr>
          <p:nvPr>
            <p:ph type="title"/>
          </p:nvPr>
        </p:nvSpPr>
        <p:spPr>
          <a:xfrm>
            <a:off x="623888" y="1282700"/>
            <a:ext cx="7886700" cy="2139950"/>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1036E73-9FE9-9544-A267-97E497D59A53}"/>
              </a:ext>
            </a:extLst>
          </p:cNvPr>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67259DB-9372-284D-BC4F-16619DFB9C94}"/>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5" name="Footer Placeholder 4">
            <a:extLst>
              <a:ext uri="{FF2B5EF4-FFF2-40B4-BE49-F238E27FC236}">
                <a16:creationId xmlns:a16="http://schemas.microsoft.com/office/drawing/2014/main" id="{39DB29DD-9946-B745-90B6-D09EC4B61FE1}"/>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7EF73E6-89FF-674B-AF54-19BB71F95785}"/>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11490758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9F5C6-0D88-FA40-A09B-65260BD12F1B}"/>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CA133D6-7AB5-7A4F-A182-DAE0E802D602}"/>
              </a:ext>
            </a:extLst>
          </p:cNvPr>
          <p:cNvSpPr>
            <a:spLocks noGrp="1"/>
          </p:cNvSpPr>
          <p:nvPr>
            <p:ph sz="half" idx="1"/>
          </p:nvPr>
        </p:nvSpPr>
        <p:spPr>
          <a:xfrm>
            <a:off x="628650" y="1370013"/>
            <a:ext cx="386715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A8796C-311E-9F41-B816-3E0C18F204AA}"/>
              </a:ext>
            </a:extLst>
          </p:cNvPr>
          <p:cNvSpPr>
            <a:spLocks noGrp="1"/>
          </p:cNvSpPr>
          <p:nvPr>
            <p:ph sz="half" idx="2"/>
          </p:nvPr>
        </p:nvSpPr>
        <p:spPr>
          <a:xfrm>
            <a:off x="4648200" y="1370013"/>
            <a:ext cx="386715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70ADC01-53BB-1746-94E7-79A2998B2D58}"/>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6" name="Footer Placeholder 5">
            <a:extLst>
              <a:ext uri="{FF2B5EF4-FFF2-40B4-BE49-F238E27FC236}">
                <a16:creationId xmlns:a16="http://schemas.microsoft.com/office/drawing/2014/main" id="{8BFBC42A-90BE-5B44-8FEC-6F4461CB926D}"/>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1ED159C-A5B7-3547-BD59-29B87F9C1DD9}"/>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32393472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854EB-B7A3-C748-9BB6-14CFC745731D}"/>
              </a:ext>
            </a:extLst>
          </p:cNvPr>
          <p:cNvSpPr>
            <a:spLocks noGrp="1"/>
          </p:cNvSpPr>
          <p:nvPr>
            <p:ph type="title"/>
          </p:nvPr>
        </p:nvSpPr>
        <p:spPr>
          <a:xfrm>
            <a:off x="630238" y="274638"/>
            <a:ext cx="7886700" cy="993775"/>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F39FE5A5-E8BD-924F-8924-435D3127C3AB}"/>
              </a:ext>
            </a:extLst>
          </p:cNvPr>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876EFB7-3E65-E246-AC53-0C106A6BF3AF}"/>
              </a:ext>
            </a:extLst>
          </p:cNvPr>
          <p:cNvSpPr>
            <a:spLocks noGrp="1"/>
          </p:cNvSpPr>
          <p:nvPr>
            <p:ph sz="half" idx="2"/>
          </p:nvPr>
        </p:nvSpPr>
        <p:spPr>
          <a:xfrm>
            <a:off x="630238" y="1879600"/>
            <a:ext cx="3868737" cy="2762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D50CD2-7687-D945-8E13-A51E96602D34}"/>
              </a:ext>
            </a:extLst>
          </p:cNvPr>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58C2DA3-6748-BE4D-BF2F-21A48BCB9B9E}"/>
              </a:ext>
            </a:extLst>
          </p:cNvPr>
          <p:cNvSpPr>
            <a:spLocks noGrp="1"/>
          </p:cNvSpPr>
          <p:nvPr>
            <p:ph sz="quarter" idx="4"/>
          </p:nvPr>
        </p:nvSpPr>
        <p:spPr>
          <a:xfrm>
            <a:off x="4629150" y="1879600"/>
            <a:ext cx="3887788" cy="2762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7FE33A-440F-6047-83AA-0579DBF095A2}"/>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8" name="Footer Placeholder 7">
            <a:extLst>
              <a:ext uri="{FF2B5EF4-FFF2-40B4-BE49-F238E27FC236}">
                <a16:creationId xmlns:a16="http://schemas.microsoft.com/office/drawing/2014/main" id="{91FB62CF-490C-C648-B502-21D11C12372B}"/>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E4CB455C-759D-CA40-AD6D-DB8F08427C72}"/>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11334223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ED542-01DD-BC4F-922A-D72336CC9D0B}"/>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92BE044-39CF-6B47-B188-07E3F421BFFE}"/>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4" name="Footer Placeholder 3">
            <a:extLst>
              <a:ext uri="{FF2B5EF4-FFF2-40B4-BE49-F238E27FC236}">
                <a16:creationId xmlns:a16="http://schemas.microsoft.com/office/drawing/2014/main" id="{A421E785-D26B-694D-AC1E-8269FD183C5A}"/>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26C091D-B7C4-C24B-A4D2-B9CEB987FE3A}"/>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35603423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CE37DA-F8CA-8149-BE30-E984A3C43936}"/>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3" name="Footer Placeholder 2">
            <a:extLst>
              <a:ext uri="{FF2B5EF4-FFF2-40B4-BE49-F238E27FC236}">
                <a16:creationId xmlns:a16="http://schemas.microsoft.com/office/drawing/2014/main" id="{375C08BB-3605-FB4D-9A51-2E5ADB28EBA2}"/>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6BB4DB64-3D59-FE44-ACEE-7938AB2D6BF6}"/>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14029118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9A7B3-3C6C-0047-8181-F9499F7E3B73}"/>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30D6488-BEE6-4449-A1EC-103ED01D6E30}"/>
              </a:ext>
            </a:extLst>
          </p:cNvPr>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FBF657-C8F4-2E4F-B603-DC0632AE1F05}"/>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5BB162B-3564-D940-85DB-D8E910081EE7}"/>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6" name="Footer Placeholder 5">
            <a:extLst>
              <a:ext uri="{FF2B5EF4-FFF2-40B4-BE49-F238E27FC236}">
                <a16:creationId xmlns:a16="http://schemas.microsoft.com/office/drawing/2014/main" id="{6F85EF66-66C2-ED46-83B6-35EB5B65095A}"/>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EB26F63-F390-DA49-99F7-99CB3A8B6430}"/>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98030816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F45C2-9664-8040-B9BF-B6E76D6830EA}"/>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116299-1E1C-0349-BAEB-024F443A7178}"/>
              </a:ext>
            </a:extLst>
          </p:cNvPr>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3FFED8-9BFE-2C4A-B67D-6B68BDA5FA36}"/>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A48B1AC-4D22-6149-929A-1397364A868E}"/>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6" name="Footer Placeholder 5">
            <a:extLst>
              <a:ext uri="{FF2B5EF4-FFF2-40B4-BE49-F238E27FC236}">
                <a16:creationId xmlns:a16="http://schemas.microsoft.com/office/drawing/2014/main" id="{D6719FE0-AEF8-704C-AD43-3D457A2523B9}"/>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D5B603F-7F8B-174B-96B1-6B28409E0620}"/>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2684009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FD1D3-911F-2E4F-A8EF-A264CAA7F3E3}"/>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2101062-0DE4-DF42-9970-63C3EBA27CD7}"/>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04D181A-EB60-A845-BADB-6E27157247AE}"/>
              </a:ext>
            </a:extLst>
          </p:cNvPr>
          <p:cNvSpPr>
            <a:spLocks noGrp="1"/>
          </p:cNvSpPr>
          <p:nvPr>
            <p:ph type="dt" sz="half" idx="10"/>
          </p:nvPr>
        </p:nvSpPr>
        <p:spPr>
          <a:xfrm>
            <a:off x="628650" y="4767263"/>
            <a:ext cx="2057400" cy="274637"/>
          </a:xfrm>
          <a:prstGeom prst="rect">
            <a:avLst/>
          </a:prstGeom>
        </p:spPr>
        <p:txBody>
          <a:bodyPr/>
          <a:lstStyle/>
          <a:p>
            <a:fld id="{43316FB7-AF5D-004D-A193-DFA56D1EE134}" type="datetimeFigureOut">
              <a:rPr lang="en-US" smtClean="0"/>
              <a:t>9/11/18</a:t>
            </a:fld>
            <a:endParaRPr lang="en-US"/>
          </a:p>
        </p:txBody>
      </p:sp>
      <p:sp>
        <p:nvSpPr>
          <p:cNvPr id="5" name="Footer Placeholder 4">
            <a:extLst>
              <a:ext uri="{FF2B5EF4-FFF2-40B4-BE49-F238E27FC236}">
                <a16:creationId xmlns:a16="http://schemas.microsoft.com/office/drawing/2014/main" id="{6124D43B-68C9-F445-89E1-4C5843B1B1B0}"/>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29E9D2D-472F-8948-A79B-42C07D63D223}"/>
              </a:ext>
            </a:extLst>
          </p:cNvPr>
          <p:cNvSpPr>
            <a:spLocks noGrp="1"/>
          </p:cNvSpPr>
          <p:nvPr>
            <p:ph type="sldNum" sz="quarter" idx="12"/>
          </p:nvPr>
        </p:nvSpPr>
        <p:spPr>
          <a:xfrm>
            <a:off x="6457950" y="4767263"/>
            <a:ext cx="2057400" cy="274637"/>
          </a:xfrm>
          <a:prstGeom prst="rect">
            <a:avLst/>
          </a:prstGeom>
        </p:spPr>
        <p:txBody>
          <a:bodyPr/>
          <a:lstStyle/>
          <a:p>
            <a:fld id="{8B85BC9E-BB8E-2543-AA8A-AD2857586D61}" type="slidenum">
              <a:rPr lang="en-US" smtClean="0"/>
              <a:t>‹#›</a:t>
            </a:fld>
            <a:endParaRPr lang="en-US"/>
          </a:p>
        </p:txBody>
      </p:sp>
    </p:spTree>
    <p:extLst>
      <p:ext uri="{BB962C8B-B14F-4D97-AF65-F5344CB8AC3E}">
        <p14:creationId xmlns:p14="http://schemas.microsoft.com/office/powerpoint/2010/main" val="34053709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EBCBE-41BE-564A-ABE7-77D85B8BB18D}"/>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4161AD1-3575-B048-8E82-43369B90D61A}"/>
              </a:ext>
            </a:extLst>
          </p:cNvPr>
          <p:cNvSpPr>
            <a:spLocks noGrp="1"/>
          </p:cNvSpPr>
          <p:nvPr>
            <p:ph type="body" orient="vert" idx="1"/>
          </p:nvPr>
        </p:nvSpPr>
        <p:spPr>
          <a:xfrm>
            <a:off x="628650" y="1370013"/>
            <a:ext cx="7886700" cy="3262312"/>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30591A-DF29-D649-A820-670C91F9A4F0}"/>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5" name="Footer Placeholder 4">
            <a:extLst>
              <a:ext uri="{FF2B5EF4-FFF2-40B4-BE49-F238E27FC236}">
                <a16:creationId xmlns:a16="http://schemas.microsoft.com/office/drawing/2014/main" id="{DD48BA45-A4CC-684B-B9F5-A68BE8FBE5B8}"/>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7321EEC-7BB3-3144-B788-5E7152C5456E}"/>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36854042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29CF4C1-4C45-1D4F-AF48-3009F296BF38}"/>
              </a:ext>
            </a:extLst>
          </p:cNvPr>
          <p:cNvSpPr>
            <a:spLocks noGrp="1"/>
          </p:cNvSpPr>
          <p:nvPr>
            <p:ph type="title" orient="vert"/>
          </p:nvPr>
        </p:nvSpPr>
        <p:spPr>
          <a:xfrm>
            <a:off x="6543675" y="274638"/>
            <a:ext cx="1971675" cy="4357687"/>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468D7-AF2C-4A43-BA5A-BB2B47408B60}"/>
              </a:ext>
            </a:extLst>
          </p:cNvPr>
          <p:cNvSpPr>
            <a:spLocks noGrp="1"/>
          </p:cNvSpPr>
          <p:nvPr>
            <p:ph type="body" orient="vert" idx="1"/>
          </p:nvPr>
        </p:nvSpPr>
        <p:spPr>
          <a:xfrm>
            <a:off x="628650" y="274638"/>
            <a:ext cx="5762625" cy="4357687"/>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45DB86-3FA3-6540-8FD3-BB56F720B31E}"/>
              </a:ext>
            </a:extLst>
          </p:cNvPr>
          <p:cNvSpPr>
            <a:spLocks noGrp="1"/>
          </p:cNvSpPr>
          <p:nvPr>
            <p:ph type="dt" sz="half" idx="10"/>
          </p:nvPr>
        </p:nvSpPr>
        <p:spPr>
          <a:xfrm>
            <a:off x="628650" y="4767263"/>
            <a:ext cx="2057400" cy="274637"/>
          </a:xfrm>
          <a:prstGeom prst="rect">
            <a:avLst/>
          </a:prstGeom>
        </p:spPr>
        <p:txBody>
          <a:bodyPr/>
          <a:lstStyle/>
          <a:p>
            <a:fld id="{4BEA30C0-1057-8D4D-9BDC-E1348FC1CD04}" type="datetimeFigureOut">
              <a:rPr lang="en-US" smtClean="0"/>
              <a:t>9/11/18</a:t>
            </a:fld>
            <a:endParaRPr lang="en-US"/>
          </a:p>
        </p:txBody>
      </p:sp>
      <p:sp>
        <p:nvSpPr>
          <p:cNvPr id="5" name="Footer Placeholder 4">
            <a:extLst>
              <a:ext uri="{FF2B5EF4-FFF2-40B4-BE49-F238E27FC236}">
                <a16:creationId xmlns:a16="http://schemas.microsoft.com/office/drawing/2014/main" id="{7789802F-C7E3-BA4C-9823-DB4B27ADC1B9}"/>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7D16B06-3C03-7645-B750-D6AA4240A90D}"/>
              </a:ext>
            </a:extLst>
          </p:cNvPr>
          <p:cNvSpPr>
            <a:spLocks noGrp="1"/>
          </p:cNvSpPr>
          <p:nvPr>
            <p:ph type="sldNum" sz="quarter" idx="12"/>
          </p:nvPr>
        </p:nvSpPr>
        <p:spPr>
          <a:xfrm>
            <a:off x="6457950" y="4767263"/>
            <a:ext cx="2057400" cy="274637"/>
          </a:xfrm>
          <a:prstGeom prst="rect">
            <a:avLst/>
          </a:prstGeom>
        </p:spPr>
        <p:txBody>
          <a:bodyPr/>
          <a:lstStyle/>
          <a:p>
            <a:fld id="{6FB137E8-10B3-B447-8395-06458F433AF4}" type="slidenum">
              <a:rPr lang="en-US" smtClean="0"/>
              <a:t>‹#›</a:t>
            </a:fld>
            <a:endParaRPr lang="en-US"/>
          </a:p>
        </p:txBody>
      </p:sp>
    </p:spTree>
    <p:extLst>
      <p:ext uri="{BB962C8B-B14F-4D97-AF65-F5344CB8AC3E}">
        <p14:creationId xmlns:p14="http://schemas.microsoft.com/office/powerpoint/2010/main" val="54021168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F5D85-1B31-C748-9B7B-E2F592EEEC65}"/>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DF5698-6922-0C4F-8917-658AAA6C0AF8}"/>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255DF6A-5EA3-3F49-A64A-BD1655C9DC2A}"/>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5" name="Footer Placeholder 4">
            <a:extLst>
              <a:ext uri="{FF2B5EF4-FFF2-40B4-BE49-F238E27FC236}">
                <a16:creationId xmlns:a16="http://schemas.microsoft.com/office/drawing/2014/main" id="{8BCF5E21-133D-534F-B410-FC2E74D40DE9}"/>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A7D45E-B845-4449-8D0D-3549F46E11FE}"/>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42422835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D1BE6-3C18-5544-B02B-3015F293DBF1}"/>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E09E0EB-BF0B-8049-8883-7D9AFE7530DB}"/>
              </a:ext>
            </a:extLst>
          </p:cNvPr>
          <p:cNvSpPr>
            <a:spLocks noGrp="1"/>
          </p:cNvSpPr>
          <p:nvPr>
            <p:ph idx="1"/>
          </p:nvPr>
        </p:nvSpPr>
        <p:spPr>
          <a:xfrm>
            <a:off x="628650" y="1370013"/>
            <a:ext cx="788670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51A11B-6363-FB4D-8679-415FDB218129}"/>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5" name="Footer Placeholder 4">
            <a:extLst>
              <a:ext uri="{FF2B5EF4-FFF2-40B4-BE49-F238E27FC236}">
                <a16:creationId xmlns:a16="http://schemas.microsoft.com/office/drawing/2014/main" id="{5FC487D9-4E07-F143-9238-B085389F2295}"/>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688C0ED-3C25-5546-A622-78F00F95098D}"/>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370576882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15BD9-2743-4D4E-BC02-42D277B9B556}"/>
              </a:ext>
            </a:extLst>
          </p:cNvPr>
          <p:cNvSpPr>
            <a:spLocks noGrp="1"/>
          </p:cNvSpPr>
          <p:nvPr>
            <p:ph type="title"/>
          </p:nvPr>
        </p:nvSpPr>
        <p:spPr>
          <a:xfrm>
            <a:off x="623888" y="1282700"/>
            <a:ext cx="7886700" cy="2139950"/>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D3EAF47-1B5E-AB4F-8C8D-0A55620AB904}"/>
              </a:ext>
            </a:extLst>
          </p:cNvPr>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FA98791-5672-F94A-8493-2C3DFB887550}"/>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5" name="Footer Placeholder 4">
            <a:extLst>
              <a:ext uri="{FF2B5EF4-FFF2-40B4-BE49-F238E27FC236}">
                <a16:creationId xmlns:a16="http://schemas.microsoft.com/office/drawing/2014/main" id="{BCC05C27-72C3-C440-BB44-25A5CFCFE484}"/>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4006CFC-2762-B64F-9EF2-1B88BAF1CDBE}"/>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356642852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6E1F5-FABF-6A40-875B-4BADDB19C384}"/>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3C39009-16FB-FC4D-8BFF-568591424BC0}"/>
              </a:ext>
            </a:extLst>
          </p:cNvPr>
          <p:cNvSpPr>
            <a:spLocks noGrp="1"/>
          </p:cNvSpPr>
          <p:nvPr>
            <p:ph sz="half" idx="1"/>
          </p:nvPr>
        </p:nvSpPr>
        <p:spPr>
          <a:xfrm>
            <a:off x="628650" y="1370013"/>
            <a:ext cx="386715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8002D74-0C50-D744-AAB3-ED88549B3CCB}"/>
              </a:ext>
            </a:extLst>
          </p:cNvPr>
          <p:cNvSpPr>
            <a:spLocks noGrp="1"/>
          </p:cNvSpPr>
          <p:nvPr>
            <p:ph sz="half" idx="2"/>
          </p:nvPr>
        </p:nvSpPr>
        <p:spPr>
          <a:xfrm>
            <a:off x="4648200" y="1370013"/>
            <a:ext cx="386715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4A8A65-337F-4D4A-83E4-EE6E14E780B5}"/>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6" name="Footer Placeholder 5">
            <a:extLst>
              <a:ext uri="{FF2B5EF4-FFF2-40B4-BE49-F238E27FC236}">
                <a16:creationId xmlns:a16="http://schemas.microsoft.com/office/drawing/2014/main" id="{D7EF86F7-684D-254E-B3A9-5E4F2C65C48E}"/>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3A4466A-06F3-8744-BDC8-817C72E456FF}"/>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2058658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8DBF4-43B9-4C41-B866-FFA2BB0DB96A}"/>
              </a:ext>
            </a:extLst>
          </p:cNvPr>
          <p:cNvSpPr>
            <a:spLocks noGrp="1"/>
          </p:cNvSpPr>
          <p:nvPr>
            <p:ph type="title"/>
          </p:nvPr>
        </p:nvSpPr>
        <p:spPr>
          <a:xfrm>
            <a:off x="630238" y="274638"/>
            <a:ext cx="7886700" cy="993775"/>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24DF768A-A9DC-1E4C-A921-C0BC5BF5EAB2}"/>
              </a:ext>
            </a:extLst>
          </p:cNvPr>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89EE3C9-7E3F-AF46-BA45-3E805D46AA51}"/>
              </a:ext>
            </a:extLst>
          </p:cNvPr>
          <p:cNvSpPr>
            <a:spLocks noGrp="1"/>
          </p:cNvSpPr>
          <p:nvPr>
            <p:ph sz="half" idx="2"/>
          </p:nvPr>
        </p:nvSpPr>
        <p:spPr>
          <a:xfrm>
            <a:off x="630238" y="1879600"/>
            <a:ext cx="3868737" cy="2762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E308FB-13B6-4640-99E9-DCFA95DC5DC6}"/>
              </a:ext>
            </a:extLst>
          </p:cNvPr>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703C6D8-E7FB-7D42-A7AF-5CFE1C9D9291}"/>
              </a:ext>
            </a:extLst>
          </p:cNvPr>
          <p:cNvSpPr>
            <a:spLocks noGrp="1"/>
          </p:cNvSpPr>
          <p:nvPr>
            <p:ph sz="quarter" idx="4"/>
          </p:nvPr>
        </p:nvSpPr>
        <p:spPr>
          <a:xfrm>
            <a:off x="4629150" y="1879600"/>
            <a:ext cx="3887788" cy="2762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6561B30-E63B-764C-B236-BDC1EE6FD9F5}"/>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8" name="Footer Placeholder 7">
            <a:extLst>
              <a:ext uri="{FF2B5EF4-FFF2-40B4-BE49-F238E27FC236}">
                <a16:creationId xmlns:a16="http://schemas.microsoft.com/office/drawing/2014/main" id="{7A250A43-7399-B84A-B93A-CEDBBB39A278}"/>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EA63E873-B69C-224A-917F-57C7249B6641}"/>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37992926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A273A-B9E8-4C4F-9EBF-ACF8FF27BB98}"/>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B089C571-211A-2049-AE0F-DD898DF61DFC}"/>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4" name="Footer Placeholder 3">
            <a:extLst>
              <a:ext uri="{FF2B5EF4-FFF2-40B4-BE49-F238E27FC236}">
                <a16:creationId xmlns:a16="http://schemas.microsoft.com/office/drawing/2014/main" id="{1EFC3237-B853-AA46-A9A1-7AE24993AE4A}"/>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E81278CE-35D4-4944-B1FE-5365117A2884}"/>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175398489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66183A-C9E8-B145-9962-02150EE48D7E}"/>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3" name="Footer Placeholder 2">
            <a:extLst>
              <a:ext uri="{FF2B5EF4-FFF2-40B4-BE49-F238E27FC236}">
                <a16:creationId xmlns:a16="http://schemas.microsoft.com/office/drawing/2014/main" id="{64FBCF17-2D88-8946-99F7-F232380F0388}"/>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DD13EE7-22E3-344C-8562-B804459386A1}"/>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232168562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5FAD0-5B57-5349-9283-84DF6E798007}"/>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C23EF13-C2B6-4642-A62A-7E76B47F2328}"/>
              </a:ext>
            </a:extLst>
          </p:cNvPr>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D09763-D5D5-F84E-A97F-7FA3CC59B5AC}"/>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8FCFDF4-AB77-F346-8BA4-4F8F3E3F80D8}"/>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6" name="Footer Placeholder 5">
            <a:extLst>
              <a:ext uri="{FF2B5EF4-FFF2-40B4-BE49-F238E27FC236}">
                <a16:creationId xmlns:a16="http://schemas.microsoft.com/office/drawing/2014/main" id="{267E71CF-EC0A-DA4A-9FFD-4E43C98D8C45}"/>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1368A16-A8A8-5D4F-B74E-4E95D8EABB1A}"/>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176011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38833-3365-0D44-B0B6-2665024AF450}"/>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9D41F73-3A0E-704F-B72C-4748A3E32719}"/>
              </a:ext>
            </a:extLst>
          </p:cNvPr>
          <p:cNvSpPr>
            <a:spLocks noGrp="1"/>
          </p:cNvSpPr>
          <p:nvPr>
            <p:ph idx="1"/>
          </p:nvPr>
        </p:nvSpPr>
        <p:spPr>
          <a:xfrm>
            <a:off x="628650" y="1370013"/>
            <a:ext cx="788670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618226-EA8B-844C-8ACB-4B870120C9B4}"/>
              </a:ext>
            </a:extLst>
          </p:cNvPr>
          <p:cNvSpPr>
            <a:spLocks noGrp="1"/>
          </p:cNvSpPr>
          <p:nvPr>
            <p:ph type="dt" sz="half" idx="10"/>
          </p:nvPr>
        </p:nvSpPr>
        <p:spPr>
          <a:xfrm>
            <a:off x="628650" y="4767263"/>
            <a:ext cx="2057400" cy="274637"/>
          </a:xfrm>
          <a:prstGeom prst="rect">
            <a:avLst/>
          </a:prstGeom>
        </p:spPr>
        <p:txBody>
          <a:bodyPr/>
          <a:lstStyle/>
          <a:p>
            <a:fld id="{43316FB7-AF5D-004D-A193-DFA56D1EE134}" type="datetimeFigureOut">
              <a:rPr lang="en-US" smtClean="0"/>
              <a:t>9/11/18</a:t>
            </a:fld>
            <a:endParaRPr lang="en-US"/>
          </a:p>
        </p:txBody>
      </p:sp>
      <p:sp>
        <p:nvSpPr>
          <p:cNvPr id="5" name="Footer Placeholder 4">
            <a:extLst>
              <a:ext uri="{FF2B5EF4-FFF2-40B4-BE49-F238E27FC236}">
                <a16:creationId xmlns:a16="http://schemas.microsoft.com/office/drawing/2014/main" id="{991418CA-1BFC-4D42-8C77-E507C9B4E071}"/>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50042FB-BD42-894C-BFE2-AD7C0D8EC32B}"/>
              </a:ext>
            </a:extLst>
          </p:cNvPr>
          <p:cNvSpPr>
            <a:spLocks noGrp="1"/>
          </p:cNvSpPr>
          <p:nvPr>
            <p:ph type="sldNum" sz="quarter" idx="12"/>
          </p:nvPr>
        </p:nvSpPr>
        <p:spPr>
          <a:xfrm>
            <a:off x="6457950" y="4767263"/>
            <a:ext cx="2057400" cy="274637"/>
          </a:xfrm>
          <a:prstGeom prst="rect">
            <a:avLst/>
          </a:prstGeom>
        </p:spPr>
        <p:txBody>
          <a:bodyPr/>
          <a:lstStyle/>
          <a:p>
            <a:fld id="{8B85BC9E-BB8E-2543-AA8A-AD2857586D61}" type="slidenum">
              <a:rPr lang="en-US" smtClean="0"/>
              <a:t>‹#›</a:t>
            </a:fld>
            <a:endParaRPr lang="en-US"/>
          </a:p>
        </p:txBody>
      </p:sp>
    </p:spTree>
    <p:extLst>
      <p:ext uri="{BB962C8B-B14F-4D97-AF65-F5344CB8AC3E}">
        <p14:creationId xmlns:p14="http://schemas.microsoft.com/office/powerpoint/2010/main" val="41377038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AC093-1E84-6642-A334-58126C91AD3F}"/>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072EAD-4993-A340-80B7-F5A8BF19FA4C}"/>
              </a:ext>
            </a:extLst>
          </p:cNvPr>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0EB79D-EC26-9042-837E-B4F03C629A3E}"/>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C23EEAD-D212-8E4C-A88C-AC7CF65D4332}"/>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6" name="Footer Placeholder 5">
            <a:extLst>
              <a:ext uri="{FF2B5EF4-FFF2-40B4-BE49-F238E27FC236}">
                <a16:creationId xmlns:a16="http://schemas.microsoft.com/office/drawing/2014/main" id="{30B6F775-7434-214C-BC64-8C1BE7F14758}"/>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0893E19-B660-2F41-A9E7-929FFC3D6A68}"/>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25594126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55B68-693E-5441-93B4-EF10757F1024}"/>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3C51E2A-AC0F-5448-908D-BCF9F199B7CE}"/>
              </a:ext>
            </a:extLst>
          </p:cNvPr>
          <p:cNvSpPr>
            <a:spLocks noGrp="1"/>
          </p:cNvSpPr>
          <p:nvPr>
            <p:ph type="body" orient="vert" idx="1"/>
          </p:nvPr>
        </p:nvSpPr>
        <p:spPr>
          <a:xfrm>
            <a:off x="628650" y="1370013"/>
            <a:ext cx="7886700" cy="3262312"/>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11E880-1A43-6A40-A7A7-871CA57E7E3F}"/>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5" name="Footer Placeholder 4">
            <a:extLst>
              <a:ext uri="{FF2B5EF4-FFF2-40B4-BE49-F238E27FC236}">
                <a16:creationId xmlns:a16="http://schemas.microsoft.com/office/drawing/2014/main" id="{016CD6AE-1668-0043-8459-7497018CDC7C}"/>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8AF84AF-7F31-AE49-8910-C8208F6D7A01}"/>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16078028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0A8B39-48C7-7B45-A641-774E86E806D2}"/>
              </a:ext>
            </a:extLst>
          </p:cNvPr>
          <p:cNvSpPr>
            <a:spLocks noGrp="1"/>
          </p:cNvSpPr>
          <p:nvPr>
            <p:ph type="title" orient="vert"/>
          </p:nvPr>
        </p:nvSpPr>
        <p:spPr>
          <a:xfrm>
            <a:off x="6543675" y="274638"/>
            <a:ext cx="1971675" cy="4357687"/>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FDA0E1-F7DF-3243-BD4D-AE3CCEBB0CB7}"/>
              </a:ext>
            </a:extLst>
          </p:cNvPr>
          <p:cNvSpPr>
            <a:spLocks noGrp="1"/>
          </p:cNvSpPr>
          <p:nvPr>
            <p:ph type="body" orient="vert" idx="1"/>
          </p:nvPr>
        </p:nvSpPr>
        <p:spPr>
          <a:xfrm>
            <a:off x="628650" y="274638"/>
            <a:ext cx="5762625" cy="4357687"/>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786F25-F36C-FF48-A3A3-49E7DBA227BB}"/>
              </a:ext>
            </a:extLst>
          </p:cNvPr>
          <p:cNvSpPr>
            <a:spLocks noGrp="1"/>
          </p:cNvSpPr>
          <p:nvPr>
            <p:ph type="dt" sz="half" idx="10"/>
          </p:nvPr>
        </p:nvSpPr>
        <p:spPr>
          <a:xfrm>
            <a:off x="628650" y="4767263"/>
            <a:ext cx="2057400" cy="274637"/>
          </a:xfrm>
          <a:prstGeom prst="rect">
            <a:avLst/>
          </a:prstGeom>
        </p:spPr>
        <p:txBody>
          <a:bodyPr/>
          <a:lstStyle/>
          <a:p>
            <a:fld id="{FDFECA5C-A61E-554B-ABC5-495945FF7E6D}" type="datetimeFigureOut">
              <a:rPr lang="en-US" smtClean="0"/>
              <a:t>9/11/18</a:t>
            </a:fld>
            <a:endParaRPr lang="en-US"/>
          </a:p>
        </p:txBody>
      </p:sp>
      <p:sp>
        <p:nvSpPr>
          <p:cNvPr id="5" name="Footer Placeholder 4">
            <a:extLst>
              <a:ext uri="{FF2B5EF4-FFF2-40B4-BE49-F238E27FC236}">
                <a16:creationId xmlns:a16="http://schemas.microsoft.com/office/drawing/2014/main" id="{0177439B-F2F2-F641-8087-7B537138D7E8}"/>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755BFF0-39CC-8544-9AFB-9CCA1B4A91FD}"/>
              </a:ext>
            </a:extLst>
          </p:cNvPr>
          <p:cNvSpPr>
            <a:spLocks noGrp="1"/>
          </p:cNvSpPr>
          <p:nvPr>
            <p:ph type="sldNum" sz="quarter" idx="12"/>
          </p:nvPr>
        </p:nvSpPr>
        <p:spPr>
          <a:xfrm>
            <a:off x="6457950" y="4767263"/>
            <a:ext cx="2057400" cy="274637"/>
          </a:xfrm>
          <a:prstGeom prst="rect">
            <a:avLst/>
          </a:prstGeom>
        </p:spPr>
        <p:txBody>
          <a:bodyPr/>
          <a:lstStyle/>
          <a:p>
            <a:fld id="{29C19EC0-11BB-344A-A3EB-5B7E45D0E98F}" type="slidenum">
              <a:rPr lang="en-US" smtClean="0"/>
              <a:t>‹#›</a:t>
            </a:fld>
            <a:endParaRPr lang="en-US"/>
          </a:p>
        </p:txBody>
      </p:sp>
    </p:spTree>
    <p:extLst>
      <p:ext uri="{BB962C8B-B14F-4D97-AF65-F5344CB8AC3E}">
        <p14:creationId xmlns:p14="http://schemas.microsoft.com/office/powerpoint/2010/main" val="3010985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6E552-44CD-2044-8705-50C0D7BB9012}"/>
              </a:ext>
            </a:extLst>
          </p:cNvPr>
          <p:cNvSpPr>
            <a:spLocks noGrp="1"/>
          </p:cNvSpPr>
          <p:nvPr>
            <p:ph type="title"/>
          </p:nvPr>
        </p:nvSpPr>
        <p:spPr>
          <a:xfrm>
            <a:off x="623888" y="1282700"/>
            <a:ext cx="7886700" cy="2139950"/>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B81B28D-F398-C549-A631-6F74F6354C9A}"/>
              </a:ext>
            </a:extLst>
          </p:cNvPr>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D286C8D-293F-7044-8014-A7F26BE40AB1}"/>
              </a:ext>
            </a:extLst>
          </p:cNvPr>
          <p:cNvSpPr>
            <a:spLocks noGrp="1"/>
          </p:cNvSpPr>
          <p:nvPr>
            <p:ph type="dt" sz="half" idx="10"/>
          </p:nvPr>
        </p:nvSpPr>
        <p:spPr>
          <a:xfrm>
            <a:off x="628650" y="4767263"/>
            <a:ext cx="2057400" cy="274637"/>
          </a:xfrm>
          <a:prstGeom prst="rect">
            <a:avLst/>
          </a:prstGeom>
        </p:spPr>
        <p:txBody>
          <a:bodyPr/>
          <a:lstStyle/>
          <a:p>
            <a:fld id="{43316FB7-AF5D-004D-A193-DFA56D1EE134}" type="datetimeFigureOut">
              <a:rPr lang="en-US" smtClean="0"/>
              <a:t>9/11/18</a:t>
            </a:fld>
            <a:endParaRPr lang="en-US"/>
          </a:p>
        </p:txBody>
      </p:sp>
      <p:sp>
        <p:nvSpPr>
          <p:cNvPr id="5" name="Footer Placeholder 4">
            <a:extLst>
              <a:ext uri="{FF2B5EF4-FFF2-40B4-BE49-F238E27FC236}">
                <a16:creationId xmlns:a16="http://schemas.microsoft.com/office/drawing/2014/main" id="{2F84D6D1-0E6B-354D-AF00-35B1B81B7095}"/>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544124-7377-564C-BD13-DF173EC9FFD6}"/>
              </a:ext>
            </a:extLst>
          </p:cNvPr>
          <p:cNvSpPr>
            <a:spLocks noGrp="1"/>
          </p:cNvSpPr>
          <p:nvPr>
            <p:ph type="sldNum" sz="quarter" idx="12"/>
          </p:nvPr>
        </p:nvSpPr>
        <p:spPr>
          <a:xfrm>
            <a:off x="6457950" y="4767263"/>
            <a:ext cx="2057400" cy="274637"/>
          </a:xfrm>
          <a:prstGeom prst="rect">
            <a:avLst/>
          </a:prstGeom>
        </p:spPr>
        <p:txBody>
          <a:bodyPr/>
          <a:lstStyle/>
          <a:p>
            <a:fld id="{8B85BC9E-BB8E-2543-AA8A-AD2857586D61}" type="slidenum">
              <a:rPr lang="en-US" smtClean="0"/>
              <a:t>‹#›</a:t>
            </a:fld>
            <a:endParaRPr lang="en-US"/>
          </a:p>
        </p:txBody>
      </p:sp>
    </p:spTree>
    <p:extLst>
      <p:ext uri="{BB962C8B-B14F-4D97-AF65-F5344CB8AC3E}">
        <p14:creationId xmlns:p14="http://schemas.microsoft.com/office/powerpoint/2010/main" val="686411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519BC-6DBF-2945-BEFA-9AEAD4BFA94E}"/>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4A53AC8-B960-E442-A2C6-B1242EA41542}"/>
              </a:ext>
            </a:extLst>
          </p:cNvPr>
          <p:cNvSpPr>
            <a:spLocks noGrp="1"/>
          </p:cNvSpPr>
          <p:nvPr>
            <p:ph sz="half" idx="1"/>
          </p:nvPr>
        </p:nvSpPr>
        <p:spPr>
          <a:xfrm>
            <a:off x="628650" y="1370013"/>
            <a:ext cx="386715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F46F5A-3DBB-8841-BD95-B84FABFF95A6}"/>
              </a:ext>
            </a:extLst>
          </p:cNvPr>
          <p:cNvSpPr>
            <a:spLocks noGrp="1"/>
          </p:cNvSpPr>
          <p:nvPr>
            <p:ph sz="half" idx="2"/>
          </p:nvPr>
        </p:nvSpPr>
        <p:spPr>
          <a:xfrm>
            <a:off x="4648200" y="1370013"/>
            <a:ext cx="3867150" cy="326231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C3D5719-AD24-244B-8EF8-E60B8101D930}"/>
              </a:ext>
            </a:extLst>
          </p:cNvPr>
          <p:cNvSpPr>
            <a:spLocks noGrp="1"/>
          </p:cNvSpPr>
          <p:nvPr>
            <p:ph type="dt" sz="half" idx="10"/>
          </p:nvPr>
        </p:nvSpPr>
        <p:spPr>
          <a:xfrm>
            <a:off x="628650" y="4767263"/>
            <a:ext cx="2057400" cy="274637"/>
          </a:xfrm>
          <a:prstGeom prst="rect">
            <a:avLst/>
          </a:prstGeom>
        </p:spPr>
        <p:txBody>
          <a:bodyPr/>
          <a:lstStyle/>
          <a:p>
            <a:fld id="{43316FB7-AF5D-004D-A193-DFA56D1EE134}" type="datetimeFigureOut">
              <a:rPr lang="en-US" smtClean="0"/>
              <a:t>9/11/18</a:t>
            </a:fld>
            <a:endParaRPr lang="en-US"/>
          </a:p>
        </p:txBody>
      </p:sp>
      <p:sp>
        <p:nvSpPr>
          <p:cNvPr id="6" name="Footer Placeholder 5">
            <a:extLst>
              <a:ext uri="{FF2B5EF4-FFF2-40B4-BE49-F238E27FC236}">
                <a16:creationId xmlns:a16="http://schemas.microsoft.com/office/drawing/2014/main" id="{B1F7D075-2F9B-684D-AB24-792345AF47AE}"/>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E97F600-422B-6341-AD28-37CA948861F6}"/>
              </a:ext>
            </a:extLst>
          </p:cNvPr>
          <p:cNvSpPr>
            <a:spLocks noGrp="1"/>
          </p:cNvSpPr>
          <p:nvPr>
            <p:ph type="sldNum" sz="quarter" idx="12"/>
          </p:nvPr>
        </p:nvSpPr>
        <p:spPr>
          <a:xfrm>
            <a:off x="6457950" y="4767263"/>
            <a:ext cx="2057400" cy="274637"/>
          </a:xfrm>
          <a:prstGeom prst="rect">
            <a:avLst/>
          </a:prstGeom>
        </p:spPr>
        <p:txBody>
          <a:bodyPr/>
          <a:lstStyle/>
          <a:p>
            <a:fld id="{8B85BC9E-BB8E-2543-AA8A-AD2857586D61}" type="slidenum">
              <a:rPr lang="en-US" smtClean="0"/>
              <a:t>‹#›</a:t>
            </a:fld>
            <a:endParaRPr lang="en-US"/>
          </a:p>
        </p:txBody>
      </p:sp>
    </p:spTree>
    <p:extLst>
      <p:ext uri="{BB962C8B-B14F-4D97-AF65-F5344CB8AC3E}">
        <p14:creationId xmlns:p14="http://schemas.microsoft.com/office/powerpoint/2010/main" val="1408910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6405D-7BD8-2F40-9236-D1EF4C801B31}"/>
              </a:ext>
            </a:extLst>
          </p:cNvPr>
          <p:cNvSpPr>
            <a:spLocks noGrp="1"/>
          </p:cNvSpPr>
          <p:nvPr>
            <p:ph type="title"/>
          </p:nvPr>
        </p:nvSpPr>
        <p:spPr>
          <a:xfrm>
            <a:off x="630238" y="274638"/>
            <a:ext cx="7886700" cy="993775"/>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93054F04-AA64-E24D-88D8-8E98AD6085FD}"/>
              </a:ext>
            </a:extLst>
          </p:cNvPr>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D837DCB-2E7D-3B40-B586-7D0C7131AA0F}"/>
              </a:ext>
            </a:extLst>
          </p:cNvPr>
          <p:cNvSpPr>
            <a:spLocks noGrp="1"/>
          </p:cNvSpPr>
          <p:nvPr>
            <p:ph sz="half" idx="2"/>
          </p:nvPr>
        </p:nvSpPr>
        <p:spPr>
          <a:xfrm>
            <a:off x="630238" y="1879600"/>
            <a:ext cx="3868737" cy="2762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4676DD-51F8-FD44-B2E7-06311FF8DCB1}"/>
              </a:ext>
            </a:extLst>
          </p:cNvPr>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D4A6662-67A7-3A4E-902A-E770947B6199}"/>
              </a:ext>
            </a:extLst>
          </p:cNvPr>
          <p:cNvSpPr>
            <a:spLocks noGrp="1"/>
          </p:cNvSpPr>
          <p:nvPr>
            <p:ph sz="quarter" idx="4"/>
          </p:nvPr>
        </p:nvSpPr>
        <p:spPr>
          <a:xfrm>
            <a:off x="4629150" y="1879600"/>
            <a:ext cx="3887788" cy="2762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00C2D7B-5587-8F44-8EC2-8CF53D7E435D}"/>
              </a:ext>
            </a:extLst>
          </p:cNvPr>
          <p:cNvSpPr>
            <a:spLocks noGrp="1"/>
          </p:cNvSpPr>
          <p:nvPr>
            <p:ph type="dt" sz="half" idx="10"/>
          </p:nvPr>
        </p:nvSpPr>
        <p:spPr>
          <a:xfrm>
            <a:off x="628650" y="4767263"/>
            <a:ext cx="2057400" cy="274637"/>
          </a:xfrm>
          <a:prstGeom prst="rect">
            <a:avLst/>
          </a:prstGeom>
        </p:spPr>
        <p:txBody>
          <a:bodyPr/>
          <a:lstStyle/>
          <a:p>
            <a:fld id="{43316FB7-AF5D-004D-A193-DFA56D1EE134}" type="datetimeFigureOut">
              <a:rPr lang="en-US" smtClean="0"/>
              <a:t>9/11/18</a:t>
            </a:fld>
            <a:endParaRPr lang="en-US"/>
          </a:p>
        </p:txBody>
      </p:sp>
      <p:sp>
        <p:nvSpPr>
          <p:cNvPr id="8" name="Footer Placeholder 7">
            <a:extLst>
              <a:ext uri="{FF2B5EF4-FFF2-40B4-BE49-F238E27FC236}">
                <a16:creationId xmlns:a16="http://schemas.microsoft.com/office/drawing/2014/main" id="{F3CDCDAD-8F00-684A-BC73-3314D6FA6F5D}"/>
              </a:ext>
            </a:extLst>
          </p:cNvPr>
          <p:cNvSpPr>
            <a:spLocks noGrp="1"/>
          </p:cNvSpPr>
          <p:nvPr>
            <p:ph type="ftr" sz="quarter" idx="11"/>
          </p:nvPr>
        </p:nvSpPr>
        <p:spPr>
          <a:xfrm>
            <a:off x="3028950" y="4767263"/>
            <a:ext cx="3086100" cy="274637"/>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1C4238C-E78B-E541-A9F9-6B2A24918DF7}"/>
              </a:ext>
            </a:extLst>
          </p:cNvPr>
          <p:cNvSpPr>
            <a:spLocks noGrp="1"/>
          </p:cNvSpPr>
          <p:nvPr>
            <p:ph type="sldNum" sz="quarter" idx="12"/>
          </p:nvPr>
        </p:nvSpPr>
        <p:spPr>
          <a:xfrm>
            <a:off x="6457950" y="4767263"/>
            <a:ext cx="2057400" cy="274637"/>
          </a:xfrm>
          <a:prstGeom prst="rect">
            <a:avLst/>
          </a:prstGeom>
        </p:spPr>
        <p:txBody>
          <a:bodyPr/>
          <a:lstStyle/>
          <a:p>
            <a:fld id="{8B85BC9E-BB8E-2543-AA8A-AD2857586D61}" type="slidenum">
              <a:rPr lang="en-US" smtClean="0"/>
              <a:t>‹#›</a:t>
            </a:fld>
            <a:endParaRPr lang="en-US"/>
          </a:p>
        </p:txBody>
      </p:sp>
    </p:spTree>
    <p:extLst>
      <p:ext uri="{BB962C8B-B14F-4D97-AF65-F5344CB8AC3E}">
        <p14:creationId xmlns:p14="http://schemas.microsoft.com/office/powerpoint/2010/main" val="4472232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2.jpe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3.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3.tiff"/><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4.jpe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6.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32859" y="0"/>
            <a:ext cx="8229600" cy="857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 name="Picture 2">
            <a:extLst>
              <a:ext uri="{FF2B5EF4-FFF2-40B4-BE49-F238E27FC236}">
                <a16:creationId xmlns:a16="http://schemas.microsoft.com/office/drawing/2014/main" id="{FB2CD0DE-73A9-5F49-8EC1-E12FA52A64D9}"/>
              </a:ext>
            </a:extLst>
          </p:cNvPr>
          <p:cNvPicPr>
            <a:picLocks noChangeAspect="1"/>
          </p:cNvPicPr>
          <p:nvPr userDrawn="1"/>
        </p:nvPicPr>
        <p:blipFill>
          <a:blip r:embed="rId6"/>
          <a:stretch>
            <a:fillRect/>
          </a:stretch>
        </p:blipFill>
        <p:spPr>
          <a:xfrm>
            <a:off x="15633" y="4910728"/>
            <a:ext cx="1180122" cy="227229"/>
          </a:xfrm>
          <a:prstGeom prst="rect">
            <a:avLst/>
          </a:prstGeom>
        </p:spPr>
      </p:pic>
    </p:spTree>
  </p:cSld>
  <p:clrMap bg1="lt1" tx1="dk1" bg2="lt2" tx2="dk2" accent1="accent1" accent2="accent2" accent3="accent3" accent4="accent4" accent5="accent5" accent6="accent6" hlink="hlink" folHlink="folHlink"/>
  <p:sldLayoutIdLst>
    <p:sldLayoutId id="2147484475" r:id="rId1"/>
    <p:sldLayoutId id="2147484478" r:id="rId2"/>
    <p:sldLayoutId id="2147484557" r:id="rId3"/>
    <p:sldLayoutId id="2147484563" r:id="rId4"/>
  </p:sldLayoutIdLst>
  <p:txStyles>
    <p:titleStyle>
      <a:lvl1pPr algn="l" defTabSz="457200" rtl="0" eaLnBrk="0" fontAlgn="base" hangingPunct="0">
        <a:spcBef>
          <a:spcPct val="0"/>
        </a:spcBef>
        <a:spcAft>
          <a:spcPct val="0"/>
        </a:spcAft>
        <a:defRPr sz="3600" b="0" kern="1200">
          <a:solidFill>
            <a:srgbClr val="00B0F0"/>
          </a:solidFill>
          <a:latin typeface="+mj-lt"/>
          <a:ea typeface="ＭＳ Ｐゴシック" charset="-128"/>
          <a:cs typeface="ＭＳ Ｐゴシック" charset="-128"/>
        </a:defRPr>
      </a:lvl1pPr>
      <a:lvl2pPr algn="l" defTabSz="457200" rtl="0" eaLnBrk="0" fontAlgn="base" hangingPunct="0">
        <a:spcBef>
          <a:spcPct val="0"/>
        </a:spcBef>
        <a:spcAft>
          <a:spcPct val="0"/>
        </a:spcAft>
        <a:defRPr sz="4400" b="1">
          <a:solidFill>
            <a:schemeClr val="tx1"/>
          </a:solidFill>
          <a:latin typeface="Calibri" charset="0"/>
          <a:ea typeface="ＭＳ Ｐゴシック" charset="-128"/>
          <a:cs typeface="ＭＳ Ｐゴシック" charset="-128"/>
        </a:defRPr>
      </a:lvl2pPr>
      <a:lvl3pPr algn="l" defTabSz="457200" rtl="0" eaLnBrk="0" fontAlgn="base" hangingPunct="0">
        <a:spcBef>
          <a:spcPct val="0"/>
        </a:spcBef>
        <a:spcAft>
          <a:spcPct val="0"/>
        </a:spcAft>
        <a:defRPr sz="4400" b="1">
          <a:solidFill>
            <a:schemeClr val="tx1"/>
          </a:solidFill>
          <a:latin typeface="Calibri" charset="0"/>
          <a:ea typeface="ＭＳ Ｐゴシック" charset="-128"/>
          <a:cs typeface="ＭＳ Ｐゴシック" charset="-128"/>
        </a:defRPr>
      </a:lvl3pPr>
      <a:lvl4pPr algn="l" defTabSz="457200" rtl="0" eaLnBrk="0" fontAlgn="base" hangingPunct="0">
        <a:spcBef>
          <a:spcPct val="0"/>
        </a:spcBef>
        <a:spcAft>
          <a:spcPct val="0"/>
        </a:spcAft>
        <a:defRPr sz="4400" b="1">
          <a:solidFill>
            <a:schemeClr val="tx1"/>
          </a:solidFill>
          <a:latin typeface="Calibri" charset="0"/>
          <a:ea typeface="ＭＳ Ｐゴシック" charset="-128"/>
          <a:cs typeface="ＭＳ Ｐゴシック" charset="-128"/>
        </a:defRPr>
      </a:lvl4pPr>
      <a:lvl5pPr algn="l" defTabSz="457200" rtl="0" eaLnBrk="0" fontAlgn="base" hangingPunct="0">
        <a:spcBef>
          <a:spcPct val="0"/>
        </a:spcBef>
        <a:spcAft>
          <a:spcPct val="0"/>
        </a:spcAft>
        <a:defRPr sz="4400" b="1">
          <a:solidFill>
            <a:schemeClr val="tx1"/>
          </a:solidFill>
          <a:latin typeface="Calibri" charset="0"/>
          <a:ea typeface="ＭＳ Ｐゴシック" charset="-128"/>
          <a:cs typeface="ＭＳ Ｐゴシック" charset="-128"/>
        </a:defRPr>
      </a:lvl5pPr>
      <a:lvl6pPr marL="457200" algn="l" defTabSz="457200" rtl="0" fontAlgn="base">
        <a:spcBef>
          <a:spcPct val="0"/>
        </a:spcBef>
        <a:spcAft>
          <a:spcPct val="0"/>
        </a:spcAft>
        <a:defRPr sz="4400" b="1">
          <a:solidFill>
            <a:schemeClr val="tx1"/>
          </a:solidFill>
          <a:latin typeface="Calibri" charset="0"/>
          <a:ea typeface="ＭＳ Ｐゴシック" charset="-128"/>
          <a:cs typeface="ＭＳ Ｐゴシック" charset="-128"/>
        </a:defRPr>
      </a:lvl6pPr>
      <a:lvl7pPr marL="914400" algn="l" defTabSz="457200" rtl="0" fontAlgn="base">
        <a:spcBef>
          <a:spcPct val="0"/>
        </a:spcBef>
        <a:spcAft>
          <a:spcPct val="0"/>
        </a:spcAft>
        <a:defRPr sz="4400" b="1">
          <a:solidFill>
            <a:schemeClr val="tx1"/>
          </a:solidFill>
          <a:latin typeface="Calibri" charset="0"/>
          <a:ea typeface="ＭＳ Ｐゴシック" charset="-128"/>
          <a:cs typeface="ＭＳ Ｐゴシック" charset="-128"/>
        </a:defRPr>
      </a:lvl7pPr>
      <a:lvl8pPr marL="1371600" algn="l" defTabSz="457200" rtl="0" fontAlgn="base">
        <a:spcBef>
          <a:spcPct val="0"/>
        </a:spcBef>
        <a:spcAft>
          <a:spcPct val="0"/>
        </a:spcAft>
        <a:defRPr sz="4400" b="1">
          <a:solidFill>
            <a:schemeClr val="tx1"/>
          </a:solidFill>
          <a:latin typeface="Calibri" charset="0"/>
          <a:ea typeface="ＭＳ Ｐゴシック" charset="-128"/>
          <a:cs typeface="ＭＳ Ｐゴシック" charset="-128"/>
        </a:defRPr>
      </a:lvl8pPr>
      <a:lvl9pPr marL="1828800" algn="l" defTabSz="457200" rtl="0" fontAlgn="base">
        <a:spcBef>
          <a:spcPct val="0"/>
        </a:spcBef>
        <a:spcAft>
          <a:spcPct val="0"/>
        </a:spcAft>
        <a:defRPr sz="4400" b="1">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itchFamily="-108"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itchFamily="-108"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itchFamily="-108"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itchFamily="-108"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itchFamily="-108"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735477"/>
      </p:ext>
    </p:extLst>
  </p:cSld>
  <p:clrMap bg1="lt1" tx1="dk1" bg2="lt2" tx2="dk2" accent1="accent1" accent2="accent2" accent3="accent3" accent4="accent4" accent5="accent5" accent6="accent6" hlink="hlink" folHlink="folHlink"/>
  <p:sldLayoutIdLst>
    <p:sldLayoutId id="2147484498" r:id="rId1"/>
    <p:sldLayoutId id="2147484499" r:id="rId2"/>
    <p:sldLayoutId id="2147484500" r:id="rId3"/>
    <p:sldLayoutId id="2147484501" r:id="rId4"/>
    <p:sldLayoutId id="2147484502" r:id="rId5"/>
    <p:sldLayoutId id="2147484503" r:id="rId6"/>
    <p:sldLayoutId id="2147484504" r:id="rId7"/>
    <p:sldLayoutId id="2147484505" r:id="rId8"/>
    <p:sldLayoutId id="2147484506" r:id="rId9"/>
    <p:sldLayoutId id="2147484507" r:id="rId10"/>
    <p:sldLayoutId id="21474845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6BF1DCA-A527-D948-8B25-A1227B01FEB8}"/>
              </a:ext>
            </a:extLst>
          </p:cNvPr>
          <p:cNvPicPr>
            <a:picLocks noChangeAspect="1"/>
          </p:cNvPicPr>
          <p:nvPr userDrawn="1"/>
        </p:nvPicPr>
        <p:blipFill rotWithShape="1">
          <a:blip r:embed="rId16">
            <a:extLst>
              <a:ext uri="{28A0092B-C50C-407E-A947-70E740481C1C}">
                <a14:useLocalDpi xmlns:a14="http://schemas.microsoft.com/office/drawing/2010/main"/>
              </a:ext>
            </a:extLst>
          </a:blip>
          <a:srcRect/>
          <a:stretch/>
        </p:blipFill>
        <p:spPr>
          <a:xfrm>
            <a:off x="0" y="-94003"/>
            <a:ext cx="9144000" cy="5237504"/>
          </a:xfrm>
          <a:prstGeom prst="rect">
            <a:avLst/>
          </a:prstGeom>
        </p:spPr>
      </p:pic>
    </p:spTree>
    <p:extLst>
      <p:ext uri="{BB962C8B-B14F-4D97-AF65-F5344CB8AC3E}">
        <p14:creationId xmlns:p14="http://schemas.microsoft.com/office/powerpoint/2010/main" val="1938681786"/>
      </p:ext>
    </p:extLst>
  </p:cSld>
  <p:clrMap bg1="lt1" tx1="dk1" bg2="lt2" tx2="dk2" accent1="accent1" accent2="accent2" accent3="accent3" accent4="accent4" accent5="accent5" accent6="accent6" hlink="hlink" folHlink="folHlink"/>
  <p:sldLayoutIdLst>
    <p:sldLayoutId id="2147484510" r:id="rId1"/>
    <p:sldLayoutId id="2147484511" r:id="rId2"/>
    <p:sldLayoutId id="2147484512" r:id="rId3"/>
    <p:sldLayoutId id="2147484513" r:id="rId4"/>
    <p:sldLayoutId id="2147484514" r:id="rId5"/>
    <p:sldLayoutId id="2147484515" r:id="rId6"/>
    <p:sldLayoutId id="2147484516" r:id="rId7"/>
    <p:sldLayoutId id="2147484517" r:id="rId8"/>
    <p:sldLayoutId id="2147484518" r:id="rId9"/>
    <p:sldLayoutId id="2147484519" r:id="rId10"/>
    <p:sldLayoutId id="2147484520" r:id="rId11"/>
    <p:sldLayoutId id="2147484558" r:id="rId12"/>
    <p:sldLayoutId id="2147484561" r:id="rId13"/>
    <p:sldLayoutId id="21474845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652099E-BBF1-0B40-BBDD-D16CDB84D4FB}"/>
              </a:ext>
            </a:extLst>
          </p:cNvPr>
          <p:cNvPicPr>
            <a:picLocks noChangeAspect="1"/>
          </p:cNvPicPr>
          <p:nvPr userDrawn="1"/>
        </p:nvPicPr>
        <p:blipFill rotWithShape="1">
          <a:blip r:embed="rId13">
            <a:extLst>
              <a:ext uri="{28A0092B-C50C-407E-A947-70E740481C1C}">
                <a14:useLocalDpi xmlns:a14="http://schemas.microsoft.com/office/drawing/2010/main"/>
              </a:ext>
            </a:extLst>
          </a:blip>
          <a:srcRect/>
          <a:stretch/>
        </p:blipFill>
        <p:spPr>
          <a:xfrm>
            <a:off x="-1" y="0"/>
            <a:ext cx="9144001" cy="5148072"/>
          </a:xfrm>
          <a:prstGeom prst="rect">
            <a:avLst/>
          </a:prstGeom>
        </p:spPr>
      </p:pic>
    </p:spTree>
    <p:extLst>
      <p:ext uri="{BB962C8B-B14F-4D97-AF65-F5344CB8AC3E}">
        <p14:creationId xmlns:p14="http://schemas.microsoft.com/office/powerpoint/2010/main" val="1085545571"/>
      </p:ext>
    </p:extLst>
  </p:cSld>
  <p:clrMap bg1="lt1" tx1="dk1" bg2="lt2" tx2="dk2" accent1="accent1" accent2="accent2" accent3="accent3" accent4="accent4" accent5="accent5" accent6="accent6" hlink="hlink" folHlink="folHlink"/>
  <p:sldLayoutIdLst>
    <p:sldLayoutId id="2147484522" r:id="rId1"/>
    <p:sldLayoutId id="2147484523" r:id="rId2"/>
    <p:sldLayoutId id="2147484524" r:id="rId3"/>
    <p:sldLayoutId id="2147484525" r:id="rId4"/>
    <p:sldLayoutId id="2147484526" r:id="rId5"/>
    <p:sldLayoutId id="2147484527" r:id="rId6"/>
    <p:sldLayoutId id="2147484528" r:id="rId7"/>
    <p:sldLayoutId id="2147484529" r:id="rId8"/>
    <p:sldLayoutId id="2147484530" r:id="rId9"/>
    <p:sldLayoutId id="2147484531" r:id="rId10"/>
    <p:sldLayoutId id="214748453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9D2F94A-081E-F44E-8225-1F005403B8CB}"/>
              </a:ext>
            </a:extLst>
          </p:cNvPr>
          <p:cNvPicPr>
            <a:picLocks noChangeAspect="1"/>
          </p:cNvPicPr>
          <p:nvPr userDrawn="1"/>
        </p:nvPicPr>
        <p:blipFill rotWithShape="1">
          <a:blip r:embed="rId13">
            <a:extLst>
              <a:ext uri="{28A0092B-C50C-407E-A947-70E740481C1C}">
                <a14:useLocalDpi xmlns:a14="http://schemas.microsoft.com/office/drawing/2010/main"/>
              </a:ext>
            </a:extLst>
          </a:blip>
          <a:srcRect/>
          <a:stretch/>
        </p:blipFill>
        <p:spPr>
          <a:xfrm>
            <a:off x="0" y="-12879"/>
            <a:ext cx="9144000" cy="5208981"/>
          </a:xfrm>
          <a:prstGeom prst="rect">
            <a:avLst/>
          </a:prstGeom>
        </p:spPr>
      </p:pic>
    </p:spTree>
    <p:extLst>
      <p:ext uri="{BB962C8B-B14F-4D97-AF65-F5344CB8AC3E}">
        <p14:creationId xmlns:p14="http://schemas.microsoft.com/office/powerpoint/2010/main" val="3075931526"/>
      </p:ext>
    </p:extLst>
  </p:cSld>
  <p:clrMap bg1="lt1" tx1="dk1" bg2="lt2" tx2="dk2" accent1="accent1" accent2="accent2" accent3="accent3" accent4="accent4" accent5="accent5" accent6="accent6" hlink="hlink" folHlink="folHlink"/>
  <p:sldLayoutIdLst>
    <p:sldLayoutId id="2147484534" r:id="rId1"/>
    <p:sldLayoutId id="2147484535" r:id="rId2"/>
    <p:sldLayoutId id="2147484536" r:id="rId3"/>
    <p:sldLayoutId id="2147484537" r:id="rId4"/>
    <p:sldLayoutId id="2147484538" r:id="rId5"/>
    <p:sldLayoutId id="2147484539" r:id="rId6"/>
    <p:sldLayoutId id="2147484540" r:id="rId7"/>
    <p:sldLayoutId id="2147484541" r:id="rId8"/>
    <p:sldLayoutId id="2147484542" r:id="rId9"/>
    <p:sldLayoutId id="2147484543" r:id="rId10"/>
    <p:sldLayoutId id="214748454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125162"/>
      </p:ext>
    </p:extLst>
  </p:cSld>
  <p:clrMap bg1="lt1" tx1="dk1" bg2="lt2" tx2="dk2" accent1="accent1" accent2="accent2" accent3="accent3" accent4="accent4" accent5="accent5" accent6="accent6" hlink="hlink" folHlink="folHlink"/>
  <p:sldLayoutIdLst>
    <p:sldLayoutId id="2147484546" r:id="rId1"/>
    <p:sldLayoutId id="2147484547" r:id="rId2"/>
    <p:sldLayoutId id="2147484548" r:id="rId3"/>
    <p:sldLayoutId id="2147484549" r:id="rId4"/>
    <p:sldLayoutId id="2147484550" r:id="rId5"/>
    <p:sldLayoutId id="2147484551" r:id="rId6"/>
    <p:sldLayoutId id="2147484552" r:id="rId7"/>
    <p:sldLayoutId id="2147484553" r:id="rId8"/>
    <p:sldLayoutId id="2147484554" r:id="rId9"/>
    <p:sldLayoutId id="2147484555" r:id="rId10"/>
    <p:sldLayoutId id="214748455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1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notesSlide" Target="../notesSlides/notesSlide16.xml"/><Relationship Id="rId4" Type="http://schemas.openxmlformats.org/officeDocument/2006/relationships/tags" Target="../tags/tag4.xml"/><Relationship Id="rId9"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Layout" Target="../slideLayouts/slideLayout4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7.xml"/><Relationship Id="rId1" Type="http://schemas.openxmlformats.org/officeDocument/2006/relationships/tags" Target="../tags/tag9.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4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42.xml"/><Relationship Id="rId4" Type="http://schemas.openxmlformats.org/officeDocument/2006/relationships/image" Target="../media/image12.tiff"/></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9B49E7B-7BB7-934C-B63C-7E03B071CA21}"/>
              </a:ext>
            </a:extLst>
          </p:cNvPr>
          <p:cNvSpPr txBox="1">
            <a:spLocks/>
          </p:cNvSpPr>
          <p:nvPr/>
        </p:nvSpPr>
        <p:spPr bwMode="auto">
          <a:xfrm>
            <a:off x="7501527" y="4192340"/>
            <a:ext cx="1517975" cy="862260"/>
          </a:xfrm>
          <a:prstGeom prst="rect">
            <a:avLst/>
          </a:prstGeom>
          <a:noFill/>
          <a:ln w="9525">
            <a:noFill/>
            <a:miter lim="800000"/>
            <a:headEnd/>
            <a:tailEnd/>
          </a:ln>
          <a:effectLst>
            <a:outerShdw blurRad="50800" dist="38100" dir="2700000" algn="tl" rotWithShape="0">
              <a:prstClr val="black">
                <a:alpha val="40000"/>
              </a:prstClr>
            </a:outerShdw>
          </a:effectLst>
        </p:spPr>
        <p:txBody>
          <a:bodyPr>
            <a:prstTxWarp prst="textNoShape">
              <a:avLst/>
            </a:prstTxWarp>
          </a:bodyPr>
          <a:lstStyle/>
          <a:p>
            <a:r>
              <a:rPr lang="en-US" dirty="0">
                <a:solidFill>
                  <a:schemeClr val="bg1"/>
                </a:solidFill>
                <a:latin typeface="Calibri" pitchFamily="-108" charset="0"/>
              </a:rPr>
              <a:t>Al Adamsen</a:t>
            </a:r>
          </a:p>
          <a:p>
            <a:r>
              <a:rPr lang="en-US" sz="1050" dirty="0">
                <a:solidFill>
                  <a:schemeClr val="bg1"/>
                </a:solidFill>
                <a:latin typeface="Calibri" pitchFamily="-108" charset="0"/>
              </a:rPr>
              <a:t>Insight222</a:t>
            </a:r>
          </a:p>
          <a:p>
            <a:r>
              <a:rPr lang="en-US" sz="1050" dirty="0">
                <a:solidFill>
                  <a:schemeClr val="bg1"/>
                </a:solidFill>
                <a:latin typeface="Calibri" pitchFamily="-108" charset="0"/>
              </a:rPr>
              <a:t>PAFOW</a:t>
            </a:r>
          </a:p>
          <a:p>
            <a:r>
              <a:rPr lang="en-US" sz="1050" dirty="0">
                <a:solidFill>
                  <a:schemeClr val="bg1"/>
                </a:solidFill>
                <a:latin typeface="Calibri" pitchFamily="-108" charset="0"/>
              </a:rPr>
              <a:t>TSI</a:t>
            </a:r>
          </a:p>
        </p:txBody>
      </p:sp>
      <p:sp>
        <p:nvSpPr>
          <p:cNvPr id="5" name="Title 1">
            <a:extLst>
              <a:ext uri="{FF2B5EF4-FFF2-40B4-BE49-F238E27FC236}">
                <a16:creationId xmlns:a16="http://schemas.microsoft.com/office/drawing/2014/main" id="{534AE534-982A-E74C-82E7-AA885A67F8F4}"/>
              </a:ext>
            </a:extLst>
          </p:cNvPr>
          <p:cNvSpPr txBox="1">
            <a:spLocks/>
          </p:cNvSpPr>
          <p:nvPr/>
        </p:nvSpPr>
        <p:spPr bwMode="auto">
          <a:xfrm>
            <a:off x="195461" y="4729826"/>
            <a:ext cx="1938141" cy="229935"/>
          </a:xfrm>
          <a:prstGeom prst="rect">
            <a:avLst/>
          </a:prstGeom>
          <a:noFill/>
          <a:ln w="9525">
            <a:noFill/>
            <a:miter lim="800000"/>
            <a:headEnd/>
            <a:tailEnd/>
          </a:ln>
          <a:effectLst>
            <a:outerShdw blurRad="50800" dist="38100" dir="2700000" algn="tl" rotWithShape="0">
              <a:prstClr val="black">
                <a:alpha val="40000"/>
              </a:prstClr>
            </a:outerShdw>
          </a:effectLst>
        </p:spPr>
        <p:txBody>
          <a:bodyPr>
            <a:prstTxWarp prst="textNoShape">
              <a:avLst/>
            </a:prstTxWarp>
          </a:bodyPr>
          <a:lstStyle/>
          <a:p>
            <a:r>
              <a:rPr lang="en-US" sz="1200" dirty="0">
                <a:solidFill>
                  <a:schemeClr val="bg1"/>
                </a:solidFill>
                <a:latin typeface="Calibri" pitchFamily="-108" charset="0"/>
              </a:rPr>
              <a:t>September 11</a:t>
            </a:r>
            <a:r>
              <a:rPr lang="en-US" sz="1200" baseline="30000" dirty="0">
                <a:solidFill>
                  <a:schemeClr val="bg1"/>
                </a:solidFill>
                <a:latin typeface="Calibri" pitchFamily="-108" charset="0"/>
              </a:rPr>
              <a:t>th</a:t>
            </a:r>
            <a:r>
              <a:rPr lang="en-US" sz="1200" dirty="0">
                <a:solidFill>
                  <a:schemeClr val="bg1"/>
                </a:solidFill>
                <a:latin typeface="Calibri" pitchFamily="-108" charset="0"/>
              </a:rPr>
              <a:t>, 2018</a:t>
            </a:r>
            <a:endParaRPr lang="en-US" sz="800" dirty="0">
              <a:solidFill>
                <a:schemeClr val="bg1"/>
              </a:solidFill>
              <a:latin typeface="Calibri" pitchFamily="-108" charset="0"/>
            </a:endParaRPr>
          </a:p>
        </p:txBody>
      </p:sp>
      <p:sp>
        <p:nvSpPr>
          <p:cNvPr id="6" name="TextBox 5">
            <a:extLst>
              <a:ext uri="{FF2B5EF4-FFF2-40B4-BE49-F238E27FC236}">
                <a16:creationId xmlns:a16="http://schemas.microsoft.com/office/drawing/2014/main" id="{A578D376-2A37-9B43-973C-C388809720C8}"/>
              </a:ext>
            </a:extLst>
          </p:cNvPr>
          <p:cNvSpPr txBox="1"/>
          <p:nvPr/>
        </p:nvSpPr>
        <p:spPr>
          <a:xfrm>
            <a:off x="4509548" y="132397"/>
            <a:ext cx="4509954" cy="307777"/>
          </a:xfrm>
          <a:prstGeom prst="rect">
            <a:avLst/>
          </a:prstGeom>
          <a:noFill/>
        </p:spPr>
        <p:txBody>
          <a:bodyPr wrap="none" rtlCol="0">
            <a:spAutoFit/>
          </a:bodyPr>
          <a:lstStyle/>
          <a:p>
            <a:pPr algn="ctr"/>
            <a:r>
              <a:rPr lang="en-US" sz="1400" dirty="0">
                <a:solidFill>
                  <a:schemeClr val="bg1"/>
                </a:solidFill>
                <a:latin typeface="Bangla MN" panose="02000500020000000000" pitchFamily="2" charset="0"/>
                <a:cs typeface="Bangla MN" panose="02000500020000000000" pitchFamily="2" charset="0"/>
              </a:rPr>
              <a:t>EMSI Conference 2018 – The New Age of Data</a:t>
            </a:r>
          </a:p>
        </p:txBody>
      </p:sp>
      <p:sp>
        <p:nvSpPr>
          <p:cNvPr id="9" name="TextBox 8">
            <a:extLst>
              <a:ext uri="{FF2B5EF4-FFF2-40B4-BE49-F238E27FC236}">
                <a16:creationId xmlns:a16="http://schemas.microsoft.com/office/drawing/2014/main" id="{0BC7B736-556A-8B45-8866-A2C85964D711}"/>
              </a:ext>
            </a:extLst>
          </p:cNvPr>
          <p:cNvSpPr txBox="1"/>
          <p:nvPr/>
        </p:nvSpPr>
        <p:spPr>
          <a:xfrm>
            <a:off x="144659" y="800446"/>
            <a:ext cx="7128208" cy="3046988"/>
          </a:xfrm>
          <a:prstGeom prst="rect">
            <a:avLst/>
          </a:prstGeom>
          <a:noFill/>
          <a:effectLst>
            <a:outerShdw blurRad="50800" dist="38100" dir="2700000" algn="tl" rotWithShape="0">
              <a:prstClr val="black">
                <a:alpha val="40000"/>
              </a:prstClr>
            </a:outerShdw>
          </a:effectLst>
        </p:spPr>
        <p:txBody>
          <a:bodyPr wrap="square" rtlCol="0">
            <a:spAutoFit/>
          </a:bodyPr>
          <a:lstStyle/>
          <a:p>
            <a:pPr>
              <a:spcAft>
                <a:spcPts val="0"/>
              </a:spcAft>
            </a:pPr>
            <a:r>
              <a:rPr lang="en-US" sz="6000" b="1" dirty="0">
                <a:solidFill>
                  <a:schemeClr val="bg1"/>
                </a:solidFill>
              </a:rPr>
              <a:t>Talent Market &amp;</a:t>
            </a:r>
            <a:endParaRPr lang="en-US" sz="4000" b="1" dirty="0">
              <a:solidFill>
                <a:schemeClr val="bg1"/>
              </a:solidFill>
            </a:endParaRPr>
          </a:p>
          <a:p>
            <a:pPr>
              <a:spcAft>
                <a:spcPts val="0"/>
              </a:spcAft>
            </a:pPr>
            <a:r>
              <a:rPr lang="en-US" sz="6000" b="1" dirty="0">
                <a:solidFill>
                  <a:schemeClr val="bg1"/>
                </a:solidFill>
              </a:rPr>
              <a:t>People Analytics</a:t>
            </a:r>
          </a:p>
          <a:p>
            <a:pPr>
              <a:spcAft>
                <a:spcPts val="0"/>
              </a:spcAft>
            </a:pPr>
            <a:r>
              <a:rPr lang="en-US" sz="3600" b="1" dirty="0">
                <a:solidFill>
                  <a:schemeClr val="bg1"/>
                </a:solidFill>
              </a:rPr>
              <a:t>How they’ll be working together in the year’s ahead</a:t>
            </a:r>
          </a:p>
        </p:txBody>
      </p:sp>
    </p:spTree>
    <p:extLst>
      <p:ext uri="{BB962C8B-B14F-4D97-AF65-F5344CB8AC3E}">
        <p14:creationId xmlns:p14="http://schemas.microsoft.com/office/powerpoint/2010/main" val="4206743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6935"/>
            <a:ext cx="9144000" cy="531082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95" name="Content Placeholder 2"/>
          <p:cNvSpPr>
            <a:spLocks noGrp="1"/>
          </p:cNvSpPr>
          <p:nvPr>
            <p:ph idx="4294967295"/>
          </p:nvPr>
        </p:nvSpPr>
        <p:spPr>
          <a:xfrm>
            <a:off x="0" y="396875"/>
            <a:ext cx="3308350" cy="755650"/>
          </a:xfrm>
        </p:spPr>
        <p:txBody>
          <a:bodyPr/>
          <a:lstStyle/>
          <a:p>
            <a:pPr marL="133350" indent="-133350">
              <a:buNone/>
              <a:defRPr/>
            </a:pPr>
            <a:r>
              <a:rPr lang="en-US" sz="3600" b="0" dirty="0">
                <a:solidFill>
                  <a:schemeClr val="bg1"/>
                </a:solidFill>
                <a:ea typeface="ＭＳ Ｐゴシック" pitchFamily="-104" charset="-128"/>
                <a:cs typeface="ＭＳ Ｐゴシック" pitchFamily="-104" charset="-128"/>
              </a:rPr>
              <a:t>What is</a:t>
            </a:r>
            <a:endParaRPr lang="en-US" sz="2400" u="sng" dirty="0">
              <a:solidFill>
                <a:schemeClr val="bg1"/>
              </a:solidFill>
              <a:ea typeface="ＭＳ Ｐゴシック" pitchFamily="-104" charset="-128"/>
              <a:cs typeface="ＭＳ Ｐゴシック" pitchFamily="-104" charset="-128"/>
            </a:endParaRPr>
          </a:p>
        </p:txBody>
      </p:sp>
      <p:sp>
        <p:nvSpPr>
          <p:cNvPr id="2" name="TextBox 1">
            <a:extLst>
              <a:ext uri="{FF2B5EF4-FFF2-40B4-BE49-F238E27FC236}">
                <a16:creationId xmlns:a16="http://schemas.microsoft.com/office/drawing/2014/main" id="{F3BF33AD-385B-BF4F-8CCB-C8E953E75A7C}"/>
              </a:ext>
            </a:extLst>
          </p:cNvPr>
          <p:cNvSpPr txBox="1"/>
          <p:nvPr/>
        </p:nvSpPr>
        <p:spPr>
          <a:xfrm>
            <a:off x="577495" y="1910030"/>
            <a:ext cx="7713458" cy="1323439"/>
          </a:xfrm>
          <a:prstGeom prst="rect">
            <a:avLst/>
          </a:prstGeom>
          <a:noFill/>
        </p:spPr>
        <p:txBody>
          <a:bodyPr wrap="none" rtlCol="0">
            <a:spAutoFit/>
          </a:bodyPr>
          <a:lstStyle/>
          <a:p>
            <a:r>
              <a:rPr lang="en-US" sz="8000" dirty="0">
                <a:solidFill>
                  <a:schemeClr val="bg1"/>
                </a:solidFill>
              </a:rPr>
              <a:t>People Analytics</a:t>
            </a:r>
          </a:p>
        </p:txBody>
      </p:sp>
      <p:sp>
        <p:nvSpPr>
          <p:cNvPr id="5" name="Content Placeholder 2">
            <a:extLst>
              <a:ext uri="{FF2B5EF4-FFF2-40B4-BE49-F238E27FC236}">
                <a16:creationId xmlns:a16="http://schemas.microsoft.com/office/drawing/2014/main" id="{0B104274-35CB-F24B-8478-F1FB7CD21414}"/>
              </a:ext>
            </a:extLst>
          </p:cNvPr>
          <p:cNvSpPr txBox="1">
            <a:spLocks/>
          </p:cNvSpPr>
          <p:nvPr/>
        </p:nvSpPr>
        <p:spPr>
          <a:xfrm>
            <a:off x="8146705" y="1993252"/>
            <a:ext cx="661583" cy="755354"/>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3350" indent="-133350" fontAlgn="auto">
              <a:spcAft>
                <a:spcPts val="0"/>
              </a:spcAft>
              <a:buFont typeface="Arial" panose="020B0604020202020204" pitchFamily="34" charset="0"/>
              <a:buNone/>
              <a:defRPr/>
            </a:pPr>
            <a:r>
              <a:rPr lang="en-US" sz="8800" dirty="0">
                <a:solidFill>
                  <a:schemeClr val="bg1"/>
                </a:solidFill>
                <a:ea typeface="ＭＳ Ｐゴシック" pitchFamily="-104" charset="-128"/>
                <a:cs typeface="ＭＳ Ｐゴシック" pitchFamily="-104" charset="-128"/>
              </a:rPr>
              <a:t>?</a:t>
            </a:r>
            <a:endParaRPr lang="en-US" sz="6600" u="sng" dirty="0">
              <a:solidFill>
                <a:schemeClr val="bg1"/>
              </a:solidFill>
              <a:ea typeface="ＭＳ Ｐゴシック" pitchFamily="-104" charset="-128"/>
              <a:cs typeface="ＭＳ Ｐゴシック" pitchFamily="-104" charset="-128"/>
            </a:endParaRPr>
          </a:p>
        </p:txBody>
      </p:sp>
    </p:spTree>
    <p:extLst>
      <p:ext uri="{BB962C8B-B14F-4D97-AF65-F5344CB8AC3E}">
        <p14:creationId xmlns:p14="http://schemas.microsoft.com/office/powerpoint/2010/main" val="23326402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30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dissolve">
                                      <p:cBhvr>
                                        <p:cTn id="10" dur="3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6935"/>
            <a:ext cx="9144000" cy="531082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95" name="Content Placeholder 2"/>
          <p:cNvSpPr>
            <a:spLocks noGrp="1"/>
          </p:cNvSpPr>
          <p:nvPr>
            <p:ph idx="4294967295"/>
          </p:nvPr>
        </p:nvSpPr>
        <p:spPr>
          <a:xfrm>
            <a:off x="0" y="276560"/>
            <a:ext cx="5062888" cy="755650"/>
          </a:xfrm>
        </p:spPr>
        <p:txBody>
          <a:bodyPr/>
          <a:lstStyle/>
          <a:p>
            <a:pPr marL="133350" indent="-133350">
              <a:buNone/>
              <a:defRPr/>
            </a:pPr>
            <a:r>
              <a:rPr lang="en-US" sz="4400" b="0" dirty="0">
                <a:solidFill>
                  <a:schemeClr val="bg1"/>
                </a:solidFill>
                <a:ea typeface="ＭＳ Ｐゴシック" pitchFamily="-104" charset="-128"/>
                <a:cs typeface="ＭＳ Ｐゴシック" pitchFamily="-104" charset="-128"/>
              </a:rPr>
              <a:t>People Analytics is</a:t>
            </a:r>
            <a:endParaRPr lang="en-US" u="sng" dirty="0">
              <a:solidFill>
                <a:schemeClr val="bg1"/>
              </a:solidFill>
              <a:ea typeface="ＭＳ Ｐゴシック" pitchFamily="-104" charset="-128"/>
              <a:cs typeface="ＭＳ Ｐゴシック" pitchFamily="-104" charset="-128"/>
            </a:endParaRPr>
          </a:p>
        </p:txBody>
      </p:sp>
      <p:sp>
        <p:nvSpPr>
          <p:cNvPr id="2" name="TextBox 1">
            <a:extLst>
              <a:ext uri="{FF2B5EF4-FFF2-40B4-BE49-F238E27FC236}">
                <a16:creationId xmlns:a16="http://schemas.microsoft.com/office/drawing/2014/main" id="{F3BF33AD-385B-BF4F-8CCB-C8E953E75A7C}"/>
              </a:ext>
            </a:extLst>
          </p:cNvPr>
          <p:cNvSpPr txBox="1"/>
          <p:nvPr/>
        </p:nvSpPr>
        <p:spPr>
          <a:xfrm>
            <a:off x="265887" y="1325704"/>
            <a:ext cx="8786673" cy="3416320"/>
          </a:xfrm>
          <a:prstGeom prst="rect">
            <a:avLst/>
          </a:prstGeom>
          <a:noFill/>
        </p:spPr>
        <p:txBody>
          <a:bodyPr wrap="square" rtlCol="0">
            <a:spAutoFit/>
          </a:bodyPr>
          <a:lstStyle/>
          <a:p>
            <a:r>
              <a:rPr lang="en-US" sz="3600" dirty="0">
                <a:solidFill>
                  <a:schemeClr val="bg1"/>
                </a:solidFill>
              </a:rPr>
              <a:t>The process of generating data-based insight into individual, team, organization, or other group behavior </a:t>
            </a:r>
            <a:r>
              <a:rPr lang="en-US" sz="3600" i="1" dirty="0">
                <a:solidFill>
                  <a:schemeClr val="bg1"/>
                </a:solidFill>
              </a:rPr>
              <a:t>over time</a:t>
            </a:r>
            <a:r>
              <a:rPr lang="en-US" sz="3600" dirty="0">
                <a:solidFill>
                  <a:schemeClr val="bg1"/>
                </a:solidFill>
              </a:rPr>
              <a:t>, especially insight what will </a:t>
            </a:r>
            <a:r>
              <a:rPr lang="en-US" sz="3600" i="1" dirty="0">
                <a:solidFill>
                  <a:schemeClr val="bg1"/>
                </a:solidFill>
              </a:rPr>
              <a:t>likely</a:t>
            </a:r>
            <a:r>
              <a:rPr lang="en-US" sz="3600" dirty="0">
                <a:solidFill>
                  <a:schemeClr val="bg1"/>
                </a:solidFill>
              </a:rPr>
              <a:t> happen in the near future based on a certain scenario, intervention, or other change.</a:t>
            </a:r>
          </a:p>
        </p:txBody>
      </p:sp>
    </p:spTree>
    <p:extLst>
      <p:ext uri="{BB962C8B-B14F-4D97-AF65-F5344CB8AC3E}">
        <p14:creationId xmlns:p14="http://schemas.microsoft.com/office/powerpoint/2010/main" val="38836685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val 39">
            <a:extLst>
              <a:ext uri="{FF2B5EF4-FFF2-40B4-BE49-F238E27FC236}">
                <a16:creationId xmlns:a16="http://schemas.microsoft.com/office/drawing/2014/main" id="{E9460D3A-05C6-CC46-B874-F6E3F7D7A475}"/>
              </a:ext>
            </a:extLst>
          </p:cNvPr>
          <p:cNvSpPr/>
          <p:nvPr/>
        </p:nvSpPr>
        <p:spPr>
          <a:xfrm>
            <a:off x="6197441" y="3044224"/>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Learning &amp;</a:t>
            </a:r>
          </a:p>
          <a:p>
            <a:pPr algn="ctr"/>
            <a:r>
              <a:rPr lang="en-US" sz="2000" dirty="0">
                <a:solidFill>
                  <a:srgbClr val="0070C0"/>
                </a:solidFill>
              </a:rPr>
              <a:t>Development</a:t>
            </a:r>
          </a:p>
        </p:txBody>
      </p:sp>
      <p:sp>
        <p:nvSpPr>
          <p:cNvPr id="39" name="Oval 38">
            <a:extLst>
              <a:ext uri="{FF2B5EF4-FFF2-40B4-BE49-F238E27FC236}">
                <a16:creationId xmlns:a16="http://schemas.microsoft.com/office/drawing/2014/main" id="{3B2CB432-1FDE-C948-9183-5A7E942F9B66}"/>
              </a:ext>
            </a:extLst>
          </p:cNvPr>
          <p:cNvSpPr/>
          <p:nvPr/>
        </p:nvSpPr>
        <p:spPr>
          <a:xfrm>
            <a:off x="6378654" y="1451335"/>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Ethics</a:t>
            </a:r>
          </a:p>
        </p:txBody>
      </p:sp>
      <p:sp>
        <p:nvSpPr>
          <p:cNvPr id="35" name="Oval 34">
            <a:extLst>
              <a:ext uri="{FF2B5EF4-FFF2-40B4-BE49-F238E27FC236}">
                <a16:creationId xmlns:a16="http://schemas.microsoft.com/office/drawing/2014/main" id="{295206D0-01C9-E64A-BFE4-5AFCA4188D13}"/>
              </a:ext>
            </a:extLst>
          </p:cNvPr>
          <p:cNvSpPr/>
          <p:nvPr/>
        </p:nvSpPr>
        <p:spPr>
          <a:xfrm>
            <a:off x="4597955" y="1125317"/>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Business Strategy &amp; Management</a:t>
            </a:r>
          </a:p>
        </p:txBody>
      </p:sp>
      <p:sp>
        <p:nvSpPr>
          <p:cNvPr id="27" name="Oval 26">
            <a:extLst>
              <a:ext uri="{FF2B5EF4-FFF2-40B4-BE49-F238E27FC236}">
                <a16:creationId xmlns:a16="http://schemas.microsoft.com/office/drawing/2014/main" id="{3A389EC6-C45F-2F4C-939D-301F92213CAD}"/>
              </a:ext>
            </a:extLst>
          </p:cNvPr>
          <p:cNvSpPr/>
          <p:nvPr/>
        </p:nvSpPr>
        <p:spPr>
          <a:xfrm>
            <a:off x="5402459" y="128494"/>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Leadership &amp; Decision-Making</a:t>
            </a:r>
          </a:p>
        </p:txBody>
      </p:sp>
      <p:sp>
        <p:nvSpPr>
          <p:cNvPr id="2" name="Oval 1">
            <a:extLst>
              <a:ext uri="{FF2B5EF4-FFF2-40B4-BE49-F238E27FC236}">
                <a16:creationId xmlns:a16="http://schemas.microsoft.com/office/drawing/2014/main" id="{0671CD52-DF56-8B44-825D-D1A327ED7B57}"/>
              </a:ext>
            </a:extLst>
          </p:cNvPr>
          <p:cNvSpPr/>
          <p:nvPr/>
        </p:nvSpPr>
        <p:spPr>
          <a:xfrm>
            <a:off x="2952750" y="109538"/>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Psychology &amp; Human</a:t>
            </a:r>
          </a:p>
          <a:p>
            <a:pPr algn="ctr"/>
            <a:r>
              <a:rPr lang="en-US" sz="2000" dirty="0">
                <a:solidFill>
                  <a:srgbClr val="0070C0"/>
                </a:solidFill>
              </a:rPr>
              <a:t>Behavior</a:t>
            </a:r>
          </a:p>
        </p:txBody>
      </p:sp>
      <p:sp>
        <p:nvSpPr>
          <p:cNvPr id="28" name="Oval 27">
            <a:extLst>
              <a:ext uri="{FF2B5EF4-FFF2-40B4-BE49-F238E27FC236}">
                <a16:creationId xmlns:a16="http://schemas.microsoft.com/office/drawing/2014/main" id="{4E77E5CC-5B10-8F4C-A648-5176ACCBA10B}"/>
              </a:ext>
            </a:extLst>
          </p:cNvPr>
          <p:cNvSpPr/>
          <p:nvPr/>
        </p:nvSpPr>
        <p:spPr>
          <a:xfrm>
            <a:off x="-167640" y="1584960"/>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HR Processes &amp; Technologies</a:t>
            </a:r>
          </a:p>
        </p:txBody>
      </p:sp>
      <p:sp>
        <p:nvSpPr>
          <p:cNvPr id="26" name="Oval 25">
            <a:extLst>
              <a:ext uri="{FF2B5EF4-FFF2-40B4-BE49-F238E27FC236}">
                <a16:creationId xmlns:a16="http://schemas.microsoft.com/office/drawing/2014/main" id="{828E0069-FBB8-784E-B0A5-4EE10C777635}"/>
              </a:ext>
            </a:extLst>
          </p:cNvPr>
          <p:cNvSpPr/>
          <p:nvPr/>
        </p:nvSpPr>
        <p:spPr>
          <a:xfrm>
            <a:off x="677586" y="417262"/>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Organization</a:t>
            </a:r>
          </a:p>
          <a:p>
            <a:pPr algn="ctr"/>
            <a:r>
              <a:rPr lang="en-US" sz="2000" dirty="0">
                <a:solidFill>
                  <a:srgbClr val="0070C0"/>
                </a:solidFill>
              </a:rPr>
              <a:t> Design &amp; Change</a:t>
            </a:r>
          </a:p>
        </p:txBody>
      </p:sp>
      <p:sp>
        <p:nvSpPr>
          <p:cNvPr id="29" name="Oval 28">
            <a:extLst>
              <a:ext uri="{FF2B5EF4-FFF2-40B4-BE49-F238E27FC236}">
                <a16:creationId xmlns:a16="http://schemas.microsoft.com/office/drawing/2014/main" id="{0FA62CFE-6A12-4E4D-A21A-28BF6F2AE8F7}"/>
              </a:ext>
            </a:extLst>
          </p:cNvPr>
          <p:cNvSpPr/>
          <p:nvPr/>
        </p:nvSpPr>
        <p:spPr>
          <a:xfrm>
            <a:off x="77867" y="2628037"/>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Analytical Methods &amp; Technologies</a:t>
            </a:r>
          </a:p>
        </p:txBody>
      </p:sp>
      <p:sp>
        <p:nvSpPr>
          <p:cNvPr id="30" name="Oval 29">
            <a:extLst>
              <a:ext uri="{FF2B5EF4-FFF2-40B4-BE49-F238E27FC236}">
                <a16:creationId xmlns:a16="http://schemas.microsoft.com/office/drawing/2014/main" id="{A90B16FB-78ED-F647-A2AB-F4993B8FC7B4}"/>
              </a:ext>
            </a:extLst>
          </p:cNvPr>
          <p:cNvSpPr/>
          <p:nvPr/>
        </p:nvSpPr>
        <p:spPr>
          <a:xfrm>
            <a:off x="1727359" y="3637971"/>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Data </a:t>
            </a:r>
            <a:r>
              <a:rPr lang="en-US" sz="2000" dirty="0" err="1">
                <a:solidFill>
                  <a:srgbClr val="0070C0"/>
                </a:solidFill>
              </a:rPr>
              <a:t>Mgmt</a:t>
            </a:r>
            <a:r>
              <a:rPr lang="en-US" sz="2000" dirty="0">
                <a:solidFill>
                  <a:srgbClr val="0070C0"/>
                </a:solidFill>
              </a:rPr>
              <a:t>, Security &amp; Visualization</a:t>
            </a:r>
          </a:p>
        </p:txBody>
      </p:sp>
      <p:sp>
        <p:nvSpPr>
          <p:cNvPr id="32" name="Oval 31">
            <a:extLst>
              <a:ext uri="{FF2B5EF4-FFF2-40B4-BE49-F238E27FC236}">
                <a16:creationId xmlns:a16="http://schemas.microsoft.com/office/drawing/2014/main" id="{FB68E440-2CB3-5443-AEA8-8606AB61559B}"/>
              </a:ext>
            </a:extLst>
          </p:cNvPr>
          <p:cNvSpPr/>
          <p:nvPr/>
        </p:nvSpPr>
        <p:spPr>
          <a:xfrm>
            <a:off x="2236946" y="1352812"/>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Communications &amp; Culture</a:t>
            </a:r>
          </a:p>
        </p:txBody>
      </p:sp>
      <p:sp>
        <p:nvSpPr>
          <p:cNvPr id="36" name="Oval 35">
            <a:extLst>
              <a:ext uri="{FF2B5EF4-FFF2-40B4-BE49-F238E27FC236}">
                <a16:creationId xmlns:a16="http://schemas.microsoft.com/office/drawing/2014/main" id="{68D13540-24F7-AF46-A27D-89A3D8DAC3DF}"/>
              </a:ext>
            </a:extLst>
          </p:cNvPr>
          <p:cNvSpPr/>
          <p:nvPr/>
        </p:nvSpPr>
        <p:spPr>
          <a:xfrm>
            <a:off x="2366724" y="2400542"/>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Scenario Planning &amp; “Futuring”</a:t>
            </a:r>
          </a:p>
        </p:txBody>
      </p:sp>
      <p:sp>
        <p:nvSpPr>
          <p:cNvPr id="37" name="Oval 36">
            <a:extLst>
              <a:ext uri="{FF2B5EF4-FFF2-40B4-BE49-F238E27FC236}">
                <a16:creationId xmlns:a16="http://schemas.microsoft.com/office/drawing/2014/main" id="{7583370C-DB76-FE47-AA99-67AFFB44D802}"/>
              </a:ext>
            </a:extLst>
          </p:cNvPr>
          <p:cNvSpPr/>
          <p:nvPr/>
        </p:nvSpPr>
        <p:spPr>
          <a:xfrm>
            <a:off x="3908584" y="3181384"/>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Work Strategy &amp; Design</a:t>
            </a:r>
          </a:p>
        </p:txBody>
      </p:sp>
      <p:sp>
        <p:nvSpPr>
          <p:cNvPr id="38" name="Oval 37">
            <a:extLst>
              <a:ext uri="{FF2B5EF4-FFF2-40B4-BE49-F238E27FC236}">
                <a16:creationId xmlns:a16="http://schemas.microsoft.com/office/drawing/2014/main" id="{0C80D19E-04CC-2842-8424-898E7BBEA795}"/>
              </a:ext>
            </a:extLst>
          </p:cNvPr>
          <p:cNvSpPr/>
          <p:nvPr/>
        </p:nvSpPr>
        <p:spPr>
          <a:xfrm>
            <a:off x="4799886" y="2101340"/>
            <a:ext cx="2941320" cy="14020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0070C0"/>
                </a:solidFill>
              </a:rPr>
              <a:t>Talent Markets &amp; Recruiting </a:t>
            </a:r>
          </a:p>
        </p:txBody>
      </p:sp>
      <p:sp>
        <p:nvSpPr>
          <p:cNvPr id="5" name="Rectangle 4">
            <a:extLst>
              <a:ext uri="{FF2B5EF4-FFF2-40B4-BE49-F238E27FC236}">
                <a16:creationId xmlns:a16="http://schemas.microsoft.com/office/drawing/2014/main" id="{241FEA74-D733-544D-A5A9-017E69C7F984}"/>
              </a:ext>
            </a:extLst>
          </p:cNvPr>
          <p:cNvSpPr/>
          <p:nvPr/>
        </p:nvSpPr>
        <p:spPr>
          <a:xfrm>
            <a:off x="-62032" y="-72128"/>
            <a:ext cx="9319974" cy="5273040"/>
          </a:xfrm>
          <a:prstGeom prst="rect">
            <a:avLst/>
          </a:prstGeom>
          <a:solidFill>
            <a:schemeClr val="accent1">
              <a:alpha val="78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500" b="1" dirty="0"/>
              <a:t>People</a:t>
            </a:r>
          </a:p>
          <a:p>
            <a:pPr algn="ctr"/>
            <a:r>
              <a:rPr lang="en-US" sz="11500" b="1" dirty="0"/>
              <a:t>Analytics</a:t>
            </a:r>
          </a:p>
        </p:txBody>
      </p:sp>
    </p:spTree>
    <p:extLst>
      <p:ext uri="{BB962C8B-B14F-4D97-AF65-F5344CB8AC3E}">
        <p14:creationId xmlns:p14="http://schemas.microsoft.com/office/powerpoint/2010/main" val="204028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dissolve">
                                      <p:cBhvr>
                                        <p:cTn id="5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9" grpId="0" animBg="1"/>
      <p:bldP spid="35" grpId="0" animBg="1"/>
      <p:bldP spid="27" grpId="0" animBg="1"/>
      <p:bldP spid="2" grpId="0" animBg="1"/>
      <p:bldP spid="28" grpId="0" animBg="1"/>
      <p:bldP spid="26" grpId="0" animBg="1"/>
      <p:bldP spid="29" grpId="0" animBg="1"/>
      <p:bldP spid="30" grpId="0" animBg="1"/>
      <p:bldP spid="32" grpId="0" animBg="1"/>
      <p:bldP spid="36" grpId="0" animBg="1"/>
      <p:bldP spid="37" grpId="0" animBg="1"/>
      <p:bldP spid="38"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6934"/>
            <a:ext cx="9144000" cy="5262702"/>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195" name="Content Placeholder 2"/>
          <p:cNvSpPr>
            <a:spLocks noGrp="1"/>
          </p:cNvSpPr>
          <p:nvPr>
            <p:ph idx="4294967295"/>
          </p:nvPr>
        </p:nvSpPr>
        <p:spPr>
          <a:xfrm>
            <a:off x="0" y="396875"/>
            <a:ext cx="3308350" cy="755650"/>
          </a:xfrm>
        </p:spPr>
        <p:txBody>
          <a:bodyPr/>
          <a:lstStyle/>
          <a:p>
            <a:pPr marL="133350" indent="-133350">
              <a:buNone/>
              <a:defRPr/>
            </a:pPr>
            <a:r>
              <a:rPr lang="en-US" sz="3600" b="0" dirty="0">
                <a:solidFill>
                  <a:schemeClr val="bg1"/>
                </a:solidFill>
                <a:ea typeface="ＭＳ Ｐゴシック" pitchFamily="-104" charset="-128"/>
                <a:cs typeface="ＭＳ Ｐゴシック" pitchFamily="-104" charset="-128"/>
              </a:rPr>
              <a:t>What is</a:t>
            </a:r>
            <a:endParaRPr lang="en-US" sz="2400" u="sng" dirty="0">
              <a:solidFill>
                <a:schemeClr val="bg1"/>
              </a:solidFill>
              <a:ea typeface="ＭＳ Ｐゴシック" pitchFamily="-104" charset="-128"/>
              <a:cs typeface="ＭＳ Ｐゴシック" pitchFamily="-104" charset="-128"/>
            </a:endParaRPr>
          </a:p>
        </p:txBody>
      </p:sp>
      <p:sp>
        <p:nvSpPr>
          <p:cNvPr id="2" name="TextBox 1">
            <a:extLst>
              <a:ext uri="{FF2B5EF4-FFF2-40B4-BE49-F238E27FC236}">
                <a16:creationId xmlns:a16="http://schemas.microsoft.com/office/drawing/2014/main" id="{F3BF33AD-385B-BF4F-8CCB-C8E953E75A7C}"/>
              </a:ext>
            </a:extLst>
          </p:cNvPr>
          <p:cNvSpPr txBox="1"/>
          <p:nvPr/>
        </p:nvSpPr>
        <p:spPr>
          <a:xfrm>
            <a:off x="1756590" y="1416736"/>
            <a:ext cx="2922723" cy="1323439"/>
          </a:xfrm>
          <a:prstGeom prst="rect">
            <a:avLst/>
          </a:prstGeom>
          <a:noFill/>
        </p:spPr>
        <p:txBody>
          <a:bodyPr wrap="none" rtlCol="0">
            <a:spAutoFit/>
          </a:bodyPr>
          <a:lstStyle/>
          <a:p>
            <a:r>
              <a:rPr lang="en-US" sz="8000" dirty="0">
                <a:solidFill>
                  <a:schemeClr val="bg1"/>
                </a:solidFill>
              </a:rPr>
              <a:t>Talent</a:t>
            </a:r>
          </a:p>
        </p:txBody>
      </p:sp>
      <p:sp>
        <p:nvSpPr>
          <p:cNvPr id="5" name="Content Placeholder 2">
            <a:extLst>
              <a:ext uri="{FF2B5EF4-FFF2-40B4-BE49-F238E27FC236}">
                <a16:creationId xmlns:a16="http://schemas.microsoft.com/office/drawing/2014/main" id="{0B104274-35CB-F24B-8478-F1FB7CD21414}"/>
              </a:ext>
            </a:extLst>
          </p:cNvPr>
          <p:cNvSpPr txBox="1">
            <a:spLocks/>
          </p:cNvSpPr>
          <p:nvPr/>
        </p:nvSpPr>
        <p:spPr>
          <a:xfrm>
            <a:off x="5751095" y="2740175"/>
            <a:ext cx="661583" cy="755354"/>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3350" indent="-133350" fontAlgn="auto">
              <a:spcAft>
                <a:spcPts val="0"/>
              </a:spcAft>
              <a:buFont typeface="Arial" panose="020B0604020202020204" pitchFamily="34" charset="0"/>
              <a:buNone/>
              <a:defRPr/>
            </a:pPr>
            <a:r>
              <a:rPr lang="en-US" sz="8800" dirty="0">
                <a:solidFill>
                  <a:schemeClr val="bg1"/>
                </a:solidFill>
                <a:ea typeface="ＭＳ Ｐゴシック" pitchFamily="-104" charset="-128"/>
                <a:cs typeface="ＭＳ Ｐゴシック" pitchFamily="-104" charset="-128"/>
              </a:rPr>
              <a:t>?</a:t>
            </a:r>
            <a:endParaRPr lang="en-US" sz="6600" u="sng" dirty="0">
              <a:solidFill>
                <a:schemeClr val="bg1"/>
              </a:solidFill>
              <a:ea typeface="ＭＳ Ｐゴシック" pitchFamily="-104" charset="-128"/>
              <a:cs typeface="ＭＳ Ｐゴシック" pitchFamily="-104" charset="-128"/>
            </a:endParaRPr>
          </a:p>
        </p:txBody>
      </p:sp>
      <p:sp>
        <p:nvSpPr>
          <p:cNvPr id="6" name="TextBox 5">
            <a:extLst>
              <a:ext uri="{FF2B5EF4-FFF2-40B4-BE49-F238E27FC236}">
                <a16:creationId xmlns:a16="http://schemas.microsoft.com/office/drawing/2014/main" id="{01084043-EBCF-9045-BE12-4874156190C2}"/>
              </a:ext>
            </a:extLst>
          </p:cNvPr>
          <p:cNvSpPr txBox="1"/>
          <p:nvPr/>
        </p:nvSpPr>
        <p:spPr>
          <a:xfrm>
            <a:off x="1455637" y="1418857"/>
            <a:ext cx="6542972" cy="2554545"/>
          </a:xfrm>
          <a:prstGeom prst="rect">
            <a:avLst/>
          </a:prstGeom>
          <a:noFill/>
        </p:spPr>
        <p:txBody>
          <a:bodyPr wrap="square" rtlCol="0">
            <a:spAutoFit/>
          </a:bodyPr>
          <a:lstStyle/>
          <a:p>
            <a:pPr algn="r"/>
            <a:r>
              <a:rPr lang="en-US" sz="8000" dirty="0">
                <a:solidFill>
                  <a:schemeClr val="bg1"/>
                </a:solidFill>
              </a:rPr>
              <a:t>Market</a:t>
            </a:r>
          </a:p>
          <a:p>
            <a:r>
              <a:rPr lang="en-US" sz="8000" dirty="0">
                <a:solidFill>
                  <a:schemeClr val="bg1"/>
                </a:solidFill>
              </a:rPr>
              <a:t> Analytics</a:t>
            </a:r>
          </a:p>
        </p:txBody>
      </p:sp>
    </p:spTree>
    <p:extLst>
      <p:ext uri="{BB962C8B-B14F-4D97-AF65-F5344CB8AC3E}">
        <p14:creationId xmlns:p14="http://schemas.microsoft.com/office/powerpoint/2010/main" val="40599786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30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30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dissolve">
                                      <p:cBhvr>
                                        <p:cTn id="13" dur="3000"/>
                                        <p:tgtEl>
                                          <p:spTgt spid="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xit" presetSubtype="0" fill="hold" grpId="1" nodeType="clickEffect">
                                  <p:stCondLst>
                                    <p:cond delay="0"/>
                                  </p:stCondLst>
                                  <p:childTnLst>
                                    <p:animEffect transition="out" filter="dissolv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42" presetClass="path" presetSubtype="0" accel="50000" decel="50000" fill="hold" grpId="1" nodeType="withEffect">
                                  <p:stCondLst>
                                    <p:cond delay="0"/>
                                  </p:stCondLst>
                                  <p:childTnLst>
                                    <p:animMotion origin="layout" path="M 3.61111E-6 -6.17284E-7 L -0.12691 -0.2429 " pathEditMode="relative" rAng="0" ptsTypes="AA">
                                      <p:cBhvr>
                                        <p:cTn id="20" dur="2000" fill="hold"/>
                                        <p:tgtEl>
                                          <p:spTgt spid="5">
                                            <p:txEl>
                                              <p:pRg st="0" end="0"/>
                                            </p:txEl>
                                          </p:spTgt>
                                        </p:tgtEl>
                                        <p:attrNameLst>
                                          <p:attrName>ppt_x</p:attrName>
                                          <p:attrName>ppt_y</p:attrName>
                                        </p:attrNameLst>
                                      </p:cBhvr>
                                      <p:rCtr x="-6354" y="-121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5" grpId="1" build="allAtOnce"/>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359CC-33B7-244D-A2F2-E5A51A50FC52}"/>
              </a:ext>
            </a:extLst>
          </p:cNvPr>
          <p:cNvSpPr>
            <a:spLocks noGrp="1"/>
          </p:cNvSpPr>
          <p:nvPr>
            <p:ph type="title"/>
          </p:nvPr>
        </p:nvSpPr>
        <p:spPr>
          <a:xfrm>
            <a:off x="228600" y="-21627"/>
            <a:ext cx="8229600" cy="857250"/>
          </a:xfrm>
        </p:spPr>
        <p:txBody>
          <a:bodyPr/>
          <a:lstStyle/>
          <a:p>
            <a:r>
              <a:rPr lang="en-GB" dirty="0">
                <a:solidFill>
                  <a:schemeClr val="accent5"/>
                </a:solidFill>
              </a:rPr>
              <a:t>Themes We’ll Explore</a:t>
            </a:r>
          </a:p>
        </p:txBody>
      </p:sp>
      <p:sp>
        <p:nvSpPr>
          <p:cNvPr id="3" name="Content Placeholder 2">
            <a:extLst>
              <a:ext uri="{FF2B5EF4-FFF2-40B4-BE49-F238E27FC236}">
                <a16:creationId xmlns:a16="http://schemas.microsoft.com/office/drawing/2014/main" id="{A4F6FC6C-A880-954E-8612-E6C1EBB5A705}"/>
              </a:ext>
            </a:extLst>
          </p:cNvPr>
          <p:cNvSpPr>
            <a:spLocks noGrp="1"/>
          </p:cNvSpPr>
          <p:nvPr>
            <p:ph idx="1"/>
          </p:nvPr>
        </p:nvSpPr>
        <p:spPr>
          <a:xfrm>
            <a:off x="1149177" y="835623"/>
            <a:ext cx="6974545" cy="4107148"/>
          </a:xfrm>
        </p:spPr>
        <p:txBody>
          <a:bodyPr/>
          <a:lstStyle/>
          <a:p>
            <a:pPr marL="463550" indent="-463550"/>
            <a:r>
              <a:rPr lang="en-GB" sz="3200" dirty="0">
                <a:solidFill>
                  <a:schemeClr val="bg1"/>
                </a:solidFill>
              </a:rPr>
              <a:t>Key Definitions</a:t>
            </a:r>
          </a:p>
          <a:p>
            <a:pPr marL="463550" indent="-463550">
              <a:tabLst>
                <a:tab pos="1365250" algn="l"/>
              </a:tabLst>
            </a:pPr>
            <a:r>
              <a:rPr lang="en-GB" sz="3200" dirty="0">
                <a:solidFill>
                  <a:schemeClr val="bg1"/>
                </a:solidFill>
              </a:rPr>
              <a:t>Talent Assessment &amp; Development 	(TAD) Framework</a:t>
            </a:r>
          </a:p>
          <a:p>
            <a:pPr marL="463550" indent="-463550"/>
            <a:r>
              <a:rPr lang="en-GB" sz="3200" dirty="0">
                <a:solidFill>
                  <a:schemeClr val="bg1"/>
                </a:solidFill>
              </a:rPr>
              <a:t>People Analytics 1.0, 2.0, &amp; 3.0</a:t>
            </a:r>
          </a:p>
          <a:p>
            <a:pPr marL="463550" indent="-463550"/>
            <a:r>
              <a:rPr lang="en-GB" sz="3200" dirty="0">
                <a:solidFill>
                  <a:schemeClr val="bg1"/>
                </a:solidFill>
              </a:rPr>
              <a:t>Workforce Planning Model</a:t>
            </a:r>
          </a:p>
          <a:p>
            <a:pPr marL="463550" indent="-463550"/>
            <a:r>
              <a:rPr lang="en-GB" sz="3200" dirty="0">
                <a:solidFill>
                  <a:schemeClr val="bg1"/>
                </a:solidFill>
              </a:rPr>
              <a:t>Talent &amp; Culture Framework</a:t>
            </a:r>
          </a:p>
          <a:p>
            <a:pPr marL="463550" indent="-463550"/>
            <a:r>
              <a:rPr lang="en-GB" sz="3200" dirty="0">
                <a:solidFill>
                  <a:schemeClr val="bg1"/>
                </a:solidFill>
              </a:rPr>
              <a:t>Key Takeaways</a:t>
            </a:r>
          </a:p>
          <a:p>
            <a:pPr marL="463550" indent="-463550"/>
            <a:endParaRPr lang="en-GB" sz="3200" dirty="0">
              <a:solidFill>
                <a:schemeClr val="bg1"/>
              </a:solidFill>
            </a:endParaRPr>
          </a:p>
          <a:p>
            <a:endParaRPr lang="en-GB" sz="3600" dirty="0">
              <a:solidFill>
                <a:schemeClr val="bg1"/>
              </a:solidFill>
            </a:endParaRPr>
          </a:p>
        </p:txBody>
      </p:sp>
    </p:spTree>
    <p:extLst>
      <p:ext uri="{BB962C8B-B14F-4D97-AF65-F5344CB8AC3E}">
        <p14:creationId xmlns:p14="http://schemas.microsoft.com/office/powerpoint/2010/main" val="413392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685801" y="777978"/>
            <a:ext cx="7988300" cy="4277714"/>
          </a:xfrm>
          <a:prstGeom prst="roundRect">
            <a:avLst>
              <a:gd name="adj" fmla="val 8249"/>
            </a:avLst>
          </a:prstGeom>
          <a:gradFill>
            <a:gsLst>
              <a:gs pos="0">
                <a:schemeClr val="bg1">
                  <a:lumMod val="85000"/>
                </a:schemeClr>
              </a:gs>
              <a:gs pos="100000">
                <a:schemeClr val="tx1">
                  <a:lumMod val="50000"/>
                  <a:lumOff val="50000"/>
                </a:schemeClr>
              </a:gs>
            </a:gsLst>
          </a:gradFill>
          <a:ln/>
        </p:spPr>
        <p:style>
          <a:lnRef idx="0">
            <a:schemeClr val="accent5"/>
          </a:lnRef>
          <a:fillRef idx="3">
            <a:schemeClr val="accent5"/>
          </a:fillRef>
          <a:effectRef idx="3">
            <a:schemeClr val="accent5"/>
          </a:effectRef>
          <a:fontRef idx="minor">
            <a:schemeClr val="lt1"/>
          </a:fontRef>
        </p:style>
        <p:txBody>
          <a:bodyPr/>
          <a:lstStyle/>
          <a:p>
            <a:pPr algn="ctr">
              <a:defRPr/>
            </a:pPr>
            <a:endParaRPr lang="en-US" sz="5400" dirty="0">
              <a:solidFill>
                <a:schemeClr val="tx1"/>
              </a:solidFill>
            </a:endParaRPr>
          </a:p>
          <a:p>
            <a:pPr algn="ctr">
              <a:defRPr/>
            </a:pPr>
            <a:endParaRPr lang="en-US" sz="5400" dirty="0">
              <a:solidFill>
                <a:schemeClr val="tx1"/>
              </a:solidFill>
            </a:endParaRPr>
          </a:p>
        </p:txBody>
      </p:sp>
      <p:sp>
        <p:nvSpPr>
          <p:cNvPr id="8" name="Oval 7"/>
          <p:cNvSpPr/>
          <p:nvPr/>
        </p:nvSpPr>
        <p:spPr>
          <a:xfrm>
            <a:off x="4117975" y="2498944"/>
            <a:ext cx="1079500" cy="1117600"/>
          </a:xfrm>
          <a:prstGeom prst="ellipse">
            <a:avLst/>
          </a:prstGeom>
          <a:solidFill>
            <a:srgbClr val="000090"/>
          </a:solidFill>
          <a:ln>
            <a:noFill/>
          </a:ln>
          <a:effectLst/>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064" name="Title 2"/>
          <p:cNvSpPr>
            <a:spLocks noGrp="1"/>
          </p:cNvSpPr>
          <p:nvPr>
            <p:ph type="title" idx="4294967295"/>
          </p:nvPr>
        </p:nvSpPr>
        <p:spPr>
          <a:xfrm>
            <a:off x="-1" y="73025"/>
            <a:ext cx="8932333" cy="990600"/>
          </a:xfrm>
          <a:prstGeom prst="rect">
            <a:avLst/>
          </a:prstGeom>
        </p:spPr>
        <p:txBody>
          <a:bodyPr/>
          <a:lstStyle/>
          <a:p>
            <a:r>
              <a:rPr lang="en-US" sz="3200" dirty="0">
                <a:solidFill>
                  <a:srgbClr val="00B0F0"/>
                </a:solidFill>
                <a:ea typeface="ＭＳ Ｐゴシック" pitchFamily="-103" charset="-128"/>
                <a:cs typeface="ＭＳ Ｐゴシック" pitchFamily="-103" charset="-128"/>
              </a:rPr>
              <a:t>Workforce Intelligence Services / “People Analytics”</a:t>
            </a:r>
          </a:p>
        </p:txBody>
      </p:sp>
      <p:sp>
        <p:nvSpPr>
          <p:cNvPr id="4" name="Rounded Rectangle 3"/>
          <p:cNvSpPr/>
          <p:nvPr/>
        </p:nvSpPr>
        <p:spPr>
          <a:xfrm>
            <a:off x="901260" y="1167740"/>
            <a:ext cx="3704168" cy="1841500"/>
          </a:xfrm>
          <a:prstGeom prst="roundRect">
            <a:avLst/>
          </a:prstGeom>
          <a:solidFill>
            <a:srgbClr val="000090"/>
          </a:solidFill>
          <a:ln w="19050" cap="flat" cmpd="sng" algn="ctr">
            <a:noFill/>
            <a:prstDash val="solid"/>
            <a:round/>
            <a:headEnd type="none" w="med" len="med"/>
            <a:tailEnd type="none" w="med" len="med"/>
          </a:ln>
          <a:effectLst>
            <a:outerShdw blurRad="50800" dist="38100" dir="2700000" algn="br" rotWithShape="0">
              <a:srgbClr val="000000">
                <a:alpha val="43000"/>
              </a:srgbClr>
            </a:outerShdw>
          </a:effectLst>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tIns="228600" anchor="ctr">
            <a:prstTxWarp prst="textNoShape">
              <a:avLst/>
            </a:prstTxWarp>
          </a:bodyPr>
          <a:lstStyle/>
          <a:p>
            <a:pPr algn="ctr">
              <a:defRPr/>
            </a:pPr>
            <a:r>
              <a:rPr lang="en-US" sz="2000" b="1" i="1" dirty="0">
                <a:solidFill>
                  <a:srgbClr val="FFFFFF"/>
                </a:solidFill>
                <a:ea typeface="ＭＳ Ｐゴシック" charset="-128"/>
                <a:cs typeface="ＭＳ Ｐゴシック" charset="-128"/>
              </a:rPr>
              <a:t>Workforce Analytics</a:t>
            </a:r>
          </a:p>
          <a:p>
            <a:pPr algn="ctr">
              <a:defRPr/>
            </a:pPr>
            <a:endParaRPr lang="en-US" sz="900" dirty="0">
              <a:solidFill>
                <a:srgbClr val="FFFFFF"/>
              </a:solidFill>
              <a:ea typeface="ＭＳ Ｐゴシック" charset="-128"/>
              <a:cs typeface="ＭＳ Ｐゴシック" charset="-128"/>
            </a:endParaRPr>
          </a:p>
          <a:p>
            <a:pPr marL="287338" indent="-155575">
              <a:buFont typeface="Arial" charset="0"/>
              <a:buChar char="•"/>
              <a:defRPr/>
            </a:pPr>
            <a:r>
              <a:rPr lang="en-US" sz="1700" dirty="0">
                <a:solidFill>
                  <a:srgbClr val="FFFFFF"/>
                </a:solidFill>
                <a:ea typeface="ＭＳ Ｐゴシック" charset="-128"/>
                <a:cs typeface="ＭＳ Ｐゴシック" charset="-128"/>
              </a:rPr>
              <a:t>Predictive Analytics &amp; Linkage</a:t>
            </a:r>
          </a:p>
          <a:p>
            <a:pPr marL="287338" indent="-155575">
              <a:buFont typeface="Arial" charset="0"/>
              <a:buChar char="•"/>
              <a:defRPr/>
            </a:pPr>
            <a:r>
              <a:rPr lang="en-US" sz="1700" dirty="0">
                <a:solidFill>
                  <a:srgbClr val="FFFFFF"/>
                </a:solidFill>
                <a:ea typeface="ＭＳ Ｐゴシック" charset="-128"/>
                <a:cs typeface="ＭＳ Ｐゴシック" charset="-128"/>
              </a:rPr>
              <a:t>Big Data &amp; Machine Learning </a:t>
            </a:r>
          </a:p>
          <a:p>
            <a:pPr marL="287338" indent="-155575">
              <a:buFont typeface="Arial" charset="0"/>
              <a:buChar char="•"/>
              <a:defRPr/>
            </a:pPr>
            <a:r>
              <a:rPr lang="en-US" sz="1700" dirty="0">
                <a:solidFill>
                  <a:srgbClr val="FFFFFF"/>
                </a:solidFill>
                <a:ea typeface="ＭＳ Ｐゴシック" charset="-128"/>
                <a:cs typeface="ＭＳ Ｐゴシック" charset="-128"/>
              </a:rPr>
              <a:t>Org/Social Network Analysis</a:t>
            </a:r>
          </a:p>
          <a:p>
            <a:pPr marL="287338" indent="-155575">
              <a:buFont typeface="Arial" charset="0"/>
              <a:buChar char="•"/>
              <a:defRPr/>
            </a:pPr>
            <a:r>
              <a:rPr lang="en-US" sz="1700" dirty="0">
                <a:solidFill>
                  <a:srgbClr val="FFFFFF"/>
                </a:solidFill>
                <a:ea typeface="ＭＳ Ｐゴシック" charset="-128"/>
                <a:cs typeface="ＭＳ Ｐゴシック" charset="-128"/>
              </a:rPr>
              <a:t>Surveys &amp; Experimentation</a:t>
            </a:r>
          </a:p>
          <a:p>
            <a:pPr algn="ctr">
              <a:defRPr/>
            </a:pPr>
            <a:endParaRPr lang="en-US" dirty="0">
              <a:solidFill>
                <a:srgbClr val="FFFFFF"/>
              </a:solidFill>
              <a:ea typeface="ＭＳ Ｐゴシック" charset="-128"/>
              <a:cs typeface="ＭＳ Ｐゴシック" charset="-128"/>
            </a:endParaRPr>
          </a:p>
        </p:txBody>
      </p:sp>
      <p:sp>
        <p:nvSpPr>
          <p:cNvPr id="5" name="Rounded Rectangle 4"/>
          <p:cNvSpPr/>
          <p:nvPr/>
        </p:nvSpPr>
        <p:spPr>
          <a:xfrm>
            <a:off x="4733012" y="1167740"/>
            <a:ext cx="3704168" cy="1841500"/>
          </a:xfrm>
          <a:prstGeom prst="roundRect">
            <a:avLst/>
          </a:prstGeom>
          <a:solidFill>
            <a:srgbClr val="000090"/>
          </a:solidFill>
          <a:ln w="19050" cap="flat" cmpd="sng" algn="ctr">
            <a:noFill/>
            <a:prstDash val="solid"/>
            <a:round/>
            <a:headEnd type="none" w="med" len="med"/>
            <a:tailEnd type="none" w="med" len="med"/>
          </a:ln>
          <a:effectLst>
            <a:outerShdw blurRad="50800" dist="38100" dir="2700000" algn="br" rotWithShape="0">
              <a:srgbClr val="000000">
                <a:alpha val="43000"/>
              </a:srgbClr>
            </a:outerShdw>
          </a:effectLst>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tIns="228600" anchor="ctr">
            <a:prstTxWarp prst="textNoShape">
              <a:avLst/>
            </a:prstTxWarp>
          </a:bodyPr>
          <a:lstStyle/>
          <a:p>
            <a:pPr algn="ctr">
              <a:defRPr/>
            </a:pPr>
            <a:r>
              <a:rPr lang="en-US" sz="2000" b="1" i="1" dirty="0">
                <a:solidFill>
                  <a:srgbClr val="FFFFFF"/>
                </a:solidFill>
                <a:ea typeface="ＭＳ Ｐゴシック" charset="-128"/>
                <a:cs typeface="ＭＳ Ｐゴシック" charset="-128"/>
              </a:rPr>
              <a:t>Workforce Planning</a:t>
            </a:r>
          </a:p>
          <a:p>
            <a:pPr algn="ctr">
              <a:defRPr/>
            </a:pPr>
            <a:endParaRPr lang="en-US" sz="900" dirty="0">
              <a:solidFill>
                <a:srgbClr val="FFFFFF"/>
              </a:solidFill>
              <a:ea typeface="ＭＳ Ｐゴシック" charset="-128"/>
              <a:cs typeface="ＭＳ Ｐゴシック" charset="-128"/>
            </a:endParaRPr>
          </a:p>
          <a:p>
            <a:pPr marL="287338" indent="-155575">
              <a:buFont typeface="Arial" charset="0"/>
              <a:buChar char="•"/>
              <a:defRPr/>
            </a:pPr>
            <a:r>
              <a:rPr lang="en-US" sz="1700" dirty="0">
                <a:solidFill>
                  <a:srgbClr val="FFFFFF"/>
                </a:solidFill>
                <a:ea typeface="ＭＳ Ｐゴシック" charset="-128"/>
                <a:cs typeface="ＭＳ Ｐゴシック" charset="-128"/>
              </a:rPr>
              <a:t>Forecasting Labor D. &amp; Supply</a:t>
            </a:r>
          </a:p>
          <a:p>
            <a:pPr marL="287338" indent="-155575">
              <a:buFont typeface="Arial" charset="0"/>
              <a:buChar char="•"/>
              <a:defRPr/>
            </a:pPr>
            <a:r>
              <a:rPr lang="en-US" sz="1700" dirty="0">
                <a:solidFill>
                  <a:srgbClr val="FFFFFF"/>
                </a:solidFill>
                <a:ea typeface="ＭＳ Ｐゴシック" charset="-128"/>
                <a:cs typeface="ＭＳ Ｐゴシック" charset="-128"/>
              </a:rPr>
              <a:t>Gap Analysis</a:t>
            </a:r>
          </a:p>
          <a:p>
            <a:pPr marL="287338" indent="-155575">
              <a:buFont typeface="Arial" charset="0"/>
              <a:buChar char="•"/>
              <a:defRPr/>
            </a:pPr>
            <a:r>
              <a:rPr lang="en-US" sz="1700" dirty="0">
                <a:solidFill>
                  <a:srgbClr val="FFFFFF"/>
                </a:solidFill>
                <a:ea typeface="ＭＳ Ｐゴシック" charset="-128"/>
                <a:cs typeface="ＭＳ Ｐゴシック" charset="-128"/>
              </a:rPr>
              <a:t>Modeling &amp; Scenario Planning</a:t>
            </a:r>
          </a:p>
          <a:p>
            <a:pPr marL="287338" indent="-155575">
              <a:buFont typeface="Arial" charset="0"/>
              <a:buChar char="•"/>
              <a:defRPr/>
            </a:pPr>
            <a:r>
              <a:rPr lang="en-US" sz="1700" dirty="0">
                <a:solidFill>
                  <a:srgbClr val="FFFFFF"/>
                </a:solidFill>
                <a:ea typeface="ＭＳ Ｐゴシック" charset="-128"/>
                <a:cs typeface="ＭＳ Ｐゴシック" charset="-128"/>
              </a:rPr>
              <a:t>Talent Strategy Optimization</a:t>
            </a:r>
          </a:p>
          <a:p>
            <a:pPr algn="ctr">
              <a:defRPr/>
            </a:pPr>
            <a:endParaRPr lang="en-US" dirty="0">
              <a:solidFill>
                <a:srgbClr val="FFFFFF"/>
              </a:solidFill>
              <a:ea typeface="ＭＳ Ｐゴシック" charset="-128"/>
              <a:cs typeface="ＭＳ Ｐゴシック" charset="-128"/>
            </a:endParaRPr>
          </a:p>
        </p:txBody>
      </p:sp>
      <p:sp>
        <p:nvSpPr>
          <p:cNvPr id="6" name="Rounded Rectangle 5"/>
          <p:cNvSpPr/>
          <p:nvPr/>
        </p:nvSpPr>
        <p:spPr>
          <a:xfrm>
            <a:off x="901260" y="3114643"/>
            <a:ext cx="3704168" cy="1841500"/>
          </a:xfrm>
          <a:prstGeom prst="roundRect">
            <a:avLst/>
          </a:prstGeom>
          <a:solidFill>
            <a:srgbClr val="000090"/>
          </a:solidFill>
          <a:ln w="19050" cap="flat" cmpd="sng" algn="ctr">
            <a:noFill/>
            <a:prstDash val="solid"/>
            <a:round/>
            <a:headEnd type="none" w="med" len="med"/>
            <a:tailEnd type="none" w="med" len="med"/>
          </a:ln>
          <a:effectLst>
            <a:outerShdw blurRad="50800" dist="38100" dir="2700000" algn="br" rotWithShape="0">
              <a:srgbClr val="000000">
                <a:alpha val="43000"/>
              </a:srgbClr>
            </a:outerShdw>
          </a:effectLst>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tIns="0" anchor="ctr"/>
          <a:lstStyle/>
          <a:p>
            <a:pPr algn="ctr">
              <a:defRPr/>
            </a:pPr>
            <a:r>
              <a:rPr lang="en-US" sz="2000" b="1" i="1" dirty="0"/>
              <a:t>HR Metrics &amp; Reporting</a:t>
            </a:r>
          </a:p>
          <a:p>
            <a:pPr algn="ctr">
              <a:defRPr/>
            </a:pPr>
            <a:endParaRPr lang="en-US" sz="900" dirty="0"/>
          </a:p>
          <a:p>
            <a:pPr marL="287338" indent="-155575">
              <a:buFont typeface="Arial"/>
              <a:buChar char="•"/>
              <a:defRPr/>
            </a:pPr>
            <a:r>
              <a:rPr lang="en-US" sz="1700" dirty="0"/>
              <a:t>Descriptive Statistics</a:t>
            </a:r>
          </a:p>
          <a:p>
            <a:pPr marL="287338" indent="-155575">
              <a:buFont typeface="Arial"/>
              <a:buChar char="•"/>
              <a:defRPr/>
            </a:pPr>
            <a:r>
              <a:rPr lang="en-US" sz="1700" dirty="0"/>
              <a:t>Cluster &amp; Basic Analyses</a:t>
            </a:r>
          </a:p>
          <a:p>
            <a:pPr marL="287338" indent="-155575">
              <a:buFont typeface="Arial"/>
              <a:buChar char="•"/>
              <a:defRPr/>
            </a:pPr>
            <a:r>
              <a:rPr lang="en-US" sz="1700" dirty="0"/>
              <a:t>Compliance Reporting</a:t>
            </a:r>
          </a:p>
          <a:p>
            <a:pPr marL="287338" indent="-155575">
              <a:buFont typeface="Arial"/>
              <a:buChar char="•"/>
              <a:defRPr/>
            </a:pPr>
            <a:r>
              <a:rPr lang="en-US" sz="1700" dirty="0"/>
              <a:t>Dashboards &amp; Scorecards</a:t>
            </a:r>
          </a:p>
        </p:txBody>
      </p:sp>
      <p:sp>
        <p:nvSpPr>
          <p:cNvPr id="7" name="Rounded Rectangle 6"/>
          <p:cNvSpPr/>
          <p:nvPr/>
        </p:nvSpPr>
        <p:spPr>
          <a:xfrm>
            <a:off x="4733012" y="3114643"/>
            <a:ext cx="3704168" cy="1841500"/>
          </a:xfrm>
          <a:prstGeom prst="roundRect">
            <a:avLst/>
          </a:prstGeom>
          <a:solidFill>
            <a:srgbClr val="000090"/>
          </a:solidFill>
          <a:ln w="19050" cap="flat" cmpd="sng" algn="ctr">
            <a:noFill/>
            <a:prstDash val="solid"/>
            <a:round/>
            <a:headEnd type="none" w="med" len="med"/>
            <a:tailEnd type="none" w="med" len="med"/>
          </a:ln>
          <a:effectLst>
            <a:outerShdw blurRad="50800" dist="38100" dir="2700000" algn="br" rotWithShape="0">
              <a:srgbClr val="000000">
                <a:alpha val="43000"/>
              </a:srgbClr>
            </a:outerShdw>
          </a:effectLst>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tIns="0" anchor="ctr">
            <a:prstTxWarp prst="textNoShape">
              <a:avLst/>
            </a:prstTxWarp>
          </a:bodyPr>
          <a:lstStyle/>
          <a:p>
            <a:pPr algn="ctr">
              <a:defRPr/>
            </a:pPr>
            <a:r>
              <a:rPr lang="en-US" sz="2000" b="1" i="1" dirty="0">
                <a:solidFill>
                  <a:srgbClr val="FFFFFF"/>
                </a:solidFill>
                <a:ea typeface="ＭＳ Ｐゴシック" charset="-128"/>
                <a:cs typeface="ＭＳ Ｐゴシック" charset="-128"/>
              </a:rPr>
              <a:t>Workforce Management</a:t>
            </a:r>
          </a:p>
          <a:p>
            <a:pPr algn="ctr">
              <a:defRPr/>
            </a:pPr>
            <a:endParaRPr lang="en-US" sz="900" dirty="0">
              <a:solidFill>
                <a:srgbClr val="FFFFFF"/>
              </a:solidFill>
              <a:ea typeface="ＭＳ Ｐゴシック" charset="-128"/>
              <a:cs typeface="ＭＳ Ｐゴシック" charset="-128"/>
            </a:endParaRPr>
          </a:p>
          <a:p>
            <a:pPr marL="287338" indent="-155575">
              <a:buFont typeface="Arial" charset="0"/>
              <a:buChar char="•"/>
              <a:defRPr/>
            </a:pPr>
            <a:r>
              <a:rPr lang="en-US" sz="1700" dirty="0">
                <a:solidFill>
                  <a:srgbClr val="FFFFFF"/>
                </a:solidFill>
                <a:ea typeface="ＭＳ Ｐゴシック" charset="-128"/>
                <a:cs typeface="ＭＳ Ｐゴシック" charset="-128"/>
              </a:rPr>
              <a:t>Payroll Allocation</a:t>
            </a:r>
          </a:p>
          <a:p>
            <a:pPr marL="287338" indent="-155575">
              <a:buFont typeface="Arial" charset="0"/>
              <a:buChar char="•"/>
              <a:defRPr/>
            </a:pPr>
            <a:r>
              <a:rPr lang="en-US" sz="1700" dirty="0">
                <a:solidFill>
                  <a:srgbClr val="FFFFFF"/>
                </a:solidFill>
                <a:ea typeface="ＭＳ Ｐゴシック" charset="-128"/>
                <a:cs typeface="ＭＳ Ｐゴシック" charset="-128"/>
              </a:rPr>
              <a:t>Labor Scheduling</a:t>
            </a:r>
          </a:p>
          <a:p>
            <a:pPr marL="287338" indent="-155575">
              <a:buFont typeface="Arial" charset="0"/>
              <a:buChar char="•"/>
              <a:defRPr/>
            </a:pPr>
            <a:r>
              <a:rPr lang="en-US" sz="1700" dirty="0">
                <a:solidFill>
                  <a:srgbClr val="FFFFFF"/>
                </a:solidFill>
                <a:ea typeface="ＭＳ Ｐゴシック" charset="-128"/>
                <a:cs typeface="ＭＳ Ｐゴシック" charset="-128"/>
              </a:rPr>
              <a:t>Modeling &amp; Scenario Planning</a:t>
            </a:r>
          </a:p>
          <a:p>
            <a:pPr marL="287338" indent="-155575">
              <a:buFont typeface="Arial" charset="0"/>
              <a:buChar char="•"/>
              <a:defRPr/>
            </a:pPr>
            <a:r>
              <a:rPr lang="en-US" sz="1700" dirty="0">
                <a:solidFill>
                  <a:srgbClr val="FFFFFF"/>
                </a:solidFill>
                <a:ea typeface="ＭＳ Ｐゴシック" charset="-128"/>
                <a:cs typeface="ＭＳ Ｐゴシック" charset="-128"/>
              </a:rPr>
              <a:t>Productivity Optimization</a:t>
            </a:r>
          </a:p>
        </p:txBody>
      </p:sp>
      <p:sp>
        <p:nvSpPr>
          <p:cNvPr id="9" name="Arc 8"/>
          <p:cNvSpPr/>
          <p:nvPr/>
        </p:nvSpPr>
        <p:spPr>
          <a:xfrm>
            <a:off x="4232275" y="2600545"/>
            <a:ext cx="863600" cy="908051"/>
          </a:xfrm>
          <a:prstGeom prst="arc">
            <a:avLst/>
          </a:prstGeom>
          <a:ln w="47625" cap="flat" cmpd="sng" algn="ctr">
            <a:solidFill>
              <a:srgbClr val="FFFF00"/>
            </a:solidFill>
            <a:prstDash val="solid"/>
            <a:round/>
            <a:headEnd type="triangle" w="med" len="med"/>
            <a:tailEnd type="triangle" w="med" len="med"/>
          </a:ln>
          <a:effectLst>
            <a:outerShdw blurRad="40000" dist="20000" dir="5400000" rotWithShape="0">
              <a:schemeClr val="tx2">
                <a:lumMod val="60000"/>
                <a:lumOff val="40000"/>
                <a:alpha val="38000"/>
              </a:schemeClr>
            </a:outerShdw>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0" name="Arc 9"/>
          <p:cNvSpPr/>
          <p:nvPr/>
        </p:nvSpPr>
        <p:spPr>
          <a:xfrm flipV="1">
            <a:off x="4232275" y="2603720"/>
            <a:ext cx="863600" cy="908051"/>
          </a:xfrm>
          <a:prstGeom prst="arc">
            <a:avLst/>
          </a:prstGeom>
          <a:ln w="47625" cap="flat" cmpd="sng" algn="ctr">
            <a:solidFill>
              <a:srgbClr val="FFFF00"/>
            </a:solidFill>
            <a:prstDash val="solid"/>
            <a:round/>
            <a:headEnd type="triangle" w="med" len="med"/>
            <a:tailEnd type="triangle" w="med" len="med"/>
          </a:ln>
          <a:effectLst>
            <a:outerShdw blurRad="40000" dist="20000" dir="5400000" rotWithShape="0">
              <a:schemeClr val="tx2">
                <a:lumMod val="60000"/>
                <a:lumOff val="40000"/>
                <a:alpha val="38000"/>
              </a:schemeClr>
            </a:outerShdw>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3" name="Arc 12"/>
          <p:cNvSpPr/>
          <p:nvPr/>
        </p:nvSpPr>
        <p:spPr>
          <a:xfrm flipH="1">
            <a:off x="4229100" y="2600545"/>
            <a:ext cx="863600" cy="908051"/>
          </a:xfrm>
          <a:prstGeom prst="arc">
            <a:avLst/>
          </a:prstGeom>
          <a:ln w="47625" cap="flat" cmpd="sng" algn="ctr">
            <a:solidFill>
              <a:srgbClr val="FFFF00"/>
            </a:solidFill>
            <a:prstDash val="solid"/>
            <a:round/>
            <a:headEnd type="triangle" w="med" len="med"/>
            <a:tailEnd type="triangle" w="med" len="med"/>
          </a:ln>
          <a:effectLst>
            <a:outerShdw blurRad="40000" dist="20000" dir="5400000" rotWithShape="0">
              <a:schemeClr val="tx2">
                <a:lumMod val="60000"/>
                <a:lumOff val="40000"/>
                <a:alpha val="38000"/>
              </a:schemeClr>
            </a:outerShdw>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4" name="Arc 13"/>
          <p:cNvSpPr/>
          <p:nvPr/>
        </p:nvSpPr>
        <p:spPr>
          <a:xfrm flipH="1" flipV="1">
            <a:off x="4229100" y="2603720"/>
            <a:ext cx="863600" cy="908051"/>
          </a:xfrm>
          <a:prstGeom prst="arc">
            <a:avLst/>
          </a:prstGeom>
          <a:ln w="47625" cap="flat" cmpd="sng" algn="ctr">
            <a:solidFill>
              <a:srgbClr val="FFFF00"/>
            </a:solidFill>
            <a:prstDash val="solid"/>
            <a:round/>
            <a:headEnd type="triangle" w="med" len="med"/>
            <a:tailEnd type="triangle" w="med" len="med"/>
          </a:ln>
          <a:effectLst>
            <a:outerShdw blurRad="40000" dist="20000" dir="5400000" rotWithShape="0">
              <a:schemeClr val="tx2">
                <a:lumMod val="60000"/>
                <a:lumOff val="40000"/>
                <a:alpha val="38000"/>
              </a:schemeClr>
            </a:outerShdw>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 name="TextBox 1">
            <a:extLst>
              <a:ext uri="{FF2B5EF4-FFF2-40B4-BE49-F238E27FC236}">
                <a16:creationId xmlns:a16="http://schemas.microsoft.com/office/drawing/2014/main" id="{BA7E8D72-2126-614E-AEDA-E1DAD5A43831}"/>
              </a:ext>
            </a:extLst>
          </p:cNvPr>
          <p:cNvSpPr txBox="1"/>
          <p:nvPr/>
        </p:nvSpPr>
        <p:spPr>
          <a:xfrm>
            <a:off x="2635376" y="777978"/>
            <a:ext cx="4044697" cy="369332"/>
          </a:xfrm>
          <a:prstGeom prst="rect">
            <a:avLst/>
          </a:prstGeom>
          <a:noFill/>
        </p:spPr>
        <p:txBody>
          <a:bodyPr wrap="none" rtlCol="0">
            <a:spAutoFit/>
          </a:bodyPr>
          <a:lstStyle/>
          <a:p>
            <a:r>
              <a:rPr lang="en-US" b="1" i="1" dirty="0"/>
              <a:t>Enablers of Operational Excellence</a:t>
            </a:r>
          </a:p>
        </p:txBody>
      </p:sp>
    </p:spTree>
    <p:extLst>
      <p:ext uri="{BB962C8B-B14F-4D97-AF65-F5344CB8AC3E}">
        <p14:creationId xmlns:p14="http://schemas.microsoft.com/office/powerpoint/2010/main" val="4106735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0" y="90488"/>
            <a:ext cx="8991600" cy="533400"/>
          </a:xfrm>
          <a:prstGeom prst="rect">
            <a:avLst/>
          </a:prstGeom>
        </p:spPr>
        <p:txBody>
          <a:bodyPr rtlCol="0">
            <a:normAutofit/>
          </a:bodyPr>
          <a:lstStyle/>
          <a:p>
            <a:pPr eaLnBrk="1" fontAlgn="auto" hangingPunct="1">
              <a:spcAft>
                <a:spcPts val="0"/>
              </a:spcAft>
              <a:defRPr/>
            </a:pPr>
            <a:r>
              <a:rPr lang="en-US" sz="3200" dirty="0">
                <a:solidFill>
                  <a:srgbClr val="00B0F0"/>
                </a:solidFill>
                <a:ea typeface="+mj-ea"/>
                <a:cs typeface="+mj-cs"/>
              </a:rPr>
              <a:t>Workforce Analytics vs. Workforce Planning</a:t>
            </a:r>
          </a:p>
        </p:txBody>
      </p:sp>
      <p:sp>
        <p:nvSpPr>
          <p:cNvPr id="46083" name="Rectangle 3"/>
          <p:cNvSpPr>
            <a:spLocks noGrp="1" noChangeArrowheads="1"/>
          </p:cNvSpPr>
          <p:nvPr>
            <p:ph type="body" sz="half" idx="4294967295"/>
          </p:nvPr>
        </p:nvSpPr>
        <p:spPr>
          <a:xfrm>
            <a:off x="371959" y="781050"/>
            <a:ext cx="4038600" cy="3763963"/>
          </a:xfrm>
          <a:prstGeom prst="rect">
            <a:avLst/>
          </a:prstGeom>
        </p:spPr>
        <p:txBody>
          <a:bodyPr/>
          <a:lstStyle/>
          <a:p>
            <a:pPr eaLnBrk="1" hangingPunct="1">
              <a:lnSpc>
                <a:spcPct val="90000"/>
              </a:lnSpc>
              <a:spcBef>
                <a:spcPts val="400"/>
              </a:spcBef>
              <a:spcAft>
                <a:spcPct val="50000"/>
              </a:spcAft>
              <a:buFontTx/>
              <a:buNone/>
            </a:pPr>
            <a:r>
              <a:rPr lang="en-US" sz="2400" b="1" dirty="0">
                <a:solidFill>
                  <a:schemeClr val="bg1"/>
                </a:solidFill>
                <a:ea typeface="ＭＳ Ｐゴシック" pitchFamily="-103" charset="-128"/>
                <a:cs typeface="ＭＳ Ｐゴシック" pitchFamily="-103" charset="-128"/>
              </a:rPr>
              <a:t>Workforce Analytics</a:t>
            </a:r>
          </a:p>
          <a:p>
            <a:pPr eaLnBrk="1" hangingPunct="1">
              <a:lnSpc>
                <a:spcPct val="90000"/>
              </a:lnSpc>
              <a:spcBef>
                <a:spcPts val="400"/>
              </a:spcBef>
              <a:spcAft>
                <a:spcPct val="50000"/>
              </a:spcAft>
              <a:buClr>
                <a:srgbClr val="C0C0C0"/>
              </a:buClr>
            </a:pPr>
            <a:r>
              <a:rPr lang="en-US" sz="1600" dirty="0">
                <a:solidFill>
                  <a:schemeClr val="bg1"/>
                </a:solidFill>
                <a:ea typeface="ＭＳ Ｐゴシック" pitchFamily="-103" charset="-128"/>
                <a:cs typeface="ＭＳ Ｐゴシック" pitchFamily="-103" charset="-128"/>
              </a:rPr>
              <a:t>Looking at the past (turnover trends, etc.) or very recent past (survey, performance management, etc.) to uncover what leaders </a:t>
            </a:r>
            <a:r>
              <a:rPr lang="en-US" sz="1600" i="1" dirty="0">
                <a:solidFill>
                  <a:schemeClr val="bg1"/>
                </a:solidFill>
                <a:ea typeface="ＭＳ Ｐゴシック" pitchFamily="-103" charset="-128"/>
                <a:cs typeface="ＭＳ Ｐゴシック" pitchFamily="-103" charset="-128"/>
              </a:rPr>
              <a:t>“should”</a:t>
            </a:r>
            <a:r>
              <a:rPr lang="en-US" sz="1600" dirty="0">
                <a:solidFill>
                  <a:schemeClr val="bg1"/>
                </a:solidFill>
                <a:ea typeface="ＭＳ Ｐゴシック" pitchFamily="-103" charset="-128"/>
                <a:cs typeface="ＭＳ Ｐゴシック" pitchFamily="-103" charset="-128"/>
              </a:rPr>
              <a:t> do– relative to other possible investments–to positively affect desired business outcomes.</a:t>
            </a:r>
          </a:p>
          <a:p>
            <a:pPr eaLnBrk="1" hangingPunct="1">
              <a:lnSpc>
                <a:spcPct val="90000"/>
              </a:lnSpc>
              <a:spcBef>
                <a:spcPts val="400"/>
              </a:spcBef>
              <a:spcAft>
                <a:spcPct val="140000"/>
              </a:spcAft>
              <a:buClr>
                <a:srgbClr val="C0C0C0"/>
              </a:buClr>
            </a:pPr>
            <a:r>
              <a:rPr lang="en-US" sz="1600" dirty="0">
                <a:solidFill>
                  <a:schemeClr val="bg1"/>
                </a:solidFill>
                <a:ea typeface="ＭＳ Ｐゴシック" pitchFamily="-103" charset="-128"/>
                <a:cs typeface="ＭＳ Ｐゴシック" pitchFamily="-103" charset="-128"/>
              </a:rPr>
              <a:t>Deliverable: Insight into what likely drives key performance indicators (employee engagement, retention, customer satisfaction, etc.)</a:t>
            </a:r>
          </a:p>
          <a:p>
            <a:pPr eaLnBrk="1" hangingPunct="1">
              <a:lnSpc>
                <a:spcPct val="90000"/>
              </a:lnSpc>
              <a:spcBef>
                <a:spcPts val="400"/>
              </a:spcBef>
              <a:spcAft>
                <a:spcPct val="50000"/>
              </a:spcAft>
              <a:buClr>
                <a:srgbClr val="C0C0C0"/>
              </a:buClr>
            </a:pPr>
            <a:r>
              <a:rPr lang="en-US" sz="1600" dirty="0">
                <a:solidFill>
                  <a:schemeClr val="bg1"/>
                </a:solidFill>
                <a:ea typeface="ＭＳ Ｐゴシック" pitchFamily="-103" charset="-128"/>
                <a:cs typeface="ＭＳ Ｐゴシック" pitchFamily="-103" charset="-128"/>
              </a:rPr>
              <a:t>Analogous to </a:t>
            </a:r>
            <a:r>
              <a:rPr lang="en-US" sz="1600" b="1" i="1" dirty="0">
                <a:solidFill>
                  <a:schemeClr val="bg1"/>
                </a:solidFill>
                <a:ea typeface="ＭＳ Ｐゴシック" pitchFamily="-103" charset="-128"/>
                <a:cs typeface="ＭＳ Ｐゴシック" pitchFamily="-103" charset="-128"/>
              </a:rPr>
              <a:t>Market Research</a:t>
            </a:r>
          </a:p>
        </p:txBody>
      </p:sp>
      <p:sp>
        <p:nvSpPr>
          <p:cNvPr id="25604" name="Rectangle 4"/>
          <p:cNvSpPr>
            <a:spLocks noGrp="1" noChangeArrowheads="1"/>
          </p:cNvSpPr>
          <p:nvPr>
            <p:ph type="body" sz="half" idx="4294967295"/>
          </p:nvPr>
        </p:nvSpPr>
        <p:spPr>
          <a:xfrm>
            <a:off x="4690821" y="781050"/>
            <a:ext cx="4267200" cy="3763963"/>
          </a:xfrm>
          <a:prstGeom prst="rect">
            <a:avLst/>
          </a:prstGeom>
        </p:spPr>
        <p:txBody>
          <a:bodyPr/>
          <a:lstStyle/>
          <a:p>
            <a:pPr eaLnBrk="1" hangingPunct="1">
              <a:lnSpc>
                <a:spcPct val="90000"/>
              </a:lnSpc>
              <a:spcBef>
                <a:spcPts val="400"/>
              </a:spcBef>
              <a:spcAft>
                <a:spcPct val="50000"/>
              </a:spcAft>
              <a:buFontTx/>
              <a:buNone/>
            </a:pPr>
            <a:r>
              <a:rPr lang="en-US" sz="2400" b="1" dirty="0">
                <a:solidFill>
                  <a:schemeClr val="bg1"/>
                </a:solidFill>
                <a:ea typeface="ＭＳ Ｐゴシック" pitchFamily="-103" charset="-128"/>
                <a:cs typeface="ＭＳ Ｐゴシック" pitchFamily="-103" charset="-128"/>
              </a:rPr>
              <a:t>Workforce Planning</a:t>
            </a:r>
          </a:p>
          <a:p>
            <a:pPr eaLnBrk="1" hangingPunct="1">
              <a:lnSpc>
                <a:spcPct val="90000"/>
              </a:lnSpc>
              <a:spcBef>
                <a:spcPts val="400"/>
              </a:spcBef>
              <a:spcAft>
                <a:spcPct val="50000"/>
              </a:spcAft>
              <a:buClr>
                <a:srgbClr val="C0C0C0"/>
              </a:buClr>
            </a:pPr>
            <a:r>
              <a:rPr lang="en-US" sz="1600" dirty="0">
                <a:solidFill>
                  <a:schemeClr val="bg1"/>
                </a:solidFill>
                <a:ea typeface="ＭＳ Ｐゴシック" pitchFamily="-103" charset="-128"/>
                <a:cs typeface="ＭＳ Ｐゴシック" pitchFamily="-103" charset="-128"/>
              </a:rPr>
              <a:t>Looking at past group or organizational growth rates to anticipate the future supply of labor. This is reconciled against the human resource needs required to execute business strategies (labor demand). The resulting gap informs the HR strategy.</a:t>
            </a:r>
          </a:p>
          <a:p>
            <a:pPr eaLnBrk="1" hangingPunct="1">
              <a:lnSpc>
                <a:spcPct val="90000"/>
              </a:lnSpc>
              <a:spcBef>
                <a:spcPts val="400"/>
              </a:spcBef>
              <a:buClr>
                <a:srgbClr val="C0C0C0"/>
              </a:buClr>
            </a:pPr>
            <a:r>
              <a:rPr lang="en-US" sz="1600" dirty="0">
                <a:solidFill>
                  <a:schemeClr val="bg1"/>
                </a:solidFill>
                <a:ea typeface="ＭＳ Ｐゴシック" pitchFamily="-103" charset="-128"/>
                <a:cs typeface="ＭＳ Ｐゴシック" pitchFamily="-103" charset="-128"/>
              </a:rPr>
              <a:t>Deliverable: Insight into the gap for labor at a future point in time along with strategies to fill that gap (FTEs, contingent labor, etc.):</a:t>
            </a:r>
          </a:p>
          <a:p>
            <a:pPr lvl="1" eaLnBrk="1" hangingPunct="1">
              <a:lnSpc>
                <a:spcPct val="90000"/>
              </a:lnSpc>
              <a:spcBef>
                <a:spcPts val="400"/>
              </a:spcBef>
              <a:buClr>
                <a:srgbClr val="C0C0C0"/>
              </a:buClr>
            </a:pPr>
            <a:r>
              <a:rPr lang="en-US" sz="1400" dirty="0">
                <a:solidFill>
                  <a:schemeClr val="bg1"/>
                </a:solidFill>
              </a:rPr>
              <a:t>external: who to hire and when</a:t>
            </a:r>
          </a:p>
          <a:p>
            <a:pPr lvl="1" eaLnBrk="1" hangingPunct="1">
              <a:lnSpc>
                <a:spcPct val="90000"/>
              </a:lnSpc>
              <a:spcBef>
                <a:spcPts val="400"/>
              </a:spcBef>
              <a:spcAft>
                <a:spcPct val="50000"/>
              </a:spcAft>
              <a:buClr>
                <a:srgbClr val="C0C0C0"/>
              </a:buClr>
            </a:pPr>
            <a:r>
              <a:rPr lang="en-US" sz="1400" dirty="0">
                <a:solidFill>
                  <a:schemeClr val="bg1"/>
                </a:solidFill>
              </a:rPr>
              <a:t>internal: who to develop and when</a:t>
            </a:r>
          </a:p>
          <a:p>
            <a:pPr eaLnBrk="1" hangingPunct="1">
              <a:lnSpc>
                <a:spcPct val="90000"/>
              </a:lnSpc>
              <a:spcBef>
                <a:spcPts val="400"/>
              </a:spcBef>
              <a:spcAft>
                <a:spcPct val="50000"/>
              </a:spcAft>
              <a:buClr>
                <a:srgbClr val="C0C0C0"/>
              </a:buClr>
            </a:pPr>
            <a:r>
              <a:rPr lang="en-US" sz="1600" dirty="0">
                <a:solidFill>
                  <a:schemeClr val="bg1"/>
                </a:solidFill>
                <a:ea typeface="ＭＳ Ｐゴシック" pitchFamily="-103" charset="-128"/>
                <a:cs typeface="ＭＳ Ｐゴシック" pitchFamily="-103" charset="-128"/>
              </a:rPr>
              <a:t>Analogous to </a:t>
            </a:r>
            <a:r>
              <a:rPr lang="en-US" sz="1600" b="1" i="1" dirty="0">
                <a:solidFill>
                  <a:schemeClr val="bg1"/>
                </a:solidFill>
                <a:ea typeface="ＭＳ Ｐゴシック" pitchFamily="-103" charset="-128"/>
                <a:cs typeface="ＭＳ Ｐゴシック" pitchFamily="-103" charset="-128"/>
              </a:rPr>
              <a:t>Supply Chain Management</a:t>
            </a:r>
          </a:p>
        </p:txBody>
      </p:sp>
      <p:sp>
        <p:nvSpPr>
          <p:cNvPr id="46085" name="Line 5"/>
          <p:cNvSpPr>
            <a:spLocks noChangeShapeType="1"/>
          </p:cNvSpPr>
          <p:nvPr/>
        </p:nvSpPr>
        <p:spPr bwMode="auto">
          <a:xfrm>
            <a:off x="1408598" y="4792663"/>
            <a:ext cx="2514600" cy="0"/>
          </a:xfrm>
          <a:prstGeom prst="line">
            <a:avLst/>
          </a:prstGeom>
          <a:noFill/>
          <a:ln w="9525">
            <a:solidFill>
              <a:srgbClr val="808080"/>
            </a:solidFill>
            <a:round/>
            <a:headEnd type="triangle" w="med" len="med"/>
            <a:tailEnd type="triangle" w="med" len="med"/>
          </a:ln>
        </p:spPr>
        <p:txBody>
          <a:bodyPr>
            <a:prstTxWarp prst="textNoShape">
              <a:avLst/>
            </a:prstTxWarp>
          </a:bodyPr>
          <a:lstStyle/>
          <a:p>
            <a:endParaRPr lang="en-US">
              <a:solidFill>
                <a:schemeClr val="bg1"/>
              </a:solidFill>
            </a:endParaRPr>
          </a:p>
        </p:txBody>
      </p:sp>
      <p:sp>
        <p:nvSpPr>
          <p:cNvPr id="46086" name="Text Box 6"/>
          <p:cNvSpPr txBox="1">
            <a:spLocks noChangeArrowheads="1"/>
          </p:cNvSpPr>
          <p:nvPr/>
        </p:nvSpPr>
        <p:spPr bwMode="auto">
          <a:xfrm>
            <a:off x="3694598" y="4792665"/>
            <a:ext cx="462434" cy="276999"/>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latin typeface="Arial Narrow" pitchFamily="-103" charset="0"/>
              </a:rPr>
              <a:t>Time</a:t>
            </a:r>
          </a:p>
        </p:txBody>
      </p:sp>
      <p:sp>
        <p:nvSpPr>
          <p:cNvPr id="46087" name="Line 7"/>
          <p:cNvSpPr>
            <a:spLocks noChangeShapeType="1"/>
          </p:cNvSpPr>
          <p:nvPr/>
        </p:nvSpPr>
        <p:spPr bwMode="auto">
          <a:xfrm>
            <a:off x="3169134" y="4716463"/>
            <a:ext cx="0" cy="152400"/>
          </a:xfrm>
          <a:prstGeom prst="line">
            <a:avLst/>
          </a:prstGeom>
          <a:noFill/>
          <a:ln w="9525">
            <a:solidFill>
              <a:srgbClr val="C0C0C0"/>
            </a:solidFill>
            <a:round/>
            <a:headEnd/>
            <a:tailEnd/>
          </a:ln>
        </p:spPr>
        <p:txBody>
          <a:bodyPr>
            <a:prstTxWarp prst="textNoShape">
              <a:avLst/>
            </a:prstTxWarp>
          </a:bodyPr>
          <a:lstStyle/>
          <a:p>
            <a:endParaRPr lang="en-US">
              <a:solidFill>
                <a:schemeClr val="bg1"/>
              </a:solidFill>
            </a:endParaRPr>
          </a:p>
        </p:txBody>
      </p:sp>
      <p:sp>
        <p:nvSpPr>
          <p:cNvPr id="46088" name="Text Box 8"/>
          <p:cNvSpPr txBox="1">
            <a:spLocks noChangeArrowheads="1"/>
          </p:cNvSpPr>
          <p:nvPr/>
        </p:nvSpPr>
        <p:spPr bwMode="auto">
          <a:xfrm>
            <a:off x="2861162" y="4792665"/>
            <a:ext cx="620683" cy="276999"/>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latin typeface="Arial Narrow" pitchFamily="-103" charset="0"/>
              </a:rPr>
              <a:t>Present</a:t>
            </a:r>
          </a:p>
        </p:txBody>
      </p:sp>
      <p:sp>
        <p:nvSpPr>
          <p:cNvPr id="46089" name="AutoShape 9"/>
          <p:cNvSpPr>
            <a:spLocks/>
          </p:cNvSpPr>
          <p:nvPr/>
        </p:nvSpPr>
        <p:spPr bwMode="auto">
          <a:xfrm rot="-5400000">
            <a:off x="2589698" y="3763963"/>
            <a:ext cx="152400" cy="1600200"/>
          </a:xfrm>
          <a:prstGeom prst="rightBrace">
            <a:avLst>
              <a:gd name="adj1" fmla="val 87500"/>
              <a:gd name="adj2" fmla="val 50000"/>
            </a:avLst>
          </a:prstGeom>
          <a:noFill/>
          <a:ln w="9525">
            <a:solidFill>
              <a:srgbClr val="C0C0C0"/>
            </a:solidFill>
            <a:round/>
            <a:headEnd/>
            <a:tailEnd/>
          </a:ln>
        </p:spPr>
        <p:txBody>
          <a:bodyPr rot="10800000" wrap="none" anchor="ctr">
            <a:prstTxWarp prst="textNoShape">
              <a:avLst/>
            </a:prstTxWarp>
          </a:bodyPr>
          <a:lstStyle/>
          <a:p>
            <a:endParaRPr lang="en-US">
              <a:solidFill>
                <a:schemeClr val="bg1"/>
              </a:solidFill>
              <a:latin typeface="Times New Roman" pitchFamily="-103" charset="0"/>
            </a:endParaRPr>
          </a:p>
        </p:txBody>
      </p:sp>
      <p:sp>
        <p:nvSpPr>
          <p:cNvPr id="25610" name="Line 10"/>
          <p:cNvSpPr>
            <a:spLocks noChangeShapeType="1"/>
          </p:cNvSpPr>
          <p:nvPr/>
        </p:nvSpPr>
        <p:spPr bwMode="auto">
          <a:xfrm>
            <a:off x="5186121" y="4792663"/>
            <a:ext cx="2514600" cy="0"/>
          </a:xfrm>
          <a:prstGeom prst="line">
            <a:avLst/>
          </a:prstGeom>
          <a:noFill/>
          <a:ln w="9525">
            <a:solidFill>
              <a:srgbClr val="808080"/>
            </a:solidFill>
            <a:round/>
            <a:headEnd type="triangle" w="med" len="med"/>
            <a:tailEnd type="triangle" w="med" len="med"/>
          </a:ln>
        </p:spPr>
        <p:txBody>
          <a:bodyPr>
            <a:prstTxWarp prst="textNoShape">
              <a:avLst/>
            </a:prstTxWarp>
          </a:bodyPr>
          <a:lstStyle/>
          <a:p>
            <a:endParaRPr lang="en-US">
              <a:solidFill>
                <a:schemeClr val="bg1"/>
              </a:solidFill>
            </a:endParaRPr>
          </a:p>
        </p:txBody>
      </p:sp>
      <p:sp>
        <p:nvSpPr>
          <p:cNvPr id="25611" name="Text Box 11"/>
          <p:cNvSpPr txBox="1">
            <a:spLocks noChangeArrowheads="1"/>
          </p:cNvSpPr>
          <p:nvPr/>
        </p:nvSpPr>
        <p:spPr bwMode="auto">
          <a:xfrm>
            <a:off x="7467360" y="4792665"/>
            <a:ext cx="462434" cy="276999"/>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latin typeface="Arial Narrow" pitchFamily="-103" charset="0"/>
              </a:rPr>
              <a:t>Time</a:t>
            </a:r>
          </a:p>
        </p:txBody>
      </p:sp>
      <p:sp>
        <p:nvSpPr>
          <p:cNvPr id="25612" name="Line 12"/>
          <p:cNvSpPr>
            <a:spLocks noChangeShapeType="1"/>
          </p:cNvSpPr>
          <p:nvPr/>
        </p:nvSpPr>
        <p:spPr bwMode="auto">
          <a:xfrm>
            <a:off x="5905260" y="4716463"/>
            <a:ext cx="0" cy="152400"/>
          </a:xfrm>
          <a:prstGeom prst="line">
            <a:avLst/>
          </a:prstGeom>
          <a:noFill/>
          <a:ln w="9525">
            <a:solidFill>
              <a:srgbClr val="C0C0C0"/>
            </a:solidFill>
            <a:round/>
            <a:headEnd/>
            <a:tailEnd/>
          </a:ln>
        </p:spPr>
        <p:txBody>
          <a:bodyPr>
            <a:prstTxWarp prst="textNoShape">
              <a:avLst/>
            </a:prstTxWarp>
          </a:bodyPr>
          <a:lstStyle/>
          <a:p>
            <a:endParaRPr lang="en-US">
              <a:solidFill>
                <a:schemeClr val="bg1"/>
              </a:solidFill>
            </a:endParaRPr>
          </a:p>
        </p:txBody>
      </p:sp>
      <p:sp>
        <p:nvSpPr>
          <p:cNvPr id="25613" name="Text Box 13"/>
          <p:cNvSpPr txBox="1">
            <a:spLocks noChangeArrowheads="1"/>
          </p:cNvSpPr>
          <p:nvPr/>
        </p:nvSpPr>
        <p:spPr bwMode="auto">
          <a:xfrm>
            <a:off x="5597287" y="4792665"/>
            <a:ext cx="620683" cy="276999"/>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latin typeface="Arial Narrow" pitchFamily="-103" charset="0"/>
              </a:rPr>
              <a:t>Present</a:t>
            </a:r>
          </a:p>
        </p:txBody>
      </p:sp>
      <p:sp>
        <p:nvSpPr>
          <p:cNvPr id="25614" name="AutoShape 14"/>
          <p:cNvSpPr>
            <a:spLocks/>
          </p:cNvSpPr>
          <p:nvPr/>
        </p:nvSpPr>
        <p:spPr bwMode="auto">
          <a:xfrm rot="-5400000">
            <a:off x="6329121" y="3649663"/>
            <a:ext cx="152400" cy="1828800"/>
          </a:xfrm>
          <a:prstGeom prst="rightBrace">
            <a:avLst>
              <a:gd name="adj1" fmla="val 100000"/>
              <a:gd name="adj2" fmla="val 50000"/>
            </a:avLst>
          </a:prstGeom>
          <a:noFill/>
          <a:ln w="9525">
            <a:solidFill>
              <a:srgbClr val="C0C0C0"/>
            </a:solidFill>
            <a:round/>
            <a:headEnd/>
            <a:tailEnd/>
          </a:ln>
        </p:spPr>
        <p:txBody>
          <a:bodyPr rot="10800000" wrap="none" anchor="ctr">
            <a:prstTxWarp prst="textNoShape">
              <a:avLst/>
            </a:prstTxWarp>
          </a:bodyPr>
          <a:lstStyle/>
          <a:p>
            <a:endParaRPr lang="en-US">
              <a:solidFill>
                <a:schemeClr val="bg1"/>
              </a:solidFill>
              <a:latin typeface="Times New Roman" pitchFamily="-103" charset="0"/>
            </a:endParaRPr>
          </a:p>
        </p:txBody>
      </p:sp>
      <p:sp>
        <p:nvSpPr>
          <p:cNvPr id="46095" name="AutoShape 15"/>
          <p:cNvSpPr>
            <a:spLocks/>
          </p:cNvSpPr>
          <p:nvPr/>
        </p:nvSpPr>
        <p:spPr bwMode="auto">
          <a:xfrm rot="-5400000">
            <a:off x="3084998" y="4259263"/>
            <a:ext cx="152400" cy="609600"/>
          </a:xfrm>
          <a:prstGeom prst="rightBrace">
            <a:avLst>
              <a:gd name="adj1" fmla="val 33333"/>
              <a:gd name="adj2" fmla="val 50000"/>
            </a:avLst>
          </a:prstGeom>
          <a:noFill/>
          <a:ln w="9525">
            <a:solidFill>
              <a:srgbClr val="C0C0C0"/>
            </a:solidFill>
            <a:round/>
            <a:headEnd/>
            <a:tailEnd/>
          </a:ln>
        </p:spPr>
        <p:txBody>
          <a:bodyPr rot="10800000" wrap="none" anchor="ctr">
            <a:prstTxWarp prst="textNoShape">
              <a:avLst/>
            </a:prstTxWarp>
          </a:bodyPr>
          <a:lstStyle/>
          <a:p>
            <a:endParaRPr lang="en-US">
              <a:solidFill>
                <a:schemeClr val="bg1"/>
              </a:solidFill>
              <a:latin typeface="Times New Roman" pitchFamily="-103" charset="0"/>
            </a:endParaRPr>
          </a:p>
        </p:txBody>
      </p:sp>
      <p:sp>
        <p:nvSpPr>
          <p:cNvPr id="46096" name="Text Box 16"/>
          <p:cNvSpPr txBox="1">
            <a:spLocks noChangeArrowheads="1"/>
          </p:cNvSpPr>
          <p:nvPr/>
        </p:nvSpPr>
        <p:spPr bwMode="auto">
          <a:xfrm>
            <a:off x="6687898" y="5318128"/>
            <a:ext cx="1858201" cy="246221"/>
          </a:xfrm>
          <a:prstGeom prst="rect">
            <a:avLst/>
          </a:prstGeom>
          <a:noFill/>
          <a:ln w="9525">
            <a:noFill/>
            <a:miter lim="800000"/>
            <a:headEnd/>
            <a:tailEnd/>
          </a:ln>
        </p:spPr>
        <p:txBody>
          <a:bodyPr wrap="none">
            <a:prstTxWarp prst="textNoShape">
              <a:avLst/>
            </a:prstTxWarp>
            <a:spAutoFit/>
          </a:bodyPr>
          <a:lstStyle/>
          <a:p>
            <a:r>
              <a:rPr lang="en-US" sz="1000" dirty="0">
                <a:solidFill>
                  <a:schemeClr val="bg1"/>
                </a:solidFill>
                <a:latin typeface="Gill Sans MT" pitchFamily="-103" charset="0"/>
              </a:rPr>
              <a:t>© 2015 Talent Strategy Institute</a:t>
            </a:r>
          </a:p>
        </p:txBody>
      </p:sp>
    </p:spTree>
    <p:extLst>
      <p:ext uri="{BB962C8B-B14F-4D97-AF65-F5344CB8AC3E}">
        <p14:creationId xmlns:p14="http://schemas.microsoft.com/office/powerpoint/2010/main" val="3776998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 calcmode="lin" valueType="num">
                                      <p:cBhvr additive="base">
                                        <p:cTn id="7" dur="500" fill="hold"/>
                                        <p:tgtEl>
                                          <p:spTgt spid="2560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560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5604">
                                            <p:txEl>
                                              <p:pRg st="1" end="1"/>
                                            </p:txEl>
                                          </p:spTgt>
                                        </p:tgtEl>
                                        <p:attrNameLst>
                                          <p:attrName>style.visibility</p:attrName>
                                        </p:attrNameLst>
                                      </p:cBhvr>
                                      <p:to>
                                        <p:strVal val="visible"/>
                                      </p:to>
                                    </p:set>
                                    <p:anim calcmode="lin" valueType="num">
                                      <p:cBhvr additive="base">
                                        <p:cTn id="11" dur="500" fill="hold"/>
                                        <p:tgtEl>
                                          <p:spTgt spid="25604">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560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5604">
                                            <p:txEl>
                                              <p:pRg st="2" end="2"/>
                                            </p:txEl>
                                          </p:spTgt>
                                        </p:tgtEl>
                                        <p:attrNameLst>
                                          <p:attrName>style.visibility</p:attrName>
                                        </p:attrNameLst>
                                      </p:cBhvr>
                                      <p:to>
                                        <p:strVal val="visible"/>
                                      </p:to>
                                    </p:set>
                                    <p:anim calcmode="lin" valueType="num">
                                      <p:cBhvr additive="base">
                                        <p:cTn id="15" dur="500" fill="hold"/>
                                        <p:tgtEl>
                                          <p:spTgt spid="25604">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25604">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5604">
                                            <p:txEl>
                                              <p:pRg st="3" end="3"/>
                                            </p:txEl>
                                          </p:spTgt>
                                        </p:tgtEl>
                                        <p:attrNameLst>
                                          <p:attrName>style.visibility</p:attrName>
                                        </p:attrNameLst>
                                      </p:cBhvr>
                                      <p:to>
                                        <p:strVal val="visible"/>
                                      </p:to>
                                    </p:set>
                                    <p:anim calcmode="lin" valueType="num">
                                      <p:cBhvr additive="base">
                                        <p:cTn id="19" dur="500" fill="hold"/>
                                        <p:tgtEl>
                                          <p:spTgt spid="25604">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5604">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5604">
                                            <p:txEl>
                                              <p:pRg st="4" end="4"/>
                                            </p:txEl>
                                          </p:spTgt>
                                        </p:tgtEl>
                                        <p:attrNameLst>
                                          <p:attrName>style.visibility</p:attrName>
                                        </p:attrNameLst>
                                      </p:cBhvr>
                                      <p:to>
                                        <p:strVal val="visible"/>
                                      </p:to>
                                    </p:set>
                                    <p:anim calcmode="lin" valueType="num">
                                      <p:cBhvr additive="base">
                                        <p:cTn id="23" dur="500" fill="hold"/>
                                        <p:tgtEl>
                                          <p:spTgt spid="25604">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25604">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5604">
                                            <p:txEl>
                                              <p:pRg st="5" end="5"/>
                                            </p:txEl>
                                          </p:spTgt>
                                        </p:tgtEl>
                                        <p:attrNameLst>
                                          <p:attrName>style.visibility</p:attrName>
                                        </p:attrNameLst>
                                      </p:cBhvr>
                                      <p:to>
                                        <p:strVal val="visible"/>
                                      </p:to>
                                    </p:set>
                                    <p:anim calcmode="lin" valueType="num">
                                      <p:cBhvr additive="base">
                                        <p:cTn id="27" dur="500" fill="hold"/>
                                        <p:tgtEl>
                                          <p:spTgt spid="25604">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25604">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5610"/>
                                        </p:tgtEl>
                                        <p:attrNameLst>
                                          <p:attrName>style.visibility</p:attrName>
                                        </p:attrNameLst>
                                      </p:cBhvr>
                                      <p:to>
                                        <p:strVal val="visible"/>
                                      </p:to>
                                    </p:set>
                                    <p:anim calcmode="lin" valueType="num">
                                      <p:cBhvr additive="base">
                                        <p:cTn id="31" dur="500" fill="hold"/>
                                        <p:tgtEl>
                                          <p:spTgt spid="25610"/>
                                        </p:tgtEl>
                                        <p:attrNameLst>
                                          <p:attrName>ppt_x</p:attrName>
                                        </p:attrNameLst>
                                      </p:cBhvr>
                                      <p:tavLst>
                                        <p:tav tm="0">
                                          <p:val>
                                            <p:strVal val="1+#ppt_w/2"/>
                                          </p:val>
                                        </p:tav>
                                        <p:tav tm="100000">
                                          <p:val>
                                            <p:strVal val="#ppt_x"/>
                                          </p:val>
                                        </p:tav>
                                      </p:tavLst>
                                    </p:anim>
                                    <p:anim calcmode="lin" valueType="num">
                                      <p:cBhvr additive="base">
                                        <p:cTn id="32" dur="500" fill="hold"/>
                                        <p:tgtEl>
                                          <p:spTgt spid="25610"/>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5611"/>
                                        </p:tgtEl>
                                        <p:attrNameLst>
                                          <p:attrName>style.visibility</p:attrName>
                                        </p:attrNameLst>
                                      </p:cBhvr>
                                      <p:to>
                                        <p:strVal val="visible"/>
                                      </p:to>
                                    </p:set>
                                    <p:anim calcmode="lin" valueType="num">
                                      <p:cBhvr additive="base">
                                        <p:cTn id="35" dur="500" fill="hold"/>
                                        <p:tgtEl>
                                          <p:spTgt spid="25611"/>
                                        </p:tgtEl>
                                        <p:attrNameLst>
                                          <p:attrName>ppt_x</p:attrName>
                                        </p:attrNameLst>
                                      </p:cBhvr>
                                      <p:tavLst>
                                        <p:tav tm="0">
                                          <p:val>
                                            <p:strVal val="1+#ppt_w/2"/>
                                          </p:val>
                                        </p:tav>
                                        <p:tav tm="100000">
                                          <p:val>
                                            <p:strVal val="#ppt_x"/>
                                          </p:val>
                                        </p:tav>
                                      </p:tavLst>
                                    </p:anim>
                                    <p:anim calcmode="lin" valueType="num">
                                      <p:cBhvr additive="base">
                                        <p:cTn id="36" dur="500" fill="hold"/>
                                        <p:tgtEl>
                                          <p:spTgt spid="2561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5612"/>
                                        </p:tgtEl>
                                        <p:attrNameLst>
                                          <p:attrName>style.visibility</p:attrName>
                                        </p:attrNameLst>
                                      </p:cBhvr>
                                      <p:to>
                                        <p:strVal val="visible"/>
                                      </p:to>
                                    </p:set>
                                    <p:anim calcmode="lin" valueType="num">
                                      <p:cBhvr additive="base">
                                        <p:cTn id="39" dur="500" fill="hold"/>
                                        <p:tgtEl>
                                          <p:spTgt spid="25612"/>
                                        </p:tgtEl>
                                        <p:attrNameLst>
                                          <p:attrName>ppt_x</p:attrName>
                                        </p:attrNameLst>
                                      </p:cBhvr>
                                      <p:tavLst>
                                        <p:tav tm="0">
                                          <p:val>
                                            <p:strVal val="1+#ppt_w/2"/>
                                          </p:val>
                                        </p:tav>
                                        <p:tav tm="100000">
                                          <p:val>
                                            <p:strVal val="#ppt_x"/>
                                          </p:val>
                                        </p:tav>
                                      </p:tavLst>
                                    </p:anim>
                                    <p:anim calcmode="lin" valueType="num">
                                      <p:cBhvr additive="base">
                                        <p:cTn id="40" dur="500" fill="hold"/>
                                        <p:tgtEl>
                                          <p:spTgt spid="2561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25613"/>
                                        </p:tgtEl>
                                        <p:attrNameLst>
                                          <p:attrName>style.visibility</p:attrName>
                                        </p:attrNameLst>
                                      </p:cBhvr>
                                      <p:to>
                                        <p:strVal val="visible"/>
                                      </p:to>
                                    </p:set>
                                    <p:anim calcmode="lin" valueType="num">
                                      <p:cBhvr additive="base">
                                        <p:cTn id="43" dur="500" fill="hold"/>
                                        <p:tgtEl>
                                          <p:spTgt spid="25613"/>
                                        </p:tgtEl>
                                        <p:attrNameLst>
                                          <p:attrName>ppt_x</p:attrName>
                                        </p:attrNameLst>
                                      </p:cBhvr>
                                      <p:tavLst>
                                        <p:tav tm="0">
                                          <p:val>
                                            <p:strVal val="1+#ppt_w/2"/>
                                          </p:val>
                                        </p:tav>
                                        <p:tav tm="100000">
                                          <p:val>
                                            <p:strVal val="#ppt_x"/>
                                          </p:val>
                                        </p:tav>
                                      </p:tavLst>
                                    </p:anim>
                                    <p:anim calcmode="lin" valueType="num">
                                      <p:cBhvr additive="base">
                                        <p:cTn id="44" dur="500" fill="hold"/>
                                        <p:tgtEl>
                                          <p:spTgt spid="2561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25614"/>
                                        </p:tgtEl>
                                        <p:attrNameLst>
                                          <p:attrName>style.visibility</p:attrName>
                                        </p:attrNameLst>
                                      </p:cBhvr>
                                      <p:to>
                                        <p:strVal val="visible"/>
                                      </p:to>
                                    </p:set>
                                    <p:anim calcmode="lin" valueType="num">
                                      <p:cBhvr additive="base">
                                        <p:cTn id="47" dur="500" fill="hold"/>
                                        <p:tgtEl>
                                          <p:spTgt spid="25614"/>
                                        </p:tgtEl>
                                        <p:attrNameLst>
                                          <p:attrName>ppt_x</p:attrName>
                                        </p:attrNameLst>
                                      </p:cBhvr>
                                      <p:tavLst>
                                        <p:tav tm="0">
                                          <p:val>
                                            <p:strVal val="1+#ppt_w/2"/>
                                          </p:val>
                                        </p:tav>
                                        <p:tav tm="100000">
                                          <p:val>
                                            <p:strVal val="#ppt_x"/>
                                          </p:val>
                                        </p:tav>
                                      </p:tavLst>
                                    </p:anim>
                                    <p:anim calcmode="lin" valueType="num">
                                      <p:cBhvr additive="base">
                                        <p:cTn id="48" dur="500" fill="hold"/>
                                        <p:tgtEl>
                                          <p:spTgt spid="256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uild="p"/>
      <p:bldP spid="25610" grpId="0" animBg="1"/>
      <p:bldP spid="256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a:xfrm>
            <a:off x="0" y="119063"/>
            <a:ext cx="8229600" cy="685800"/>
          </a:xfrm>
          <a:prstGeom prst="rect">
            <a:avLst/>
          </a:prstGeom>
        </p:spPr>
        <p:txBody>
          <a:bodyPr/>
          <a:lstStyle/>
          <a:p>
            <a:pPr eaLnBrk="1" hangingPunct="1"/>
            <a:r>
              <a:rPr lang="en-US" sz="2800" dirty="0">
                <a:solidFill>
                  <a:srgbClr val="00B0F0"/>
                </a:solidFill>
                <a:ea typeface="ＭＳ Ｐゴシック" pitchFamily="-103" charset="-128"/>
                <a:cs typeface="ＭＳ Ｐゴシック" pitchFamily="-103" charset="-128"/>
              </a:rPr>
              <a:t>Workforce Planning &amp; Analytics Together</a:t>
            </a:r>
          </a:p>
        </p:txBody>
      </p:sp>
      <p:sp>
        <p:nvSpPr>
          <p:cNvPr id="48131" name="Line 3"/>
          <p:cNvSpPr>
            <a:spLocks noChangeShapeType="1"/>
          </p:cNvSpPr>
          <p:nvPr/>
        </p:nvSpPr>
        <p:spPr bwMode="auto">
          <a:xfrm>
            <a:off x="827088" y="1007529"/>
            <a:ext cx="0" cy="3730625"/>
          </a:xfrm>
          <a:prstGeom prst="line">
            <a:avLst/>
          </a:prstGeom>
          <a:noFill/>
          <a:ln w="9525">
            <a:solidFill>
              <a:srgbClr val="C0C0C0"/>
            </a:solidFill>
            <a:round/>
            <a:headEnd type="triangle" w="med" len="med"/>
            <a:tailEnd/>
          </a:ln>
        </p:spPr>
        <p:txBody>
          <a:bodyPr>
            <a:prstTxWarp prst="textNoShape">
              <a:avLst/>
            </a:prstTxWarp>
          </a:bodyPr>
          <a:lstStyle/>
          <a:p>
            <a:endParaRPr lang="en-US">
              <a:solidFill>
                <a:schemeClr val="bg1"/>
              </a:solidFill>
            </a:endParaRPr>
          </a:p>
        </p:txBody>
      </p:sp>
      <p:sp>
        <p:nvSpPr>
          <p:cNvPr id="48132" name="Line 4"/>
          <p:cNvSpPr>
            <a:spLocks noChangeShapeType="1"/>
          </p:cNvSpPr>
          <p:nvPr/>
        </p:nvSpPr>
        <p:spPr bwMode="auto">
          <a:xfrm>
            <a:off x="827088" y="4738154"/>
            <a:ext cx="6934200" cy="3175"/>
          </a:xfrm>
          <a:prstGeom prst="line">
            <a:avLst/>
          </a:prstGeom>
          <a:noFill/>
          <a:ln w="9525">
            <a:solidFill>
              <a:srgbClr val="C0C0C0"/>
            </a:solidFill>
            <a:round/>
            <a:headEnd/>
            <a:tailEnd type="triangle" w="med" len="med"/>
          </a:ln>
        </p:spPr>
        <p:txBody>
          <a:bodyPr>
            <a:prstTxWarp prst="textNoShape">
              <a:avLst/>
            </a:prstTxWarp>
          </a:bodyPr>
          <a:lstStyle/>
          <a:p>
            <a:endParaRPr lang="en-US">
              <a:solidFill>
                <a:schemeClr val="bg1"/>
              </a:solidFill>
            </a:endParaRPr>
          </a:p>
        </p:txBody>
      </p:sp>
      <p:sp>
        <p:nvSpPr>
          <p:cNvPr id="48133" name="Text Box 12"/>
          <p:cNvSpPr txBox="1">
            <a:spLocks noChangeArrowheads="1"/>
          </p:cNvSpPr>
          <p:nvPr/>
        </p:nvSpPr>
        <p:spPr bwMode="auto">
          <a:xfrm>
            <a:off x="6105527" y="4757203"/>
            <a:ext cx="853311" cy="276999"/>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latin typeface="Calibri" pitchFamily="-103" charset="0"/>
              </a:rPr>
              <a:t>24 months</a:t>
            </a:r>
          </a:p>
        </p:txBody>
      </p:sp>
      <p:grpSp>
        <p:nvGrpSpPr>
          <p:cNvPr id="2" name="Group 30"/>
          <p:cNvGrpSpPr>
            <a:grpSpLocks/>
          </p:cNvGrpSpPr>
          <p:nvPr/>
        </p:nvGrpSpPr>
        <p:grpSpPr bwMode="auto">
          <a:xfrm>
            <a:off x="827088" y="1080551"/>
            <a:ext cx="6096000" cy="2209800"/>
            <a:chOff x="521" y="1390"/>
            <a:chExt cx="3840" cy="1392"/>
          </a:xfrm>
        </p:grpSpPr>
        <p:sp>
          <p:nvSpPr>
            <p:cNvPr id="48160" name="Line 6"/>
            <p:cNvSpPr>
              <a:spLocks noChangeShapeType="1"/>
            </p:cNvSpPr>
            <p:nvPr/>
          </p:nvSpPr>
          <p:spPr bwMode="auto">
            <a:xfrm flipV="1">
              <a:off x="521" y="1390"/>
              <a:ext cx="3840" cy="1392"/>
            </a:xfrm>
            <a:prstGeom prst="line">
              <a:avLst/>
            </a:prstGeom>
            <a:noFill/>
            <a:ln w="9525">
              <a:solidFill>
                <a:srgbClr val="C0C0C0"/>
              </a:solidFill>
              <a:round/>
              <a:headEnd/>
              <a:tailEnd type="triangle" w="med" len="med"/>
            </a:ln>
          </p:spPr>
          <p:txBody>
            <a:bodyPr>
              <a:prstTxWarp prst="textNoShape">
                <a:avLst/>
              </a:prstTxWarp>
            </a:bodyPr>
            <a:lstStyle/>
            <a:p>
              <a:endParaRPr lang="en-US">
                <a:solidFill>
                  <a:schemeClr val="bg1"/>
                </a:solidFill>
              </a:endParaRPr>
            </a:p>
          </p:txBody>
        </p:sp>
        <p:sp>
          <p:nvSpPr>
            <p:cNvPr id="48161" name="Text Box 14"/>
            <p:cNvSpPr txBox="1">
              <a:spLocks noChangeArrowheads="1"/>
            </p:cNvSpPr>
            <p:nvPr/>
          </p:nvSpPr>
          <p:spPr bwMode="auto">
            <a:xfrm rot="20418106">
              <a:off x="1726" y="1791"/>
              <a:ext cx="1919" cy="233"/>
            </a:xfrm>
            <a:prstGeom prst="rect">
              <a:avLst/>
            </a:prstGeom>
            <a:noFill/>
            <a:ln w="9525">
              <a:noFill/>
              <a:miter lim="800000"/>
              <a:headEnd/>
              <a:tailEnd/>
            </a:ln>
          </p:spPr>
          <p:txBody>
            <a:bodyPr wrap="none">
              <a:prstTxWarp prst="textNoShape">
                <a:avLst/>
              </a:prstTxWarp>
              <a:spAutoFit/>
            </a:bodyPr>
            <a:lstStyle/>
            <a:p>
              <a:r>
                <a:rPr lang="en-US" b="1">
                  <a:solidFill>
                    <a:schemeClr val="bg1"/>
                  </a:solidFill>
                  <a:latin typeface="Calibri" pitchFamily="-103" charset="0"/>
                </a:rPr>
                <a:t>Forecasted Demand for Talent</a:t>
              </a:r>
            </a:p>
          </p:txBody>
        </p:sp>
      </p:grpSp>
      <p:grpSp>
        <p:nvGrpSpPr>
          <p:cNvPr id="3" name="Group 28"/>
          <p:cNvGrpSpPr>
            <a:grpSpLocks/>
          </p:cNvGrpSpPr>
          <p:nvPr/>
        </p:nvGrpSpPr>
        <p:grpSpPr bwMode="auto">
          <a:xfrm>
            <a:off x="827087" y="2756951"/>
            <a:ext cx="6019800" cy="990600"/>
            <a:chOff x="521" y="2446"/>
            <a:chExt cx="3792" cy="624"/>
          </a:xfrm>
        </p:grpSpPr>
        <p:sp>
          <p:nvSpPr>
            <p:cNvPr id="48158" name="Line 5"/>
            <p:cNvSpPr>
              <a:spLocks noChangeShapeType="1"/>
            </p:cNvSpPr>
            <p:nvPr/>
          </p:nvSpPr>
          <p:spPr bwMode="auto">
            <a:xfrm flipV="1">
              <a:off x="521" y="2446"/>
              <a:ext cx="3792" cy="624"/>
            </a:xfrm>
            <a:prstGeom prst="line">
              <a:avLst/>
            </a:prstGeom>
            <a:noFill/>
            <a:ln w="9525">
              <a:solidFill>
                <a:srgbClr val="C0C0C0"/>
              </a:solidFill>
              <a:round/>
              <a:headEnd/>
              <a:tailEnd type="triangle" w="med" len="med"/>
            </a:ln>
          </p:spPr>
          <p:txBody>
            <a:bodyPr>
              <a:prstTxWarp prst="textNoShape">
                <a:avLst/>
              </a:prstTxWarp>
            </a:bodyPr>
            <a:lstStyle/>
            <a:p>
              <a:endParaRPr lang="en-US">
                <a:solidFill>
                  <a:schemeClr val="bg1"/>
                </a:solidFill>
              </a:endParaRPr>
            </a:p>
          </p:txBody>
        </p:sp>
        <p:sp>
          <p:nvSpPr>
            <p:cNvPr id="48159" name="Text Box 15"/>
            <p:cNvSpPr txBox="1">
              <a:spLocks noChangeArrowheads="1"/>
            </p:cNvSpPr>
            <p:nvPr/>
          </p:nvSpPr>
          <p:spPr bwMode="auto">
            <a:xfrm rot="20936707">
              <a:off x="710" y="2630"/>
              <a:ext cx="2114" cy="233"/>
            </a:xfrm>
            <a:prstGeom prst="rect">
              <a:avLst/>
            </a:prstGeom>
            <a:noFill/>
            <a:ln w="9525">
              <a:noFill/>
              <a:miter lim="800000"/>
              <a:headEnd/>
              <a:tailEnd/>
            </a:ln>
          </p:spPr>
          <p:txBody>
            <a:bodyPr wrap="none">
              <a:prstTxWarp prst="textNoShape">
                <a:avLst/>
              </a:prstTxWarp>
              <a:spAutoFit/>
            </a:bodyPr>
            <a:lstStyle/>
            <a:p>
              <a:r>
                <a:rPr lang="en-US" b="1">
                  <a:solidFill>
                    <a:schemeClr val="bg1"/>
                  </a:solidFill>
                  <a:latin typeface="Calibri" pitchFamily="-103" charset="0"/>
                </a:rPr>
                <a:t>Forecasted Internal Talent Supply</a:t>
              </a:r>
            </a:p>
          </p:txBody>
        </p:sp>
      </p:grpSp>
      <p:sp>
        <p:nvSpPr>
          <p:cNvPr id="48136" name="Text Box 16"/>
          <p:cNvSpPr txBox="1">
            <a:spLocks noChangeArrowheads="1"/>
          </p:cNvSpPr>
          <p:nvPr/>
        </p:nvSpPr>
        <p:spPr bwMode="auto">
          <a:xfrm>
            <a:off x="7380290" y="4755615"/>
            <a:ext cx="495649" cy="276999"/>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latin typeface="Calibri" pitchFamily="-103" charset="0"/>
              </a:rPr>
              <a:t>Time</a:t>
            </a:r>
          </a:p>
        </p:txBody>
      </p:sp>
      <p:sp>
        <p:nvSpPr>
          <p:cNvPr id="48137" name="Text Box 17"/>
          <p:cNvSpPr txBox="1">
            <a:spLocks noChangeArrowheads="1"/>
          </p:cNvSpPr>
          <p:nvPr/>
        </p:nvSpPr>
        <p:spPr bwMode="auto">
          <a:xfrm>
            <a:off x="194" y="1083729"/>
            <a:ext cx="728276" cy="461665"/>
          </a:xfrm>
          <a:prstGeom prst="rect">
            <a:avLst/>
          </a:prstGeom>
          <a:noFill/>
          <a:ln w="9525">
            <a:noFill/>
            <a:miter lim="800000"/>
            <a:headEnd/>
            <a:tailEnd/>
          </a:ln>
        </p:spPr>
        <p:txBody>
          <a:bodyPr wrap="none">
            <a:prstTxWarp prst="textNoShape">
              <a:avLst/>
            </a:prstTxWarp>
            <a:spAutoFit/>
          </a:bodyPr>
          <a:lstStyle/>
          <a:p>
            <a:pPr algn="ctr"/>
            <a:r>
              <a:rPr lang="en-US" sz="1200">
                <a:solidFill>
                  <a:schemeClr val="bg1"/>
                </a:solidFill>
                <a:latin typeface="Calibri" pitchFamily="-103" charset="0"/>
              </a:rPr>
              <a:t>Quantity</a:t>
            </a:r>
          </a:p>
          <a:p>
            <a:pPr algn="ctr"/>
            <a:r>
              <a:rPr lang="en-US" sz="1200">
                <a:solidFill>
                  <a:schemeClr val="bg1"/>
                </a:solidFill>
                <a:latin typeface="Calibri" pitchFamily="-103" charset="0"/>
              </a:rPr>
              <a:t>of Talent</a:t>
            </a:r>
          </a:p>
        </p:txBody>
      </p:sp>
      <p:grpSp>
        <p:nvGrpSpPr>
          <p:cNvPr id="4" name="Group 15"/>
          <p:cNvGrpSpPr>
            <a:grpSpLocks/>
          </p:cNvGrpSpPr>
          <p:nvPr/>
        </p:nvGrpSpPr>
        <p:grpSpPr bwMode="auto">
          <a:xfrm>
            <a:off x="6542089" y="1232951"/>
            <a:ext cx="2112963" cy="3505200"/>
            <a:chOff x="4121" y="1783"/>
            <a:chExt cx="1331" cy="2208"/>
          </a:xfrm>
        </p:grpSpPr>
        <p:sp>
          <p:nvSpPr>
            <p:cNvPr id="48152" name="Line 8"/>
            <p:cNvSpPr>
              <a:spLocks noChangeShapeType="1"/>
            </p:cNvSpPr>
            <p:nvPr/>
          </p:nvSpPr>
          <p:spPr bwMode="auto">
            <a:xfrm>
              <a:off x="4121" y="1783"/>
              <a:ext cx="0" cy="2208"/>
            </a:xfrm>
            <a:prstGeom prst="line">
              <a:avLst/>
            </a:prstGeom>
            <a:noFill/>
            <a:ln w="9525">
              <a:solidFill>
                <a:srgbClr val="C0C0C0"/>
              </a:solidFill>
              <a:prstDash val="dash"/>
              <a:round/>
              <a:headEnd/>
              <a:tailEnd/>
            </a:ln>
          </p:spPr>
          <p:txBody>
            <a:bodyPr>
              <a:prstTxWarp prst="textNoShape">
                <a:avLst/>
              </a:prstTxWarp>
            </a:bodyPr>
            <a:lstStyle/>
            <a:p>
              <a:endParaRPr lang="en-US">
                <a:solidFill>
                  <a:schemeClr val="bg1"/>
                </a:solidFill>
              </a:endParaRPr>
            </a:p>
          </p:txBody>
        </p:sp>
        <p:grpSp>
          <p:nvGrpSpPr>
            <p:cNvPr id="5" name="Group 17"/>
            <p:cNvGrpSpPr>
              <a:grpSpLocks/>
            </p:cNvGrpSpPr>
            <p:nvPr/>
          </p:nvGrpSpPr>
          <p:grpSpPr bwMode="auto">
            <a:xfrm>
              <a:off x="4121" y="1783"/>
              <a:ext cx="1331" cy="1008"/>
              <a:chOff x="4121" y="1783"/>
              <a:chExt cx="1331" cy="1008"/>
            </a:xfrm>
          </p:grpSpPr>
          <p:sp>
            <p:nvSpPr>
              <p:cNvPr id="48154" name="AutoShape 9"/>
              <p:cNvSpPr>
                <a:spLocks/>
              </p:cNvSpPr>
              <p:nvPr/>
            </p:nvSpPr>
            <p:spPr bwMode="auto">
              <a:xfrm>
                <a:off x="4409" y="1783"/>
                <a:ext cx="288" cy="1008"/>
              </a:xfrm>
              <a:prstGeom prst="rightBrace">
                <a:avLst>
                  <a:gd name="adj1" fmla="val 29167"/>
                  <a:gd name="adj2" fmla="val 50000"/>
                </a:avLst>
              </a:prstGeom>
              <a:noFill/>
              <a:ln w="9525">
                <a:solidFill>
                  <a:srgbClr val="C0C0C0"/>
                </a:solidFill>
                <a:round/>
                <a:headEnd/>
                <a:tailEnd/>
              </a:ln>
            </p:spPr>
            <p:txBody>
              <a:bodyPr wrap="none" anchor="ctr">
                <a:prstTxWarp prst="textNoShape">
                  <a:avLst/>
                </a:prstTxWarp>
              </a:bodyPr>
              <a:lstStyle/>
              <a:p>
                <a:endParaRPr lang="en-US">
                  <a:solidFill>
                    <a:schemeClr val="bg1"/>
                  </a:solidFill>
                  <a:latin typeface="Times New Roman" pitchFamily="-103" charset="0"/>
                </a:endParaRPr>
              </a:p>
            </p:txBody>
          </p:sp>
          <p:sp>
            <p:nvSpPr>
              <p:cNvPr id="48155" name="Line 10"/>
              <p:cNvSpPr>
                <a:spLocks noChangeShapeType="1"/>
              </p:cNvSpPr>
              <p:nvPr/>
            </p:nvSpPr>
            <p:spPr bwMode="auto">
              <a:xfrm>
                <a:off x="4121" y="2791"/>
                <a:ext cx="288" cy="0"/>
              </a:xfrm>
              <a:prstGeom prst="line">
                <a:avLst/>
              </a:prstGeom>
              <a:noFill/>
              <a:ln w="9525">
                <a:solidFill>
                  <a:srgbClr val="C0C0C0"/>
                </a:solidFill>
                <a:prstDash val="dash"/>
                <a:round/>
                <a:headEnd/>
                <a:tailEnd/>
              </a:ln>
            </p:spPr>
            <p:txBody>
              <a:bodyPr>
                <a:prstTxWarp prst="textNoShape">
                  <a:avLst/>
                </a:prstTxWarp>
              </a:bodyPr>
              <a:lstStyle/>
              <a:p>
                <a:endParaRPr lang="en-US">
                  <a:solidFill>
                    <a:schemeClr val="bg1"/>
                  </a:solidFill>
                </a:endParaRPr>
              </a:p>
            </p:txBody>
          </p:sp>
          <p:sp>
            <p:nvSpPr>
              <p:cNvPr id="48156" name="Text Box 13"/>
              <p:cNvSpPr txBox="1">
                <a:spLocks noChangeArrowheads="1"/>
              </p:cNvSpPr>
              <p:nvPr/>
            </p:nvSpPr>
            <p:spPr bwMode="auto">
              <a:xfrm>
                <a:off x="4735" y="1990"/>
                <a:ext cx="717" cy="523"/>
              </a:xfrm>
              <a:prstGeom prst="rect">
                <a:avLst/>
              </a:prstGeom>
              <a:noFill/>
              <a:ln w="9525">
                <a:noFill/>
                <a:miter lim="800000"/>
                <a:headEnd/>
                <a:tailEnd/>
              </a:ln>
            </p:spPr>
            <p:txBody>
              <a:bodyPr>
                <a:prstTxWarp prst="textNoShape">
                  <a:avLst/>
                </a:prstTxWarp>
                <a:spAutoFit/>
              </a:bodyPr>
              <a:lstStyle/>
              <a:p>
                <a:pPr algn="ctr"/>
                <a:r>
                  <a:rPr lang="en-US" sz="1200" b="1">
                    <a:solidFill>
                      <a:schemeClr val="bg1"/>
                    </a:solidFill>
                    <a:latin typeface="Calibri" pitchFamily="-103" charset="0"/>
                  </a:rPr>
                  <a:t>Talent Gap:</a:t>
                </a:r>
              </a:p>
              <a:p>
                <a:pPr algn="ctr"/>
                <a:r>
                  <a:rPr lang="en-US" sz="1200" b="1">
                    <a:solidFill>
                      <a:schemeClr val="bg1"/>
                    </a:solidFill>
                    <a:latin typeface="Calibri" pitchFamily="-103" charset="0"/>
                  </a:rPr>
                  <a:t>How to fill? </a:t>
                </a:r>
                <a:r>
                  <a:rPr lang="en-US" sz="1200" b="1" i="1">
                    <a:solidFill>
                      <a:schemeClr val="bg1"/>
                    </a:solidFill>
                    <a:latin typeface="Calibri" pitchFamily="-103" charset="0"/>
                  </a:rPr>
                  <a:t>Internally &amp; Externally</a:t>
                </a:r>
                <a:r>
                  <a:rPr lang="en-US" sz="1200" b="1">
                    <a:solidFill>
                      <a:schemeClr val="bg1"/>
                    </a:solidFill>
                    <a:latin typeface="Calibri" pitchFamily="-103" charset="0"/>
                  </a:rPr>
                  <a:t>?</a:t>
                </a:r>
              </a:p>
            </p:txBody>
          </p:sp>
          <p:sp>
            <p:nvSpPr>
              <p:cNvPr id="48157" name="Line 11"/>
              <p:cNvSpPr>
                <a:spLocks noChangeShapeType="1"/>
              </p:cNvSpPr>
              <p:nvPr/>
            </p:nvSpPr>
            <p:spPr bwMode="auto">
              <a:xfrm>
                <a:off x="4121" y="1783"/>
                <a:ext cx="288" cy="0"/>
              </a:xfrm>
              <a:prstGeom prst="line">
                <a:avLst/>
              </a:prstGeom>
              <a:noFill/>
              <a:ln w="9525">
                <a:solidFill>
                  <a:srgbClr val="C0C0C0"/>
                </a:solidFill>
                <a:prstDash val="dash"/>
                <a:round/>
                <a:headEnd/>
                <a:tailEnd/>
              </a:ln>
            </p:spPr>
            <p:txBody>
              <a:bodyPr>
                <a:prstTxWarp prst="textNoShape">
                  <a:avLst/>
                </a:prstTxWarp>
              </a:bodyPr>
              <a:lstStyle/>
              <a:p>
                <a:endParaRPr lang="en-US">
                  <a:solidFill>
                    <a:schemeClr val="bg1"/>
                  </a:solidFill>
                </a:endParaRPr>
              </a:p>
            </p:txBody>
          </p:sp>
        </p:grpSp>
      </p:grpSp>
      <p:sp>
        <p:nvSpPr>
          <p:cNvPr id="48144" name="Text Box 23"/>
          <p:cNvSpPr txBox="1">
            <a:spLocks noChangeArrowheads="1"/>
          </p:cNvSpPr>
          <p:nvPr/>
        </p:nvSpPr>
        <p:spPr bwMode="auto">
          <a:xfrm>
            <a:off x="3417891" y="4757203"/>
            <a:ext cx="853311" cy="276999"/>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latin typeface="Calibri" pitchFamily="-103" charset="0"/>
              </a:rPr>
              <a:t>12 months</a:t>
            </a:r>
          </a:p>
        </p:txBody>
      </p:sp>
      <p:grpSp>
        <p:nvGrpSpPr>
          <p:cNvPr id="6" name="Group 32"/>
          <p:cNvGrpSpPr>
            <a:grpSpLocks/>
          </p:cNvGrpSpPr>
          <p:nvPr/>
        </p:nvGrpSpPr>
        <p:grpSpPr bwMode="auto">
          <a:xfrm>
            <a:off x="2352677" y="2393413"/>
            <a:ext cx="4570413" cy="609600"/>
            <a:chOff x="1482" y="2217"/>
            <a:chExt cx="2879" cy="384"/>
          </a:xfrm>
        </p:grpSpPr>
        <p:sp>
          <p:nvSpPr>
            <p:cNvPr id="48150" name="Arc 7"/>
            <p:cNvSpPr>
              <a:spLocks/>
            </p:cNvSpPr>
            <p:nvPr/>
          </p:nvSpPr>
          <p:spPr bwMode="auto">
            <a:xfrm rot="17109461" flipV="1">
              <a:off x="3425" y="2424"/>
              <a:ext cx="144" cy="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3366FF"/>
              </a:solidFill>
              <a:prstDash val="dash"/>
              <a:round/>
              <a:headEnd/>
              <a:tailEnd type="triangle" w="med" len="med"/>
            </a:ln>
          </p:spPr>
          <p:txBody>
            <a:bodyPr rot="10800000" vert="eaVert" wrap="none" anchor="ctr">
              <a:prstTxWarp prst="textNoShape">
                <a:avLst/>
              </a:prstTxWarp>
            </a:bodyPr>
            <a:lstStyle/>
            <a:p>
              <a:endParaRPr lang="en-US">
                <a:solidFill>
                  <a:schemeClr val="bg1"/>
                </a:solidFill>
                <a:latin typeface="Calibri" pitchFamily="-103" charset="0"/>
              </a:endParaRPr>
            </a:p>
          </p:txBody>
        </p:sp>
        <p:sp>
          <p:nvSpPr>
            <p:cNvPr id="48151" name="Arc 24"/>
            <p:cNvSpPr>
              <a:spLocks/>
            </p:cNvSpPr>
            <p:nvPr/>
          </p:nvSpPr>
          <p:spPr bwMode="auto">
            <a:xfrm rot="20878920" flipV="1">
              <a:off x="1482" y="2217"/>
              <a:ext cx="2879" cy="384"/>
            </a:xfrm>
            <a:custGeom>
              <a:avLst/>
              <a:gdLst>
                <a:gd name="T0" fmla="*/ 0 w 21524"/>
                <a:gd name="T1" fmla="*/ 0 h 21600"/>
                <a:gd name="T2" fmla="*/ 0 w 21524"/>
                <a:gd name="T3" fmla="*/ 0 h 21600"/>
                <a:gd name="T4" fmla="*/ 0 w 21524"/>
                <a:gd name="T5" fmla="*/ 0 h 21600"/>
                <a:gd name="T6" fmla="*/ 0 60000 65536"/>
                <a:gd name="T7" fmla="*/ 0 60000 65536"/>
                <a:gd name="T8" fmla="*/ 0 60000 65536"/>
                <a:gd name="T9" fmla="*/ 0 w 21524"/>
                <a:gd name="T10" fmla="*/ 0 h 21600"/>
                <a:gd name="T11" fmla="*/ 21524 w 21524"/>
                <a:gd name="T12" fmla="*/ 21600 h 21600"/>
              </a:gdLst>
              <a:ahLst/>
              <a:cxnLst>
                <a:cxn ang="T6">
                  <a:pos x="T0" y="T1"/>
                </a:cxn>
                <a:cxn ang="T7">
                  <a:pos x="T2" y="T3"/>
                </a:cxn>
                <a:cxn ang="T8">
                  <a:pos x="T4" y="T5"/>
                </a:cxn>
              </a:cxnLst>
              <a:rect l="T9" t="T10" r="T11" b="T12"/>
              <a:pathLst>
                <a:path w="21524" h="21600" fill="none" extrusionOk="0">
                  <a:moveTo>
                    <a:pt x="-1" y="0"/>
                  </a:moveTo>
                  <a:cubicBezTo>
                    <a:pt x="11228" y="0"/>
                    <a:pt x="20584" y="8603"/>
                    <a:pt x="21524" y="19792"/>
                  </a:cubicBezTo>
                </a:path>
                <a:path w="21524" h="21600" stroke="0" extrusionOk="0">
                  <a:moveTo>
                    <a:pt x="-1" y="0"/>
                  </a:moveTo>
                  <a:cubicBezTo>
                    <a:pt x="11228" y="0"/>
                    <a:pt x="20584" y="8603"/>
                    <a:pt x="21524" y="19792"/>
                  </a:cubicBezTo>
                  <a:lnTo>
                    <a:pt x="0" y="21600"/>
                  </a:lnTo>
                  <a:close/>
                </a:path>
              </a:pathLst>
            </a:custGeom>
            <a:noFill/>
            <a:ln w="9525">
              <a:solidFill>
                <a:srgbClr val="3366FF"/>
              </a:solidFill>
              <a:round/>
              <a:headEnd/>
              <a:tailEnd type="triangle" w="med" len="med"/>
            </a:ln>
          </p:spPr>
          <p:txBody>
            <a:bodyPr rot="10800000" wrap="none" anchor="ctr">
              <a:prstTxWarp prst="textNoShape">
                <a:avLst/>
              </a:prstTxWarp>
            </a:bodyPr>
            <a:lstStyle/>
            <a:p>
              <a:endParaRPr lang="en-US">
                <a:solidFill>
                  <a:schemeClr val="bg1"/>
                </a:solidFill>
                <a:latin typeface="Calibri" pitchFamily="-103" charset="0"/>
              </a:endParaRPr>
            </a:p>
          </p:txBody>
        </p:sp>
      </p:grpSp>
      <p:sp>
        <p:nvSpPr>
          <p:cNvPr id="27673" name="AutoShape 25"/>
          <p:cNvSpPr>
            <a:spLocks noChangeArrowheads="1"/>
          </p:cNvSpPr>
          <p:nvPr/>
        </p:nvSpPr>
        <p:spPr bwMode="auto">
          <a:xfrm>
            <a:off x="5715002" y="3183988"/>
            <a:ext cx="2940051" cy="1295400"/>
          </a:xfrm>
          <a:prstGeom prst="roundRect">
            <a:avLst>
              <a:gd name="adj" fmla="val 16667"/>
            </a:avLst>
          </a:prstGeom>
          <a:solidFill>
            <a:srgbClr val="0000FF"/>
          </a:solidFill>
          <a:ln w="9525">
            <a:noFill/>
            <a:round/>
            <a:headEnd/>
            <a:tailEnd/>
          </a:ln>
          <a:scene3d>
            <a:camera prst="orthographicFront"/>
            <a:lightRig rig="threePt" dir="t"/>
          </a:scene3d>
          <a:sp3d>
            <a:bevelT/>
          </a:sp3d>
        </p:spPr>
        <p:txBody>
          <a:bodyPr anchor="ctr">
            <a:prstTxWarp prst="textNoShape">
              <a:avLst/>
            </a:prstTxWarp>
          </a:bodyPr>
          <a:lstStyle/>
          <a:p>
            <a:pPr marL="177796" indent="-177796">
              <a:defRPr/>
            </a:pPr>
            <a:r>
              <a:rPr lang="en-US" sz="1200" b="1" i="1" dirty="0">
                <a:solidFill>
                  <a:schemeClr val="bg1"/>
                </a:solidFill>
                <a:latin typeface="Calibri" pitchFamily="-104" charset="0"/>
                <a:ea typeface="ＭＳ Ｐゴシック" pitchFamily="-104" charset="-128"/>
                <a:cs typeface="ＭＳ Ｐゴシック" pitchFamily="-104" charset="-128"/>
              </a:rPr>
              <a:t>Workforce Analytics</a:t>
            </a:r>
            <a:r>
              <a:rPr lang="en-US" sz="1200" i="1" dirty="0">
                <a:solidFill>
                  <a:schemeClr val="bg1"/>
                </a:solidFill>
                <a:latin typeface="Calibri" pitchFamily="-104" charset="0"/>
                <a:ea typeface="ＭＳ Ｐゴシック" pitchFamily="-104" charset="-128"/>
                <a:cs typeface="ＭＳ Ｐゴシック" pitchFamily="-104" charset="-128"/>
              </a:rPr>
              <a:t> can help improve retention which, in turn, will positively affect the internal supply of talent.  </a:t>
            </a:r>
          </a:p>
          <a:p>
            <a:pPr marL="177796" indent="-177796">
              <a:defRPr/>
            </a:pPr>
            <a:r>
              <a:rPr lang="en-US" sz="1200" b="1" i="1" dirty="0">
                <a:solidFill>
                  <a:schemeClr val="bg1"/>
                </a:solidFill>
                <a:latin typeface="Calibri" pitchFamily="-104" charset="0"/>
                <a:ea typeface="ＭＳ Ｐゴシック" pitchFamily="-104" charset="-128"/>
                <a:cs typeface="ＭＳ Ｐゴシック" pitchFamily="-104" charset="-128"/>
              </a:rPr>
              <a:t>Workforce Planning </a:t>
            </a:r>
            <a:r>
              <a:rPr lang="en-US" sz="1200" i="1" dirty="0">
                <a:solidFill>
                  <a:schemeClr val="bg1"/>
                </a:solidFill>
                <a:latin typeface="Calibri" pitchFamily="-104" charset="0"/>
                <a:ea typeface="ＭＳ Ｐゴシック" pitchFamily="-104" charset="-128"/>
                <a:cs typeface="ＭＳ Ｐゴシック" pitchFamily="-104" charset="-128"/>
              </a:rPr>
              <a:t>helps determine recruiting needs, development needs, contingent/full-time/part-time mix, etc. </a:t>
            </a:r>
          </a:p>
        </p:txBody>
      </p:sp>
      <p:sp>
        <p:nvSpPr>
          <p:cNvPr id="48149" name="Text Box 28"/>
          <p:cNvSpPr txBox="1">
            <a:spLocks noChangeArrowheads="1"/>
          </p:cNvSpPr>
          <p:nvPr/>
        </p:nvSpPr>
        <p:spPr bwMode="auto">
          <a:xfrm>
            <a:off x="6683377" y="5451477"/>
            <a:ext cx="1858201" cy="246221"/>
          </a:xfrm>
          <a:prstGeom prst="rect">
            <a:avLst/>
          </a:prstGeom>
          <a:noFill/>
          <a:ln w="9525">
            <a:noFill/>
            <a:miter lim="800000"/>
            <a:headEnd/>
            <a:tailEnd/>
          </a:ln>
        </p:spPr>
        <p:txBody>
          <a:bodyPr wrap="none">
            <a:prstTxWarp prst="textNoShape">
              <a:avLst/>
            </a:prstTxWarp>
            <a:spAutoFit/>
          </a:bodyPr>
          <a:lstStyle/>
          <a:p>
            <a:r>
              <a:rPr lang="en-US" sz="1000" dirty="0">
                <a:solidFill>
                  <a:schemeClr val="bg1"/>
                </a:solidFill>
                <a:latin typeface="Gill Sans MT" pitchFamily="-103" charset="0"/>
              </a:rPr>
              <a:t>© 2015 Talent Strategy Institute</a:t>
            </a:r>
          </a:p>
        </p:txBody>
      </p:sp>
    </p:spTree>
    <p:extLst>
      <p:ext uri="{BB962C8B-B14F-4D97-AF65-F5344CB8AC3E}">
        <p14:creationId xmlns:p14="http://schemas.microsoft.com/office/powerpoint/2010/main" val="828690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7673"/>
                                        </p:tgtEl>
                                        <p:attrNameLst>
                                          <p:attrName>style.visibility</p:attrName>
                                        </p:attrNameLst>
                                      </p:cBhvr>
                                      <p:to>
                                        <p:strVal val="visible"/>
                                      </p:to>
                                    </p:set>
                                    <p:animEffect transition="in" filter="blinds(horizontal)">
                                      <p:cBhvr>
                                        <p:cTn id="27" dur="1000"/>
                                        <p:tgtEl>
                                          <p:spTgt spid="276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75" y="-18364"/>
            <a:ext cx="8394268" cy="857250"/>
          </a:xfrm>
        </p:spPr>
        <p:txBody>
          <a:bodyPr/>
          <a:lstStyle/>
          <a:p>
            <a:r>
              <a:rPr lang="en-US" dirty="0">
                <a:solidFill>
                  <a:srgbClr val="00B0F0"/>
                </a:solidFill>
              </a:rPr>
              <a:t>People Analytics 3.0 – It’s an “And”</a:t>
            </a:r>
          </a:p>
        </p:txBody>
      </p:sp>
      <p:grpSp>
        <p:nvGrpSpPr>
          <p:cNvPr id="28" name="Group 27"/>
          <p:cNvGrpSpPr/>
          <p:nvPr/>
        </p:nvGrpSpPr>
        <p:grpSpPr>
          <a:xfrm>
            <a:off x="381000" y="796659"/>
            <a:ext cx="2451100" cy="1478495"/>
            <a:chOff x="381000" y="901434"/>
            <a:chExt cx="2451100" cy="1478495"/>
          </a:xfrm>
        </p:grpSpPr>
        <p:sp>
          <p:nvSpPr>
            <p:cNvPr id="4" name="Rounded Rectangle 3"/>
            <p:cNvSpPr/>
            <p:nvPr/>
          </p:nvSpPr>
          <p:spPr>
            <a:xfrm>
              <a:off x="381000" y="1231900"/>
              <a:ext cx="2451100" cy="1148029"/>
            </a:xfrm>
            <a:prstGeom prst="roundRect">
              <a:avLst/>
            </a:prstGeom>
            <a:solidFill>
              <a:schemeClr val="accent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bg1"/>
                  </a:solidFill>
                </a:rPr>
                <a:t>Research</a:t>
              </a:r>
            </a:p>
            <a:p>
              <a:pPr algn="ctr"/>
              <a:r>
                <a:rPr lang="en-US" sz="2400" dirty="0">
                  <a:solidFill>
                    <a:schemeClr val="bg1"/>
                  </a:solidFill>
                </a:rPr>
                <a:t>&amp; Analysis</a:t>
              </a:r>
            </a:p>
          </p:txBody>
        </p:sp>
        <p:sp>
          <p:nvSpPr>
            <p:cNvPr id="9" name="TextBox 8"/>
            <p:cNvSpPr txBox="1"/>
            <p:nvPr/>
          </p:nvSpPr>
          <p:spPr>
            <a:xfrm>
              <a:off x="652731" y="901434"/>
              <a:ext cx="1907638" cy="307777"/>
            </a:xfrm>
            <a:prstGeom prst="rect">
              <a:avLst/>
            </a:prstGeom>
            <a:noFill/>
          </p:spPr>
          <p:txBody>
            <a:bodyPr wrap="none" rtlCol="0">
              <a:spAutoFit/>
            </a:bodyPr>
            <a:lstStyle/>
            <a:p>
              <a:r>
                <a:rPr lang="en-US" sz="1400" b="1" dirty="0">
                  <a:solidFill>
                    <a:schemeClr val="bg1"/>
                  </a:solidFill>
                </a:rPr>
                <a:t>People Analytics 1.0</a:t>
              </a:r>
            </a:p>
          </p:txBody>
        </p:sp>
      </p:grpSp>
      <p:grpSp>
        <p:nvGrpSpPr>
          <p:cNvPr id="29" name="Group 28"/>
          <p:cNvGrpSpPr/>
          <p:nvPr/>
        </p:nvGrpSpPr>
        <p:grpSpPr>
          <a:xfrm>
            <a:off x="3352378" y="793234"/>
            <a:ext cx="2451100" cy="1481920"/>
            <a:chOff x="3352378" y="898009"/>
            <a:chExt cx="2451100" cy="1481920"/>
          </a:xfrm>
        </p:grpSpPr>
        <p:sp>
          <p:nvSpPr>
            <p:cNvPr id="5" name="Rounded Rectangle 4"/>
            <p:cNvSpPr/>
            <p:nvPr/>
          </p:nvSpPr>
          <p:spPr>
            <a:xfrm>
              <a:off x="3352378" y="1231900"/>
              <a:ext cx="2451100" cy="1148029"/>
            </a:xfrm>
            <a:prstGeom prst="round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bg1"/>
                  </a:solidFill>
                </a:rPr>
                <a:t>Data Aggregation</a:t>
              </a:r>
            </a:p>
            <a:p>
              <a:pPr algn="ctr"/>
              <a:r>
                <a:rPr lang="en-US" sz="2400" dirty="0">
                  <a:solidFill>
                    <a:schemeClr val="bg1"/>
                  </a:solidFill>
                </a:rPr>
                <a:t>&amp; Visualization</a:t>
              </a:r>
            </a:p>
          </p:txBody>
        </p:sp>
        <p:sp>
          <p:nvSpPr>
            <p:cNvPr id="10" name="TextBox 9"/>
            <p:cNvSpPr txBox="1"/>
            <p:nvPr/>
          </p:nvSpPr>
          <p:spPr>
            <a:xfrm>
              <a:off x="3624109" y="898009"/>
              <a:ext cx="1907638" cy="307777"/>
            </a:xfrm>
            <a:prstGeom prst="rect">
              <a:avLst/>
            </a:prstGeom>
            <a:noFill/>
          </p:spPr>
          <p:txBody>
            <a:bodyPr wrap="none" rtlCol="0">
              <a:spAutoFit/>
            </a:bodyPr>
            <a:lstStyle/>
            <a:p>
              <a:r>
                <a:rPr lang="en-US" sz="1400" b="1" dirty="0">
                  <a:solidFill>
                    <a:schemeClr val="bg1"/>
                  </a:solidFill>
                </a:rPr>
                <a:t>People Analytics 2.0</a:t>
              </a:r>
            </a:p>
          </p:txBody>
        </p:sp>
      </p:grpSp>
      <p:grpSp>
        <p:nvGrpSpPr>
          <p:cNvPr id="30" name="Group 29"/>
          <p:cNvGrpSpPr/>
          <p:nvPr/>
        </p:nvGrpSpPr>
        <p:grpSpPr>
          <a:xfrm>
            <a:off x="6299200" y="793234"/>
            <a:ext cx="2451100" cy="1481920"/>
            <a:chOff x="6299200" y="898009"/>
            <a:chExt cx="2451100" cy="1481920"/>
          </a:xfrm>
        </p:grpSpPr>
        <p:sp>
          <p:nvSpPr>
            <p:cNvPr id="6" name="Rounded Rectangle 5"/>
            <p:cNvSpPr/>
            <p:nvPr/>
          </p:nvSpPr>
          <p:spPr>
            <a:xfrm>
              <a:off x="6299200" y="1231900"/>
              <a:ext cx="2451100" cy="1148029"/>
            </a:xfrm>
            <a:prstGeom prst="roundRect">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err="1">
                  <a:solidFill>
                    <a:schemeClr val="bg1"/>
                  </a:solidFill>
                </a:rPr>
                <a:t>Productization</a:t>
              </a:r>
              <a:r>
                <a:rPr lang="en-US" sz="2400" dirty="0">
                  <a:solidFill>
                    <a:schemeClr val="bg1"/>
                  </a:solidFill>
                </a:rPr>
                <a:t> / “</a:t>
              </a:r>
              <a:r>
                <a:rPr lang="en-US" sz="2400" dirty="0" err="1">
                  <a:solidFill>
                    <a:schemeClr val="bg1"/>
                  </a:solidFill>
                </a:rPr>
                <a:t>Solutionize</a:t>
              </a:r>
              <a:r>
                <a:rPr lang="en-US" sz="2400" dirty="0">
                  <a:solidFill>
                    <a:schemeClr val="bg1"/>
                  </a:solidFill>
                </a:rPr>
                <a:t>”</a:t>
              </a:r>
            </a:p>
          </p:txBody>
        </p:sp>
        <p:sp>
          <p:nvSpPr>
            <p:cNvPr id="11" name="TextBox 10"/>
            <p:cNvSpPr txBox="1"/>
            <p:nvPr/>
          </p:nvSpPr>
          <p:spPr>
            <a:xfrm>
              <a:off x="6566005" y="898009"/>
              <a:ext cx="1907638" cy="307777"/>
            </a:xfrm>
            <a:prstGeom prst="rect">
              <a:avLst/>
            </a:prstGeom>
            <a:noFill/>
          </p:spPr>
          <p:txBody>
            <a:bodyPr wrap="none" rtlCol="0">
              <a:spAutoFit/>
            </a:bodyPr>
            <a:lstStyle/>
            <a:p>
              <a:r>
                <a:rPr lang="en-US" sz="1400" b="1" dirty="0">
                  <a:solidFill>
                    <a:schemeClr val="bg1"/>
                  </a:solidFill>
                </a:rPr>
                <a:t>People Analytics 3.0</a:t>
              </a:r>
            </a:p>
          </p:txBody>
        </p:sp>
      </p:grpSp>
      <p:grpSp>
        <p:nvGrpSpPr>
          <p:cNvPr id="33" name="Group 32"/>
          <p:cNvGrpSpPr/>
          <p:nvPr/>
        </p:nvGrpSpPr>
        <p:grpSpPr>
          <a:xfrm>
            <a:off x="3334551" y="2550318"/>
            <a:ext cx="2634449" cy="1866792"/>
            <a:chOff x="3334551" y="2655093"/>
            <a:chExt cx="2634449" cy="1866792"/>
          </a:xfrm>
        </p:grpSpPr>
        <p:sp>
          <p:nvSpPr>
            <p:cNvPr id="8" name="TextBox 7"/>
            <p:cNvSpPr txBox="1"/>
            <p:nvPr/>
          </p:nvSpPr>
          <p:spPr>
            <a:xfrm>
              <a:off x="3334551" y="4060220"/>
              <a:ext cx="926857" cy="461665"/>
            </a:xfrm>
            <a:prstGeom prst="rect">
              <a:avLst/>
            </a:prstGeom>
            <a:noFill/>
          </p:spPr>
          <p:txBody>
            <a:bodyPr wrap="none" rtlCol="0">
              <a:spAutoFit/>
            </a:bodyPr>
            <a:lstStyle/>
            <a:p>
              <a:r>
                <a:rPr lang="en-US" sz="1200" dirty="0">
                  <a:solidFill>
                    <a:schemeClr val="bg1"/>
                  </a:solidFill>
                </a:rPr>
                <a:t>Executives</a:t>
              </a:r>
            </a:p>
            <a:p>
              <a:r>
                <a:rPr lang="en-US" sz="1200" dirty="0">
                  <a:solidFill>
                    <a:schemeClr val="bg1"/>
                  </a:solidFill>
                </a:rPr>
                <a:t>HRBPs</a:t>
              </a:r>
            </a:p>
          </p:txBody>
        </p:sp>
        <p:sp>
          <p:nvSpPr>
            <p:cNvPr id="13" name="TextBox 12"/>
            <p:cNvSpPr txBox="1"/>
            <p:nvPr/>
          </p:nvSpPr>
          <p:spPr>
            <a:xfrm>
              <a:off x="3334551" y="2655093"/>
              <a:ext cx="2634449" cy="1015663"/>
            </a:xfrm>
            <a:prstGeom prst="rect">
              <a:avLst/>
            </a:prstGeom>
            <a:noFill/>
          </p:spPr>
          <p:txBody>
            <a:bodyPr wrap="square" rtlCol="0">
              <a:spAutoFit/>
            </a:bodyPr>
            <a:lstStyle/>
            <a:p>
              <a:r>
                <a:rPr lang="en-US" sz="1200" dirty="0">
                  <a:solidFill>
                    <a:schemeClr val="bg1"/>
                  </a:solidFill>
                </a:rPr>
                <a:t>Dashboards, Scorecards, Drill-down, Self-service, Data-mining, Exception reporting / alerts, Democratizing data &amp; insights</a:t>
              </a:r>
            </a:p>
            <a:p>
              <a:endParaRPr lang="en-US" sz="1200" dirty="0">
                <a:solidFill>
                  <a:schemeClr val="bg1"/>
                </a:solidFill>
              </a:endParaRPr>
            </a:p>
          </p:txBody>
        </p:sp>
        <p:sp>
          <p:nvSpPr>
            <p:cNvPr id="17" name="TextBox 16"/>
            <p:cNvSpPr txBox="1"/>
            <p:nvPr/>
          </p:nvSpPr>
          <p:spPr>
            <a:xfrm>
              <a:off x="3334551" y="3649355"/>
              <a:ext cx="2634449" cy="276999"/>
            </a:xfrm>
            <a:prstGeom prst="rect">
              <a:avLst/>
            </a:prstGeom>
            <a:noFill/>
          </p:spPr>
          <p:txBody>
            <a:bodyPr wrap="square" rtlCol="0">
              <a:spAutoFit/>
            </a:bodyPr>
            <a:lstStyle/>
            <a:p>
              <a:r>
                <a:rPr lang="en-US" sz="1200" dirty="0">
                  <a:solidFill>
                    <a:schemeClr val="bg1"/>
                  </a:solidFill>
                </a:rPr>
                <a:t>Transactional, Descriptive</a:t>
              </a:r>
            </a:p>
          </p:txBody>
        </p:sp>
      </p:grpSp>
      <p:grpSp>
        <p:nvGrpSpPr>
          <p:cNvPr id="34" name="Group 33"/>
          <p:cNvGrpSpPr/>
          <p:nvPr/>
        </p:nvGrpSpPr>
        <p:grpSpPr>
          <a:xfrm>
            <a:off x="6337632" y="2550318"/>
            <a:ext cx="2679439" cy="2236124"/>
            <a:chOff x="6337632" y="2655093"/>
            <a:chExt cx="2679439" cy="2236124"/>
          </a:xfrm>
        </p:grpSpPr>
        <p:sp>
          <p:nvSpPr>
            <p:cNvPr id="14" name="TextBox 13"/>
            <p:cNvSpPr txBox="1"/>
            <p:nvPr/>
          </p:nvSpPr>
          <p:spPr>
            <a:xfrm>
              <a:off x="6337632" y="2655093"/>
              <a:ext cx="2605380" cy="1015663"/>
            </a:xfrm>
            <a:prstGeom prst="rect">
              <a:avLst/>
            </a:prstGeom>
            <a:noFill/>
          </p:spPr>
          <p:txBody>
            <a:bodyPr wrap="square" rtlCol="0">
              <a:spAutoFit/>
            </a:bodyPr>
            <a:lstStyle/>
            <a:p>
              <a:r>
                <a:rPr lang="en-US" sz="1200" dirty="0">
                  <a:solidFill>
                    <a:schemeClr val="bg1"/>
                  </a:solidFill>
                </a:rPr>
                <a:t>Apps, </a:t>
              </a:r>
              <a:r>
                <a:rPr lang="en-US" sz="1200" dirty="0" err="1">
                  <a:solidFill>
                    <a:schemeClr val="bg1"/>
                  </a:solidFill>
                </a:rPr>
                <a:t>Chatbots</a:t>
              </a:r>
              <a:r>
                <a:rPr lang="en-US" sz="1200" dirty="0">
                  <a:solidFill>
                    <a:schemeClr val="bg1"/>
                  </a:solidFill>
                </a:rPr>
                <a:t>, AI, Machine Learning, Wearables, Digitized Processes, Networked Intelligence, Well-being, Personal Development</a:t>
              </a:r>
            </a:p>
            <a:p>
              <a:endParaRPr lang="en-US" sz="1200" dirty="0">
                <a:solidFill>
                  <a:schemeClr val="bg1"/>
                </a:solidFill>
              </a:endParaRPr>
            </a:p>
          </p:txBody>
        </p:sp>
        <p:sp>
          <p:nvSpPr>
            <p:cNvPr id="18" name="TextBox 17"/>
            <p:cNvSpPr txBox="1"/>
            <p:nvPr/>
          </p:nvSpPr>
          <p:spPr>
            <a:xfrm>
              <a:off x="6363032" y="3649355"/>
              <a:ext cx="2654039" cy="276999"/>
            </a:xfrm>
            <a:prstGeom prst="rect">
              <a:avLst/>
            </a:prstGeom>
            <a:noFill/>
          </p:spPr>
          <p:txBody>
            <a:bodyPr wrap="square" rtlCol="0">
              <a:spAutoFit/>
            </a:bodyPr>
            <a:lstStyle/>
            <a:p>
              <a:r>
                <a:rPr lang="en-US" sz="1200" dirty="0">
                  <a:solidFill>
                    <a:schemeClr val="bg1"/>
                  </a:solidFill>
                </a:rPr>
                <a:t>Behavioral, Passive, Intention-based</a:t>
              </a:r>
            </a:p>
          </p:txBody>
        </p:sp>
        <p:sp>
          <p:nvSpPr>
            <p:cNvPr id="19" name="TextBox 18"/>
            <p:cNvSpPr txBox="1"/>
            <p:nvPr/>
          </p:nvSpPr>
          <p:spPr>
            <a:xfrm>
              <a:off x="6363032" y="4060220"/>
              <a:ext cx="1156792" cy="830997"/>
            </a:xfrm>
            <a:prstGeom prst="rect">
              <a:avLst/>
            </a:prstGeom>
            <a:noFill/>
          </p:spPr>
          <p:txBody>
            <a:bodyPr wrap="none" rtlCol="0">
              <a:spAutoFit/>
            </a:bodyPr>
            <a:lstStyle/>
            <a:p>
              <a:r>
                <a:rPr lang="en-US" sz="1200" dirty="0">
                  <a:solidFill>
                    <a:schemeClr val="bg1"/>
                  </a:solidFill>
                </a:rPr>
                <a:t>Executives</a:t>
              </a:r>
            </a:p>
            <a:p>
              <a:r>
                <a:rPr lang="en-US" sz="1200" dirty="0">
                  <a:solidFill>
                    <a:schemeClr val="bg1"/>
                  </a:solidFill>
                </a:rPr>
                <a:t>HRBPs</a:t>
              </a:r>
            </a:p>
            <a:p>
              <a:r>
                <a:rPr lang="en-US" sz="1200" dirty="0">
                  <a:solidFill>
                    <a:schemeClr val="bg1"/>
                  </a:solidFill>
                </a:rPr>
                <a:t>Team Leaders</a:t>
              </a:r>
            </a:p>
            <a:p>
              <a:r>
                <a:rPr lang="en-US" sz="1200" dirty="0">
                  <a:solidFill>
                    <a:schemeClr val="bg1"/>
                  </a:solidFill>
                </a:rPr>
                <a:t>Employees</a:t>
              </a:r>
            </a:p>
          </p:txBody>
        </p:sp>
      </p:grpSp>
      <p:cxnSp>
        <p:nvCxnSpPr>
          <p:cNvPr id="15" name="Straight Connector 14"/>
          <p:cNvCxnSpPr/>
          <p:nvPr/>
        </p:nvCxnSpPr>
        <p:spPr>
          <a:xfrm>
            <a:off x="139700" y="3457631"/>
            <a:ext cx="8737600" cy="0"/>
          </a:xfrm>
          <a:prstGeom prst="line">
            <a:avLst/>
          </a:prstGeom>
          <a:ln w="1270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139700" y="3921338"/>
            <a:ext cx="8737600" cy="0"/>
          </a:xfrm>
          <a:prstGeom prst="line">
            <a:avLst/>
          </a:prstGeom>
          <a:ln w="1270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nvGrpSpPr>
          <p:cNvPr id="35" name="Group 34"/>
          <p:cNvGrpSpPr/>
          <p:nvPr/>
        </p:nvGrpSpPr>
        <p:grpSpPr>
          <a:xfrm>
            <a:off x="78752" y="2539201"/>
            <a:ext cx="3116028" cy="2185765"/>
            <a:chOff x="78752" y="2643976"/>
            <a:chExt cx="3116028" cy="2185765"/>
          </a:xfrm>
        </p:grpSpPr>
        <p:sp>
          <p:nvSpPr>
            <p:cNvPr id="7" name="TextBox 6"/>
            <p:cNvSpPr txBox="1"/>
            <p:nvPr/>
          </p:nvSpPr>
          <p:spPr>
            <a:xfrm>
              <a:off x="393700" y="4060220"/>
              <a:ext cx="926857" cy="276999"/>
            </a:xfrm>
            <a:prstGeom prst="rect">
              <a:avLst/>
            </a:prstGeom>
            <a:noFill/>
          </p:spPr>
          <p:txBody>
            <a:bodyPr wrap="none" rtlCol="0">
              <a:spAutoFit/>
            </a:bodyPr>
            <a:lstStyle/>
            <a:p>
              <a:r>
                <a:rPr lang="en-US" sz="1200" dirty="0">
                  <a:solidFill>
                    <a:schemeClr val="bg1"/>
                  </a:solidFill>
                </a:rPr>
                <a:t>Executives</a:t>
              </a:r>
            </a:p>
          </p:txBody>
        </p:sp>
        <p:sp>
          <p:nvSpPr>
            <p:cNvPr id="12" name="TextBox 11"/>
            <p:cNvSpPr txBox="1"/>
            <p:nvPr/>
          </p:nvSpPr>
          <p:spPr>
            <a:xfrm>
              <a:off x="393700" y="2655093"/>
              <a:ext cx="2496019" cy="1015663"/>
            </a:xfrm>
            <a:prstGeom prst="rect">
              <a:avLst/>
            </a:prstGeom>
            <a:noFill/>
          </p:spPr>
          <p:txBody>
            <a:bodyPr wrap="square" rtlCol="0">
              <a:spAutoFit/>
            </a:bodyPr>
            <a:lstStyle/>
            <a:p>
              <a:r>
                <a:rPr lang="en-US" sz="1200" dirty="0">
                  <a:solidFill>
                    <a:schemeClr val="bg1"/>
                  </a:solidFill>
                </a:rPr>
                <a:t>Academically-inspired individual, team, &amp; organizational studies that analyze the past with the hope of improving the future</a:t>
              </a:r>
            </a:p>
            <a:p>
              <a:endParaRPr lang="en-US" sz="1200" dirty="0">
                <a:solidFill>
                  <a:schemeClr val="bg1"/>
                </a:solidFill>
              </a:endParaRPr>
            </a:p>
          </p:txBody>
        </p:sp>
        <p:sp>
          <p:nvSpPr>
            <p:cNvPr id="16" name="TextBox 15"/>
            <p:cNvSpPr txBox="1"/>
            <p:nvPr/>
          </p:nvSpPr>
          <p:spPr>
            <a:xfrm>
              <a:off x="393700" y="3649355"/>
              <a:ext cx="2801080" cy="276999"/>
            </a:xfrm>
            <a:prstGeom prst="rect">
              <a:avLst/>
            </a:prstGeom>
            <a:noFill/>
          </p:spPr>
          <p:txBody>
            <a:bodyPr wrap="square" rtlCol="0">
              <a:spAutoFit/>
            </a:bodyPr>
            <a:lstStyle/>
            <a:p>
              <a:r>
                <a:rPr lang="en-US" sz="1200" dirty="0">
                  <a:solidFill>
                    <a:schemeClr val="bg1"/>
                  </a:solidFill>
                </a:rPr>
                <a:t>Specific, Solicited, Observational</a:t>
              </a:r>
            </a:p>
          </p:txBody>
        </p:sp>
        <p:sp>
          <p:nvSpPr>
            <p:cNvPr id="20" name="TextBox 19"/>
            <p:cNvSpPr txBox="1"/>
            <p:nvPr/>
          </p:nvSpPr>
          <p:spPr>
            <a:xfrm rot="16200000">
              <a:off x="-224855" y="2947585"/>
              <a:ext cx="861133" cy="253916"/>
            </a:xfrm>
            <a:prstGeom prst="rect">
              <a:avLst/>
            </a:prstGeom>
            <a:noFill/>
          </p:spPr>
          <p:txBody>
            <a:bodyPr wrap="none" rtlCol="0">
              <a:spAutoFit/>
            </a:bodyPr>
            <a:lstStyle/>
            <a:p>
              <a:r>
                <a:rPr lang="en-US" sz="1050" dirty="0">
                  <a:solidFill>
                    <a:schemeClr val="bg1"/>
                  </a:solidFill>
                </a:rPr>
                <a:t>Description</a:t>
              </a:r>
            </a:p>
          </p:txBody>
        </p:sp>
        <p:sp>
          <p:nvSpPr>
            <p:cNvPr id="21" name="TextBox 20"/>
            <p:cNvSpPr txBox="1"/>
            <p:nvPr/>
          </p:nvSpPr>
          <p:spPr>
            <a:xfrm rot="16200000">
              <a:off x="-29290" y="3670448"/>
              <a:ext cx="470000" cy="253916"/>
            </a:xfrm>
            <a:prstGeom prst="rect">
              <a:avLst/>
            </a:prstGeom>
            <a:noFill/>
          </p:spPr>
          <p:txBody>
            <a:bodyPr wrap="none" rtlCol="0">
              <a:spAutoFit/>
            </a:bodyPr>
            <a:lstStyle/>
            <a:p>
              <a:r>
                <a:rPr lang="en-US" sz="1050">
                  <a:solidFill>
                    <a:schemeClr val="bg1"/>
                  </a:solidFill>
                </a:rPr>
                <a:t>Data</a:t>
              </a:r>
              <a:endParaRPr lang="en-US" sz="1050" dirty="0">
                <a:solidFill>
                  <a:schemeClr val="bg1"/>
                </a:solidFill>
              </a:endParaRPr>
            </a:p>
          </p:txBody>
        </p:sp>
        <p:sp>
          <p:nvSpPr>
            <p:cNvPr id="22" name="TextBox 21"/>
            <p:cNvSpPr txBox="1"/>
            <p:nvPr/>
          </p:nvSpPr>
          <p:spPr>
            <a:xfrm rot="16200000">
              <a:off x="-179907" y="4314696"/>
              <a:ext cx="776175" cy="253916"/>
            </a:xfrm>
            <a:prstGeom prst="rect">
              <a:avLst/>
            </a:prstGeom>
            <a:noFill/>
          </p:spPr>
          <p:txBody>
            <a:bodyPr wrap="none" rtlCol="0">
              <a:spAutoFit/>
            </a:bodyPr>
            <a:lstStyle/>
            <a:p>
              <a:r>
                <a:rPr lang="en-US" sz="1050" dirty="0">
                  <a:solidFill>
                    <a:schemeClr val="bg1"/>
                  </a:solidFill>
                </a:rPr>
                <a:t>For Who?</a:t>
              </a:r>
            </a:p>
          </p:txBody>
        </p:sp>
      </p:grpSp>
      <p:sp>
        <p:nvSpPr>
          <p:cNvPr id="25" name="TextBox 24"/>
          <p:cNvSpPr txBox="1"/>
          <p:nvPr/>
        </p:nvSpPr>
        <p:spPr>
          <a:xfrm>
            <a:off x="977901" y="2245519"/>
            <a:ext cx="1193800" cy="246221"/>
          </a:xfrm>
          <a:prstGeom prst="rect">
            <a:avLst/>
          </a:prstGeom>
          <a:noFill/>
        </p:spPr>
        <p:txBody>
          <a:bodyPr wrap="square" rtlCol="0">
            <a:spAutoFit/>
          </a:bodyPr>
          <a:lstStyle/>
          <a:p>
            <a:pPr algn="ctr"/>
            <a:r>
              <a:rPr lang="en-US" sz="1000" i="1" dirty="0">
                <a:solidFill>
                  <a:schemeClr val="bg1"/>
                </a:solidFill>
              </a:rPr>
              <a:t>1924 - Present</a:t>
            </a:r>
          </a:p>
        </p:txBody>
      </p:sp>
      <p:sp>
        <p:nvSpPr>
          <p:cNvPr id="26" name="TextBox 25"/>
          <p:cNvSpPr txBox="1"/>
          <p:nvPr/>
        </p:nvSpPr>
        <p:spPr>
          <a:xfrm>
            <a:off x="4016775" y="2232668"/>
            <a:ext cx="1193800" cy="246221"/>
          </a:xfrm>
          <a:prstGeom prst="rect">
            <a:avLst/>
          </a:prstGeom>
          <a:noFill/>
        </p:spPr>
        <p:txBody>
          <a:bodyPr wrap="square" rtlCol="0">
            <a:spAutoFit/>
          </a:bodyPr>
          <a:lstStyle/>
          <a:p>
            <a:pPr algn="ctr"/>
            <a:r>
              <a:rPr lang="en-US" sz="1000" i="1">
                <a:solidFill>
                  <a:schemeClr val="bg1"/>
                </a:solidFill>
              </a:rPr>
              <a:t>2001 - Present</a:t>
            </a:r>
            <a:endParaRPr lang="en-US" sz="1000" i="1" dirty="0">
              <a:solidFill>
                <a:schemeClr val="bg1"/>
              </a:solidFill>
            </a:endParaRPr>
          </a:p>
        </p:txBody>
      </p:sp>
      <p:sp>
        <p:nvSpPr>
          <p:cNvPr id="27" name="TextBox 26"/>
          <p:cNvSpPr txBox="1"/>
          <p:nvPr/>
        </p:nvSpPr>
        <p:spPr>
          <a:xfrm>
            <a:off x="6927850" y="2232668"/>
            <a:ext cx="1193800" cy="246221"/>
          </a:xfrm>
          <a:prstGeom prst="rect">
            <a:avLst/>
          </a:prstGeom>
          <a:noFill/>
        </p:spPr>
        <p:txBody>
          <a:bodyPr wrap="square" rtlCol="0">
            <a:spAutoFit/>
          </a:bodyPr>
          <a:lstStyle/>
          <a:p>
            <a:pPr algn="ctr"/>
            <a:r>
              <a:rPr lang="en-US" sz="1000" i="1">
                <a:solidFill>
                  <a:schemeClr val="bg1"/>
                </a:solidFill>
              </a:rPr>
              <a:t>2015 - </a:t>
            </a:r>
            <a:r>
              <a:rPr lang="en-US" sz="1000" i="1" dirty="0">
                <a:solidFill>
                  <a:schemeClr val="bg1"/>
                </a:solidFill>
              </a:rPr>
              <a:t>Present</a:t>
            </a:r>
          </a:p>
        </p:txBody>
      </p:sp>
    </p:spTree>
    <p:extLst>
      <p:ext uri="{BB962C8B-B14F-4D97-AF65-F5344CB8AC3E}">
        <p14:creationId xmlns:p14="http://schemas.microsoft.com/office/powerpoint/2010/main" val="21022131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0">
            <a:extLst>
              <a:ext uri="{FF2B5EF4-FFF2-40B4-BE49-F238E27FC236}">
                <a16:creationId xmlns:a16="http://schemas.microsoft.com/office/drawing/2014/main" id="{4522C864-FAB5-B546-98E3-7F1DBFDB2C2B}"/>
              </a:ext>
            </a:extLst>
          </p:cNvPr>
          <p:cNvSpPr>
            <a:spLocks noGrp="1" noChangeArrowheads="1"/>
          </p:cNvSpPr>
          <p:nvPr>
            <p:ph type="title" idx="4294967295"/>
          </p:nvPr>
        </p:nvSpPr>
        <p:spPr>
          <a:xfrm>
            <a:off x="0" y="-16936"/>
            <a:ext cx="8467725" cy="400050"/>
          </a:xfrm>
        </p:spPr>
        <p:txBody>
          <a:bodyPr/>
          <a:lstStyle/>
          <a:p>
            <a:pPr eaLnBrk="1" hangingPunct="1"/>
            <a:r>
              <a:rPr lang="en-US" altLang="en-US" sz="3000" dirty="0">
                <a:ea typeface="ＭＳ Ｐゴシック" panose="020B0600070205080204" pitchFamily="34" charset="-128"/>
              </a:rPr>
              <a:t>Data &amp; Insights Affecting the Worker Experience</a:t>
            </a:r>
            <a:endParaRPr lang="en-US" altLang="en-US" sz="3000" i="1" dirty="0">
              <a:ea typeface="ＭＳ Ｐゴシック" panose="020B0600070205080204" pitchFamily="34" charset="-128"/>
            </a:endParaRPr>
          </a:p>
        </p:txBody>
      </p:sp>
      <p:grpSp>
        <p:nvGrpSpPr>
          <p:cNvPr id="26" name="Group 25">
            <a:extLst>
              <a:ext uri="{FF2B5EF4-FFF2-40B4-BE49-F238E27FC236}">
                <a16:creationId xmlns:a16="http://schemas.microsoft.com/office/drawing/2014/main" id="{2F1E1C2B-00DA-9F4B-8861-BF9E0DB0FA58}"/>
              </a:ext>
            </a:extLst>
          </p:cNvPr>
          <p:cNvGrpSpPr/>
          <p:nvPr/>
        </p:nvGrpSpPr>
        <p:grpSpPr>
          <a:xfrm>
            <a:off x="7344179" y="2420048"/>
            <a:ext cx="602115" cy="1739707"/>
            <a:chOff x="7344179" y="2420048"/>
            <a:chExt cx="602115" cy="1739707"/>
          </a:xfrm>
        </p:grpSpPr>
        <p:sp>
          <p:nvSpPr>
            <p:cNvPr id="48175" name="Text Box 32">
              <a:extLst>
                <a:ext uri="{FF2B5EF4-FFF2-40B4-BE49-F238E27FC236}">
                  <a16:creationId xmlns:a16="http://schemas.microsoft.com/office/drawing/2014/main" id="{C91F9B85-3168-8146-8BF0-7D4E71B4E29B}"/>
                </a:ext>
              </a:extLst>
            </p:cNvPr>
            <p:cNvSpPr txBox="1">
              <a:spLocks noChangeArrowheads="1"/>
            </p:cNvSpPr>
            <p:nvPr/>
          </p:nvSpPr>
          <p:spPr bwMode="auto">
            <a:xfrm rot="5400000">
              <a:off x="6914858" y="3128319"/>
              <a:ext cx="173970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500" b="1" dirty="0"/>
                <a:t>HR Technologies</a:t>
              </a:r>
            </a:p>
          </p:txBody>
        </p:sp>
        <p:sp>
          <p:nvSpPr>
            <p:cNvPr id="17" name="AutoShape 33">
              <a:extLst>
                <a:ext uri="{FF2B5EF4-FFF2-40B4-BE49-F238E27FC236}">
                  <a16:creationId xmlns:a16="http://schemas.microsoft.com/office/drawing/2014/main" id="{4C35BA44-B209-4649-8004-458EB0AB9C2D}"/>
                </a:ext>
              </a:extLst>
            </p:cNvPr>
            <p:cNvSpPr>
              <a:spLocks/>
            </p:cNvSpPr>
            <p:nvPr/>
          </p:nvSpPr>
          <p:spPr bwMode="auto">
            <a:xfrm>
              <a:off x="7344179" y="2646935"/>
              <a:ext cx="295275" cy="1269560"/>
            </a:xfrm>
            <a:prstGeom prst="rightBrace">
              <a:avLst>
                <a:gd name="adj1" fmla="val 45968"/>
                <a:gd name="adj2" fmla="val 50000"/>
              </a:avLst>
            </a:prstGeom>
            <a:noFill/>
            <a:ln w="9525">
              <a:solidFill>
                <a:schemeClr val="bg1">
                  <a:lumMod val="50000"/>
                </a:schemeClr>
              </a:solidFill>
              <a:round/>
              <a:headEnd/>
              <a:tailEnd/>
            </a:ln>
          </p:spPr>
          <p:txBody>
            <a:bodyPr wrap="none" anchor="ctr"/>
            <a:lstStyle/>
            <a:p>
              <a:pPr>
                <a:defRPr/>
              </a:pPr>
              <a:endParaRPr lang="en-US">
                <a:latin typeface="Times New Roman" charset="0"/>
                <a:ea typeface="ＭＳ Ｐゴシック" charset="-128"/>
                <a:cs typeface="ＭＳ Ｐゴシック" charset="-128"/>
              </a:endParaRPr>
            </a:p>
          </p:txBody>
        </p:sp>
      </p:grpSp>
      <p:grpSp>
        <p:nvGrpSpPr>
          <p:cNvPr id="30" name="Group 29">
            <a:extLst>
              <a:ext uri="{FF2B5EF4-FFF2-40B4-BE49-F238E27FC236}">
                <a16:creationId xmlns:a16="http://schemas.microsoft.com/office/drawing/2014/main" id="{3C11697B-FED5-BB48-977A-038AF4D88A71}"/>
              </a:ext>
            </a:extLst>
          </p:cNvPr>
          <p:cNvGrpSpPr/>
          <p:nvPr/>
        </p:nvGrpSpPr>
        <p:grpSpPr>
          <a:xfrm>
            <a:off x="2244579" y="446993"/>
            <a:ext cx="3771900" cy="3810917"/>
            <a:chOff x="2244579" y="446993"/>
            <a:chExt cx="3771900" cy="3810917"/>
          </a:xfrm>
        </p:grpSpPr>
        <p:sp>
          <p:nvSpPr>
            <p:cNvPr id="48134" name="Line 9">
              <a:extLst>
                <a:ext uri="{FF2B5EF4-FFF2-40B4-BE49-F238E27FC236}">
                  <a16:creationId xmlns:a16="http://schemas.microsoft.com/office/drawing/2014/main" id="{74B73414-1E40-534C-A82F-EB3CE198A9AD}"/>
                </a:ext>
              </a:extLst>
            </p:cNvPr>
            <p:cNvSpPr>
              <a:spLocks noChangeShapeType="1"/>
            </p:cNvSpPr>
            <p:nvPr/>
          </p:nvSpPr>
          <p:spPr bwMode="auto">
            <a:xfrm flipH="1">
              <a:off x="2244579" y="657460"/>
              <a:ext cx="0" cy="3600450"/>
            </a:xfrm>
            <a:prstGeom prst="line">
              <a:avLst/>
            </a:prstGeom>
            <a:noFill/>
            <a:ln w="9525">
              <a:solidFill>
                <a:srgbClr val="008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8135" name="Line 16">
              <a:extLst>
                <a:ext uri="{FF2B5EF4-FFF2-40B4-BE49-F238E27FC236}">
                  <a16:creationId xmlns:a16="http://schemas.microsoft.com/office/drawing/2014/main" id="{40890ED7-1AAB-3345-BEBA-B2322B96940A}"/>
                </a:ext>
              </a:extLst>
            </p:cNvPr>
            <p:cNvSpPr>
              <a:spLocks noChangeShapeType="1"/>
            </p:cNvSpPr>
            <p:nvPr/>
          </p:nvSpPr>
          <p:spPr bwMode="auto">
            <a:xfrm flipH="1">
              <a:off x="6016479" y="657460"/>
              <a:ext cx="0" cy="3600450"/>
            </a:xfrm>
            <a:prstGeom prst="line">
              <a:avLst/>
            </a:prstGeom>
            <a:noFill/>
            <a:ln w="9525">
              <a:solidFill>
                <a:srgbClr val="008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8136" name="Text Box 35">
              <a:extLst>
                <a:ext uri="{FF2B5EF4-FFF2-40B4-BE49-F238E27FC236}">
                  <a16:creationId xmlns:a16="http://schemas.microsoft.com/office/drawing/2014/main" id="{8033783E-56DE-2C4D-8059-15BBCE3B87EE}"/>
                </a:ext>
              </a:extLst>
            </p:cNvPr>
            <p:cNvSpPr txBox="1">
              <a:spLocks noChangeArrowheads="1"/>
            </p:cNvSpPr>
            <p:nvPr/>
          </p:nvSpPr>
          <p:spPr bwMode="auto">
            <a:xfrm>
              <a:off x="3447111" y="446993"/>
              <a:ext cx="15969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350" i="1" dirty="0">
                  <a:latin typeface="Arial Narrow" panose="020B0604020202020204" pitchFamily="34" charset="0"/>
                </a:rPr>
                <a:t>within the organization</a:t>
              </a:r>
            </a:p>
          </p:txBody>
        </p:sp>
        <p:sp>
          <p:nvSpPr>
            <p:cNvPr id="48137" name="Line 36">
              <a:extLst>
                <a:ext uri="{FF2B5EF4-FFF2-40B4-BE49-F238E27FC236}">
                  <a16:creationId xmlns:a16="http://schemas.microsoft.com/office/drawing/2014/main" id="{45FA5551-5E8B-1B43-83E1-EE1E2A5CBC5D}"/>
                </a:ext>
              </a:extLst>
            </p:cNvPr>
            <p:cNvSpPr>
              <a:spLocks noChangeShapeType="1"/>
            </p:cNvSpPr>
            <p:nvPr/>
          </p:nvSpPr>
          <p:spPr bwMode="auto">
            <a:xfrm flipH="1">
              <a:off x="2254104" y="597034"/>
              <a:ext cx="1114425" cy="0"/>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38" name="Line 37">
              <a:extLst>
                <a:ext uri="{FF2B5EF4-FFF2-40B4-BE49-F238E27FC236}">
                  <a16:creationId xmlns:a16="http://schemas.microsoft.com/office/drawing/2014/main" id="{2155D609-875D-F24F-B7FB-9FAEEF9AB8DC}"/>
                </a:ext>
              </a:extLst>
            </p:cNvPr>
            <p:cNvSpPr>
              <a:spLocks noChangeShapeType="1"/>
            </p:cNvSpPr>
            <p:nvPr/>
          </p:nvSpPr>
          <p:spPr bwMode="auto">
            <a:xfrm>
              <a:off x="5035404" y="597034"/>
              <a:ext cx="981075" cy="0"/>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28" name="Group 27">
            <a:extLst>
              <a:ext uri="{FF2B5EF4-FFF2-40B4-BE49-F238E27FC236}">
                <a16:creationId xmlns:a16="http://schemas.microsoft.com/office/drawing/2014/main" id="{4DA4CD31-B039-F84D-AB5C-EE62F0BBD331}"/>
              </a:ext>
            </a:extLst>
          </p:cNvPr>
          <p:cNvGrpSpPr/>
          <p:nvPr/>
        </p:nvGrpSpPr>
        <p:grpSpPr>
          <a:xfrm>
            <a:off x="949326" y="4290940"/>
            <a:ext cx="6371040" cy="678939"/>
            <a:chOff x="949326" y="4290940"/>
            <a:chExt cx="6371040" cy="678939"/>
          </a:xfrm>
        </p:grpSpPr>
        <p:sp>
          <p:nvSpPr>
            <p:cNvPr id="54" name="AutoShape 25">
              <a:extLst>
                <a:ext uri="{FF2B5EF4-FFF2-40B4-BE49-F238E27FC236}">
                  <a16:creationId xmlns:a16="http://schemas.microsoft.com/office/drawing/2014/main" id="{21B03AC3-9073-B749-99F1-9F74F6316662}"/>
                </a:ext>
              </a:extLst>
            </p:cNvPr>
            <p:cNvSpPr>
              <a:spLocks noChangeArrowheads="1"/>
            </p:cNvSpPr>
            <p:nvPr/>
          </p:nvSpPr>
          <p:spPr bwMode="auto">
            <a:xfrm>
              <a:off x="949326" y="4290940"/>
              <a:ext cx="6371040" cy="142670"/>
            </a:xfrm>
            <a:prstGeom prst="roundRect">
              <a:avLst>
                <a:gd name="adj" fmla="val 16667"/>
              </a:avLst>
            </a:prstGeom>
            <a:solidFill>
              <a:schemeClr val="accent2">
                <a:lumMod val="75000"/>
              </a:schemeClr>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BLS</a:t>
              </a:r>
            </a:p>
          </p:txBody>
        </p:sp>
        <p:sp>
          <p:nvSpPr>
            <p:cNvPr id="56" name="AutoShape 25">
              <a:extLst>
                <a:ext uri="{FF2B5EF4-FFF2-40B4-BE49-F238E27FC236}">
                  <a16:creationId xmlns:a16="http://schemas.microsoft.com/office/drawing/2014/main" id="{B125C4EA-CAA7-D54E-8CAE-3328C9BA9947}"/>
                </a:ext>
              </a:extLst>
            </p:cNvPr>
            <p:cNvSpPr>
              <a:spLocks noChangeArrowheads="1"/>
            </p:cNvSpPr>
            <p:nvPr/>
          </p:nvSpPr>
          <p:spPr bwMode="auto">
            <a:xfrm>
              <a:off x="949326" y="4469696"/>
              <a:ext cx="6371040" cy="142670"/>
            </a:xfrm>
            <a:prstGeom prst="roundRect">
              <a:avLst>
                <a:gd name="adj" fmla="val 16667"/>
              </a:avLst>
            </a:prstGeom>
            <a:solidFill>
              <a:schemeClr val="accent2">
                <a:lumMod val="75000"/>
              </a:schemeClr>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Glassdoor</a:t>
              </a:r>
            </a:p>
          </p:txBody>
        </p:sp>
        <p:sp>
          <p:nvSpPr>
            <p:cNvPr id="57" name="AutoShape 25">
              <a:extLst>
                <a:ext uri="{FF2B5EF4-FFF2-40B4-BE49-F238E27FC236}">
                  <a16:creationId xmlns:a16="http://schemas.microsoft.com/office/drawing/2014/main" id="{061F3CBA-C55F-7849-B08C-B2C68F50FC02}"/>
                </a:ext>
              </a:extLst>
            </p:cNvPr>
            <p:cNvSpPr>
              <a:spLocks noChangeArrowheads="1"/>
            </p:cNvSpPr>
            <p:nvPr/>
          </p:nvSpPr>
          <p:spPr bwMode="auto">
            <a:xfrm>
              <a:off x="949326" y="4648452"/>
              <a:ext cx="6371040" cy="142670"/>
            </a:xfrm>
            <a:prstGeom prst="roundRect">
              <a:avLst>
                <a:gd name="adj" fmla="val 16667"/>
              </a:avLst>
            </a:prstGeom>
            <a:solidFill>
              <a:schemeClr val="accent2">
                <a:lumMod val="75000"/>
              </a:schemeClr>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Education</a:t>
              </a:r>
            </a:p>
          </p:txBody>
        </p:sp>
        <p:sp>
          <p:nvSpPr>
            <p:cNvPr id="58" name="AutoShape 25">
              <a:extLst>
                <a:ext uri="{FF2B5EF4-FFF2-40B4-BE49-F238E27FC236}">
                  <a16:creationId xmlns:a16="http://schemas.microsoft.com/office/drawing/2014/main" id="{719FDD2C-9B36-604E-8BF1-85009734DF70}"/>
                </a:ext>
              </a:extLst>
            </p:cNvPr>
            <p:cNvSpPr>
              <a:spLocks noChangeArrowheads="1"/>
            </p:cNvSpPr>
            <p:nvPr/>
          </p:nvSpPr>
          <p:spPr bwMode="auto">
            <a:xfrm>
              <a:off x="949326" y="4827209"/>
              <a:ext cx="6371040" cy="142670"/>
            </a:xfrm>
            <a:prstGeom prst="roundRect">
              <a:avLst>
                <a:gd name="adj" fmla="val 16667"/>
              </a:avLst>
            </a:prstGeom>
            <a:solidFill>
              <a:schemeClr val="accent2">
                <a:lumMod val="75000"/>
              </a:schemeClr>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EMSI</a:t>
              </a:r>
            </a:p>
          </p:txBody>
        </p:sp>
      </p:grpSp>
      <p:grpSp>
        <p:nvGrpSpPr>
          <p:cNvPr id="29" name="Group 28">
            <a:extLst>
              <a:ext uri="{FF2B5EF4-FFF2-40B4-BE49-F238E27FC236}">
                <a16:creationId xmlns:a16="http://schemas.microsoft.com/office/drawing/2014/main" id="{9CD6FD6B-5F70-2D4C-801A-D4B766D2858C}"/>
              </a:ext>
            </a:extLst>
          </p:cNvPr>
          <p:cNvGrpSpPr/>
          <p:nvPr/>
        </p:nvGrpSpPr>
        <p:grpSpPr>
          <a:xfrm>
            <a:off x="8050068" y="2625998"/>
            <a:ext cx="740724" cy="2343881"/>
            <a:chOff x="8050068" y="2625998"/>
            <a:chExt cx="740724" cy="2343881"/>
          </a:xfrm>
        </p:grpSpPr>
        <p:sp>
          <p:nvSpPr>
            <p:cNvPr id="59" name="AutoShape 33">
              <a:extLst>
                <a:ext uri="{FF2B5EF4-FFF2-40B4-BE49-F238E27FC236}">
                  <a16:creationId xmlns:a16="http://schemas.microsoft.com/office/drawing/2014/main" id="{59B0578F-C051-1341-9B73-2BAAA74B4B9D}"/>
                </a:ext>
              </a:extLst>
            </p:cNvPr>
            <p:cNvSpPr>
              <a:spLocks/>
            </p:cNvSpPr>
            <p:nvPr/>
          </p:nvSpPr>
          <p:spPr bwMode="auto">
            <a:xfrm>
              <a:off x="8050068" y="2625998"/>
              <a:ext cx="295275" cy="2343881"/>
            </a:xfrm>
            <a:prstGeom prst="rightBrace">
              <a:avLst>
                <a:gd name="adj1" fmla="val 45968"/>
                <a:gd name="adj2" fmla="val 50000"/>
              </a:avLst>
            </a:prstGeom>
            <a:noFill/>
            <a:ln w="9525">
              <a:solidFill>
                <a:schemeClr val="bg1">
                  <a:lumMod val="50000"/>
                </a:schemeClr>
              </a:solidFill>
              <a:round/>
              <a:headEnd/>
              <a:tailEnd/>
            </a:ln>
          </p:spPr>
          <p:txBody>
            <a:bodyPr wrap="none" anchor="ctr"/>
            <a:lstStyle/>
            <a:p>
              <a:pPr>
                <a:defRPr/>
              </a:pPr>
              <a:endParaRPr lang="en-US">
                <a:latin typeface="Times New Roman" charset="0"/>
                <a:ea typeface="ＭＳ Ｐゴシック" charset="-128"/>
                <a:cs typeface="ＭＳ Ｐゴシック" charset="-128"/>
              </a:endParaRPr>
            </a:p>
          </p:txBody>
        </p:sp>
        <p:sp>
          <p:nvSpPr>
            <p:cNvPr id="60" name="Text Box 32">
              <a:extLst>
                <a:ext uri="{FF2B5EF4-FFF2-40B4-BE49-F238E27FC236}">
                  <a16:creationId xmlns:a16="http://schemas.microsoft.com/office/drawing/2014/main" id="{D823A85B-CD34-A54A-8A9D-E62C629E283F}"/>
                </a:ext>
              </a:extLst>
            </p:cNvPr>
            <p:cNvSpPr txBox="1">
              <a:spLocks noChangeArrowheads="1"/>
            </p:cNvSpPr>
            <p:nvPr/>
          </p:nvSpPr>
          <p:spPr bwMode="auto">
            <a:xfrm rot="5400000">
              <a:off x="7986245" y="3571796"/>
              <a:ext cx="128592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500" b="1" dirty="0"/>
                <a:t>People Data</a:t>
              </a:r>
            </a:p>
          </p:txBody>
        </p:sp>
      </p:grpSp>
      <p:grpSp>
        <p:nvGrpSpPr>
          <p:cNvPr id="32" name="Group 31">
            <a:extLst>
              <a:ext uri="{FF2B5EF4-FFF2-40B4-BE49-F238E27FC236}">
                <a16:creationId xmlns:a16="http://schemas.microsoft.com/office/drawing/2014/main" id="{D1FA4286-97A9-E143-871F-DD15B85484A1}"/>
              </a:ext>
            </a:extLst>
          </p:cNvPr>
          <p:cNvGrpSpPr/>
          <p:nvPr/>
        </p:nvGrpSpPr>
        <p:grpSpPr>
          <a:xfrm>
            <a:off x="949326" y="2642172"/>
            <a:ext cx="6371495" cy="1236729"/>
            <a:chOff x="949326" y="2642172"/>
            <a:chExt cx="6371495" cy="1236729"/>
          </a:xfrm>
        </p:grpSpPr>
        <p:sp>
          <p:nvSpPr>
            <p:cNvPr id="5" name="AutoShape 20">
              <a:extLst>
                <a:ext uri="{FF2B5EF4-FFF2-40B4-BE49-F238E27FC236}">
                  <a16:creationId xmlns:a16="http://schemas.microsoft.com/office/drawing/2014/main" id="{19CA7FFD-57CC-DA46-A8F2-CAE80DFB15D0}"/>
                </a:ext>
              </a:extLst>
            </p:cNvPr>
            <p:cNvSpPr>
              <a:spLocks noChangeArrowheads="1"/>
            </p:cNvSpPr>
            <p:nvPr/>
          </p:nvSpPr>
          <p:spPr bwMode="auto">
            <a:xfrm>
              <a:off x="2273155" y="2990339"/>
              <a:ext cx="3711179" cy="147638"/>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Benefits Management System</a:t>
              </a:r>
            </a:p>
          </p:txBody>
        </p:sp>
        <p:sp>
          <p:nvSpPr>
            <p:cNvPr id="6" name="AutoShape 21">
              <a:extLst>
                <a:ext uri="{FF2B5EF4-FFF2-40B4-BE49-F238E27FC236}">
                  <a16:creationId xmlns:a16="http://schemas.microsoft.com/office/drawing/2014/main" id="{70879C85-28DD-7A4E-A25A-89CBCEE0F14C}"/>
                </a:ext>
              </a:extLst>
            </p:cNvPr>
            <p:cNvSpPr>
              <a:spLocks noChangeArrowheads="1"/>
            </p:cNvSpPr>
            <p:nvPr/>
          </p:nvSpPr>
          <p:spPr bwMode="auto">
            <a:xfrm>
              <a:off x="3274471" y="3175570"/>
              <a:ext cx="2720578" cy="147638"/>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a:solidFill>
                    <a:schemeClr val="bg1"/>
                  </a:solidFill>
                  <a:latin typeface="Arial Narrow" charset="0"/>
                  <a:ea typeface="ＭＳ Ｐゴシック" charset="-128"/>
                  <a:cs typeface="ＭＳ Ｐゴシック" charset="-128"/>
                </a:rPr>
                <a:t>Performance Management System</a:t>
              </a:r>
            </a:p>
          </p:txBody>
        </p:sp>
        <p:sp>
          <p:nvSpPr>
            <p:cNvPr id="7" name="AutoShape 22">
              <a:extLst>
                <a:ext uri="{FF2B5EF4-FFF2-40B4-BE49-F238E27FC236}">
                  <a16:creationId xmlns:a16="http://schemas.microsoft.com/office/drawing/2014/main" id="{3F1246B4-43FF-6E41-922B-E9C70D204963}"/>
                </a:ext>
              </a:extLst>
            </p:cNvPr>
            <p:cNvSpPr>
              <a:spLocks noChangeArrowheads="1"/>
            </p:cNvSpPr>
            <p:nvPr/>
          </p:nvSpPr>
          <p:spPr bwMode="auto">
            <a:xfrm>
              <a:off x="3273280" y="3360801"/>
              <a:ext cx="2720579" cy="147638"/>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a:solidFill>
                    <a:schemeClr val="bg1"/>
                  </a:solidFill>
                  <a:latin typeface="Arial Narrow" charset="0"/>
                  <a:ea typeface="ＭＳ Ｐゴシック" charset="-128"/>
                  <a:cs typeface="ＭＳ Ｐゴシック" charset="-128"/>
                </a:rPr>
                <a:t>Learning Management System</a:t>
              </a:r>
            </a:p>
          </p:txBody>
        </p:sp>
        <p:sp>
          <p:nvSpPr>
            <p:cNvPr id="8" name="AutoShape 23">
              <a:extLst>
                <a:ext uri="{FF2B5EF4-FFF2-40B4-BE49-F238E27FC236}">
                  <a16:creationId xmlns:a16="http://schemas.microsoft.com/office/drawing/2014/main" id="{4E651A3E-995E-6B44-8DBC-DD740DE05520}"/>
                </a:ext>
              </a:extLst>
            </p:cNvPr>
            <p:cNvSpPr>
              <a:spLocks noChangeArrowheads="1"/>
            </p:cNvSpPr>
            <p:nvPr/>
          </p:nvSpPr>
          <p:spPr bwMode="auto">
            <a:xfrm>
              <a:off x="3272089" y="3546032"/>
              <a:ext cx="2720578" cy="147638"/>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Employee Surveys</a:t>
              </a:r>
            </a:p>
          </p:txBody>
        </p:sp>
        <p:sp>
          <p:nvSpPr>
            <p:cNvPr id="9" name="AutoShape 24">
              <a:extLst>
                <a:ext uri="{FF2B5EF4-FFF2-40B4-BE49-F238E27FC236}">
                  <a16:creationId xmlns:a16="http://schemas.microsoft.com/office/drawing/2014/main" id="{4EF3C3F4-5B52-824F-8619-74FD2377ACC3}"/>
                </a:ext>
              </a:extLst>
            </p:cNvPr>
            <p:cNvSpPr>
              <a:spLocks noChangeArrowheads="1"/>
            </p:cNvSpPr>
            <p:nvPr/>
          </p:nvSpPr>
          <p:spPr bwMode="auto">
            <a:xfrm>
              <a:off x="4251973" y="3731263"/>
              <a:ext cx="1739504" cy="147638"/>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a:solidFill>
                    <a:schemeClr val="bg1"/>
                  </a:solidFill>
                  <a:latin typeface="Arial Narrow" charset="0"/>
                  <a:ea typeface="ＭＳ Ｐゴシック" charset="-128"/>
                  <a:cs typeface="ＭＳ Ｐゴシック" charset="-128"/>
                </a:rPr>
                <a:t>Succession Management</a:t>
              </a:r>
            </a:p>
          </p:txBody>
        </p:sp>
        <p:sp>
          <p:nvSpPr>
            <p:cNvPr id="10" name="AutoShape 25">
              <a:extLst>
                <a:ext uri="{FF2B5EF4-FFF2-40B4-BE49-F238E27FC236}">
                  <a16:creationId xmlns:a16="http://schemas.microsoft.com/office/drawing/2014/main" id="{A555BD5C-D398-A14A-ABA1-7E1AF15B0463}"/>
                </a:ext>
              </a:extLst>
            </p:cNvPr>
            <p:cNvSpPr>
              <a:spLocks noChangeArrowheads="1"/>
            </p:cNvSpPr>
            <p:nvPr/>
          </p:nvSpPr>
          <p:spPr bwMode="auto">
            <a:xfrm>
              <a:off x="949326" y="3554253"/>
              <a:ext cx="1252391" cy="147638"/>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Assessments</a:t>
              </a:r>
            </a:p>
          </p:txBody>
        </p:sp>
        <p:sp>
          <p:nvSpPr>
            <p:cNvPr id="11" name="AutoShape 26">
              <a:extLst>
                <a:ext uri="{FF2B5EF4-FFF2-40B4-BE49-F238E27FC236}">
                  <a16:creationId xmlns:a16="http://schemas.microsoft.com/office/drawing/2014/main" id="{66F942BE-809D-B148-8E08-924087D67C3B}"/>
                </a:ext>
              </a:extLst>
            </p:cNvPr>
            <p:cNvSpPr>
              <a:spLocks noChangeArrowheads="1"/>
            </p:cNvSpPr>
            <p:nvPr/>
          </p:nvSpPr>
          <p:spPr bwMode="auto">
            <a:xfrm>
              <a:off x="6066486" y="3545693"/>
              <a:ext cx="1253880" cy="147960"/>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Exit Surveys</a:t>
              </a:r>
            </a:p>
          </p:txBody>
        </p:sp>
        <p:sp>
          <p:nvSpPr>
            <p:cNvPr id="12" name="AutoShape 27">
              <a:extLst>
                <a:ext uri="{FF2B5EF4-FFF2-40B4-BE49-F238E27FC236}">
                  <a16:creationId xmlns:a16="http://schemas.microsoft.com/office/drawing/2014/main" id="{F0121C1E-E2F8-1940-B965-33F414C0B5E0}"/>
                </a:ext>
              </a:extLst>
            </p:cNvPr>
            <p:cNvSpPr>
              <a:spLocks noChangeArrowheads="1"/>
            </p:cNvSpPr>
            <p:nvPr/>
          </p:nvSpPr>
          <p:spPr bwMode="auto">
            <a:xfrm>
              <a:off x="949326" y="3181105"/>
              <a:ext cx="2248945" cy="147638"/>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Applicant Tracking System</a:t>
              </a:r>
            </a:p>
          </p:txBody>
        </p:sp>
        <p:sp>
          <p:nvSpPr>
            <p:cNvPr id="13" name="AutoShape 28">
              <a:extLst>
                <a:ext uri="{FF2B5EF4-FFF2-40B4-BE49-F238E27FC236}">
                  <a16:creationId xmlns:a16="http://schemas.microsoft.com/office/drawing/2014/main" id="{B7488D4F-BEA1-2D43-B7C4-F59F6F986AB2}"/>
                </a:ext>
              </a:extLst>
            </p:cNvPr>
            <p:cNvSpPr>
              <a:spLocks noChangeArrowheads="1"/>
            </p:cNvSpPr>
            <p:nvPr/>
          </p:nvSpPr>
          <p:spPr bwMode="auto">
            <a:xfrm>
              <a:off x="1883821" y="3370608"/>
              <a:ext cx="1314450" cy="150615"/>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Onboarding</a:t>
              </a:r>
            </a:p>
          </p:txBody>
        </p:sp>
        <p:sp>
          <p:nvSpPr>
            <p:cNvPr id="14" name="AutoShape 29">
              <a:extLst>
                <a:ext uri="{FF2B5EF4-FFF2-40B4-BE49-F238E27FC236}">
                  <a16:creationId xmlns:a16="http://schemas.microsoft.com/office/drawing/2014/main" id="{A2A57DE3-1D10-EE4F-9D19-D2BB05D0E7B4}"/>
                </a:ext>
              </a:extLst>
            </p:cNvPr>
            <p:cNvSpPr>
              <a:spLocks noChangeArrowheads="1"/>
            </p:cNvSpPr>
            <p:nvPr/>
          </p:nvSpPr>
          <p:spPr bwMode="auto">
            <a:xfrm>
              <a:off x="2287442" y="3549490"/>
              <a:ext cx="910829" cy="153591"/>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O-B Surveys</a:t>
              </a:r>
            </a:p>
          </p:txBody>
        </p:sp>
        <p:sp>
          <p:nvSpPr>
            <p:cNvPr id="16" name="AutoShape 31">
              <a:extLst>
                <a:ext uri="{FF2B5EF4-FFF2-40B4-BE49-F238E27FC236}">
                  <a16:creationId xmlns:a16="http://schemas.microsoft.com/office/drawing/2014/main" id="{AD91153C-CAD2-D347-BC3A-F09DA3A2D9F3}"/>
                </a:ext>
              </a:extLst>
            </p:cNvPr>
            <p:cNvSpPr>
              <a:spLocks noChangeArrowheads="1"/>
            </p:cNvSpPr>
            <p:nvPr/>
          </p:nvSpPr>
          <p:spPr bwMode="auto">
            <a:xfrm>
              <a:off x="2273155" y="2803590"/>
              <a:ext cx="5047666" cy="149156"/>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a:solidFill>
                    <a:schemeClr val="bg1"/>
                  </a:solidFill>
                  <a:latin typeface="Arial Narrow" charset="0"/>
                  <a:ea typeface="ＭＳ Ｐゴシック" charset="-128"/>
                  <a:cs typeface="ＭＳ Ｐゴシック" charset="-128"/>
                </a:rPr>
                <a:t>Finance System</a:t>
              </a:r>
            </a:p>
          </p:txBody>
        </p:sp>
        <p:sp>
          <p:nvSpPr>
            <p:cNvPr id="15" name="AutoShape 30">
              <a:extLst>
                <a:ext uri="{FF2B5EF4-FFF2-40B4-BE49-F238E27FC236}">
                  <a16:creationId xmlns:a16="http://schemas.microsoft.com/office/drawing/2014/main" id="{73CC3D73-F3B6-7B42-9A3B-5E20E15DECF0}"/>
                </a:ext>
              </a:extLst>
            </p:cNvPr>
            <p:cNvSpPr>
              <a:spLocks noChangeArrowheads="1"/>
            </p:cNvSpPr>
            <p:nvPr/>
          </p:nvSpPr>
          <p:spPr bwMode="auto">
            <a:xfrm>
              <a:off x="2273154" y="2642172"/>
              <a:ext cx="5047667" cy="123825"/>
            </a:xfrm>
            <a:prstGeom prst="roundRect">
              <a:avLst>
                <a:gd name="adj" fmla="val 16667"/>
              </a:avLst>
            </a:prstGeom>
            <a:solidFill>
              <a:srgbClr val="008000"/>
            </a:solidFill>
            <a:ln w="9525">
              <a:solidFill>
                <a:schemeClr val="bg1">
                  <a:lumMod val="50000"/>
                </a:schemeClr>
              </a:solidFill>
              <a:round/>
              <a:headEnd/>
              <a:tailEnd/>
            </a:ln>
          </p:spPr>
          <p:txBody>
            <a:bodyPr wrap="none" anchor="ctr"/>
            <a:lstStyle/>
            <a:p>
              <a:pPr algn="ctr" eaLnBrk="0" hangingPunct="0">
                <a:defRPr/>
              </a:pPr>
              <a:r>
                <a:rPr lang="en-US" sz="1050">
                  <a:solidFill>
                    <a:schemeClr val="bg1"/>
                  </a:solidFill>
                  <a:latin typeface="Arial Narrow" charset="0"/>
                  <a:ea typeface="ＭＳ Ｐゴシック" charset="-128"/>
                  <a:cs typeface="ＭＳ Ｐゴシック" charset="-128"/>
                </a:rPr>
                <a:t>HRMS</a:t>
              </a:r>
            </a:p>
          </p:txBody>
        </p:sp>
      </p:grpSp>
      <p:grpSp>
        <p:nvGrpSpPr>
          <p:cNvPr id="27" name="Group 26">
            <a:extLst>
              <a:ext uri="{FF2B5EF4-FFF2-40B4-BE49-F238E27FC236}">
                <a16:creationId xmlns:a16="http://schemas.microsoft.com/office/drawing/2014/main" id="{1A7D87E7-DB14-3B47-A5C0-64E0B5013D58}"/>
              </a:ext>
            </a:extLst>
          </p:cNvPr>
          <p:cNvGrpSpPr/>
          <p:nvPr/>
        </p:nvGrpSpPr>
        <p:grpSpPr>
          <a:xfrm>
            <a:off x="2273154" y="3916494"/>
            <a:ext cx="3725915" cy="328919"/>
            <a:chOff x="2273154" y="3916494"/>
            <a:chExt cx="3725915" cy="328919"/>
          </a:xfrm>
        </p:grpSpPr>
        <p:sp>
          <p:nvSpPr>
            <p:cNvPr id="18" name="AutoShape 34">
              <a:extLst>
                <a:ext uri="{FF2B5EF4-FFF2-40B4-BE49-F238E27FC236}">
                  <a16:creationId xmlns:a16="http://schemas.microsoft.com/office/drawing/2014/main" id="{C28BF2B2-73D0-D749-BF71-E72983263AA2}"/>
                </a:ext>
              </a:extLst>
            </p:cNvPr>
            <p:cNvSpPr>
              <a:spLocks noChangeArrowheads="1"/>
            </p:cNvSpPr>
            <p:nvPr/>
          </p:nvSpPr>
          <p:spPr bwMode="auto">
            <a:xfrm>
              <a:off x="2273154" y="3916494"/>
              <a:ext cx="3713561" cy="145661"/>
            </a:xfrm>
            <a:prstGeom prst="roundRect">
              <a:avLst>
                <a:gd name="adj" fmla="val 16667"/>
              </a:avLst>
            </a:prstGeom>
            <a:solidFill>
              <a:schemeClr val="tx1">
                <a:lumMod val="65000"/>
                <a:lumOff val="35000"/>
              </a:schemeClr>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Collaboration Tools</a:t>
              </a:r>
            </a:p>
          </p:txBody>
        </p:sp>
        <p:sp>
          <p:nvSpPr>
            <p:cNvPr id="82" name="AutoShape 34">
              <a:extLst>
                <a:ext uri="{FF2B5EF4-FFF2-40B4-BE49-F238E27FC236}">
                  <a16:creationId xmlns:a16="http://schemas.microsoft.com/office/drawing/2014/main" id="{2D916374-8421-3E43-8530-001DC42548A6}"/>
                </a:ext>
              </a:extLst>
            </p:cNvPr>
            <p:cNvSpPr>
              <a:spLocks noChangeArrowheads="1"/>
            </p:cNvSpPr>
            <p:nvPr/>
          </p:nvSpPr>
          <p:spPr bwMode="auto">
            <a:xfrm>
              <a:off x="2285508" y="4099752"/>
              <a:ext cx="3713561" cy="145661"/>
            </a:xfrm>
            <a:prstGeom prst="roundRect">
              <a:avLst>
                <a:gd name="adj" fmla="val 16667"/>
              </a:avLst>
            </a:prstGeom>
            <a:solidFill>
              <a:schemeClr val="tx1">
                <a:lumMod val="65000"/>
                <a:lumOff val="35000"/>
              </a:schemeClr>
            </a:solidFill>
            <a:ln w="9525">
              <a:solidFill>
                <a:schemeClr val="bg1">
                  <a:lumMod val="50000"/>
                </a:schemeClr>
              </a:solidFill>
              <a:round/>
              <a:headEnd/>
              <a:tailEnd/>
            </a:ln>
          </p:spPr>
          <p:txBody>
            <a:bodyPr wrap="none" anchor="ctr"/>
            <a:lstStyle/>
            <a:p>
              <a:pPr algn="ctr" eaLnBrk="0" hangingPunct="0">
                <a:defRPr/>
              </a:pPr>
              <a:r>
                <a:rPr lang="en-US" sz="1050" dirty="0">
                  <a:solidFill>
                    <a:schemeClr val="bg1"/>
                  </a:solidFill>
                  <a:latin typeface="Arial Narrow" charset="0"/>
                  <a:ea typeface="ＭＳ Ｐゴシック" charset="-128"/>
                  <a:cs typeface="ＭＳ Ｐゴシック" charset="-128"/>
                </a:rPr>
                <a:t>Email, Calendaring, &amp; Communication Tools</a:t>
              </a:r>
            </a:p>
          </p:txBody>
        </p:sp>
      </p:grpSp>
      <p:grpSp>
        <p:nvGrpSpPr>
          <p:cNvPr id="4" name="Group 3">
            <a:extLst>
              <a:ext uri="{FF2B5EF4-FFF2-40B4-BE49-F238E27FC236}">
                <a16:creationId xmlns:a16="http://schemas.microsoft.com/office/drawing/2014/main" id="{74235A62-3F88-3746-9ECF-CD54594500BF}"/>
              </a:ext>
            </a:extLst>
          </p:cNvPr>
          <p:cNvGrpSpPr/>
          <p:nvPr/>
        </p:nvGrpSpPr>
        <p:grpSpPr>
          <a:xfrm>
            <a:off x="974182" y="652403"/>
            <a:ext cx="6413117" cy="1968017"/>
            <a:chOff x="974182" y="652403"/>
            <a:chExt cx="6413117" cy="1968017"/>
          </a:xfrm>
        </p:grpSpPr>
        <p:grpSp>
          <p:nvGrpSpPr>
            <p:cNvPr id="31" name="Group 30">
              <a:extLst>
                <a:ext uri="{FF2B5EF4-FFF2-40B4-BE49-F238E27FC236}">
                  <a16:creationId xmlns:a16="http://schemas.microsoft.com/office/drawing/2014/main" id="{D47F9E49-9BE0-8847-A314-9AC90B3319DB}"/>
                </a:ext>
              </a:extLst>
            </p:cNvPr>
            <p:cNvGrpSpPr/>
            <p:nvPr/>
          </p:nvGrpSpPr>
          <p:grpSpPr>
            <a:xfrm>
              <a:off x="974182" y="661874"/>
              <a:ext cx="6352626" cy="1958546"/>
              <a:chOff x="974182" y="661874"/>
              <a:chExt cx="6352626" cy="1958546"/>
            </a:xfrm>
          </p:grpSpPr>
          <p:sp>
            <p:nvSpPr>
              <p:cNvPr id="21" name="Bent Arrow 20">
                <a:extLst>
                  <a:ext uri="{FF2B5EF4-FFF2-40B4-BE49-F238E27FC236}">
                    <a16:creationId xmlns:a16="http://schemas.microsoft.com/office/drawing/2014/main" id="{F9015A3C-329C-6241-82BB-A84C57B8D47F}"/>
                  </a:ext>
                </a:extLst>
              </p:cNvPr>
              <p:cNvSpPr/>
              <p:nvPr/>
            </p:nvSpPr>
            <p:spPr>
              <a:xfrm>
                <a:off x="4084415" y="1013949"/>
                <a:ext cx="3236407" cy="1140043"/>
              </a:xfrm>
              <a:prstGeom prst="bentArrow">
                <a:avLst>
                  <a:gd name="adj1" fmla="val 27411"/>
                  <a:gd name="adj2" fmla="val 14112"/>
                  <a:gd name="adj3" fmla="val 30006"/>
                  <a:gd name="adj4" fmla="val 43750"/>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3" name="Bent Arrow 52">
                <a:extLst>
                  <a:ext uri="{FF2B5EF4-FFF2-40B4-BE49-F238E27FC236}">
                    <a16:creationId xmlns:a16="http://schemas.microsoft.com/office/drawing/2014/main" id="{E31CFA3C-E597-6341-8FA8-4F08527A13D2}"/>
                  </a:ext>
                </a:extLst>
              </p:cNvPr>
              <p:cNvSpPr/>
              <p:nvPr/>
            </p:nvSpPr>
            <p:spPr>
              <a:xfrm>
                <a:off x="4473552" y="1447419"/>
                <a:ext cx="2853256" cy="706573"/>
              </a:xfrm>
              <a:prstGeom prst="bentArrow">
                <a:avLst>
                  <a:gd name="adj1" fmla="val 42376"/>
                  <a:gd name="adj2" fmla="val 21751"/>
                  <a:gd name="adj3" fmla="val 50000"/>
                  <a:gd name="adj4" fmla="val 43750"/>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2" name="Left-Right Arrow 21">
                <a:extLst>
                  <a:ext uri="{FF2B5EF4-FFF2-40B4-BE49-F238E27FC236}">
                    <a16:creationId xmlns:a16="http://schemas.microsoft.com/office/drawing/2014/main" id="{89A7BEA1-7C96-7341-9AAD-0A7DB9274E04}"/>
                  </a:ext>
                </a:extLst>
              </p:cNvPr>
              <p:cNvSpPr/>
              <p:nvPr/>
            </p:nvSpPr>
            <p:spPr>
              <a:xfrm>
                <a:off x="974182" y="2078925"/>
                <a:ext cx="6347223" cy="323165"/>
              </a:xfrm>
              <a:prstGeom prst="leftRightArrow">
                <a:avLst>
                  <a:gd name="adj1" fmla="val 100000"/>
                  <a:gd name="adj2" fmla="val 118299"/>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157" name="Text Box 14">
                <a:extLst>
                  <a:ext uri="{FF2B5EF4-FFF2-40B4-BE49-F238E27FC236}">
                    <a16:creationId xmlns:a16="http://schemas.microsoft.com/office/drawing/2014/main" id="{177C81B1-960D-6947-B863-7EDE5181057D}"/>
                  </a:ext>
                </a:extLst>
              </p:cNvPr>
              <p:cNvSpPr txBox="1">
                <a:spLocks noChangeArrowheads="1"/>
              </p:cNvSpPr>
              <p:nvPr/>
            </p:nvSpPr>
            <p:spPr bwMode="auto">
              <a:xfrm>
                <a:off x="3716598" y="1177267"/>
                <a:ext cx="421911"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750" dirty="0">
                    <a:latin typeface="Arial Narrow" panose="020B0604020202020204" pitchFamily="34" charset="0"/>
                  </a:rPr>
                  <a:t>Hi-</a:t>
                </a:r>
                <a:r>
                  <a:rPr lang="en-US" altLang="en-US" sz="750" dirty="0" err="1">
                    <a:latin typeface="Arial Narrow" panose="020B0604020202020204" pitchFamily="34" charset="0"/>
                  </a:rPr>
                  <a:t>Pos</a:t>
                </a:r>
                <a:endParaRPr lang="en-US" altLang="en-US" sz="750" dirty="0">
                  <a:latin typeface="Arial Narrow" panose="020B0604020202020204" pitchFamily="34" charset="0"/>
                </a:endParaRPr>
              </a:p>
            </p:txBody>
          </p:sp>
          <p:sp>
            <p:nvSpPr>
              <p:cNvPr id="48158" name="Text Box 15">
                <a:extLst>
                  <a:ext uri="{FF2B5EF4-FFF2-40B4-BE49-F238E27FC236}">
                    <a16:creationId xmlns:a16="http://schemas.microsoft.com/office/drawing/2014/main" id="{8B8ADFAC-1185-584F-AF5D-69DAFCB81C9A}"/>
                  </a:ext>
                </a:extLst>
              </p:cNvPr>
              <p:cNvSpPr txBox="1">
                <a:spLocks noChangeArrowheads="1"/>
              </p:cNvSpPr>
              <p:nvPr/>
            </p:nvSpPr>
            <p:spPr bwMode="auto">
              <a:xfrm>
                <a:off x="4114481" y="761500"/>
                <a:ext cx="52450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750" dirty="0">
                    <a:latin typeface="Arial Narrow" panose="020B0604020202020204" pitchFamily="34" charset="0"/>
                  </a:rPr>
                  <a:t>Promoted</a:t>
                </a:r>
              </a:p>
            </p:txBody>
          </p:sp>
          <p:sp>
            <p:nvSpPr>
              <p:cNvPr id="48159" name="Text Box 17">
                <a:extLst>
                  <a:ext uri="{FF2B5EF4-FFF2-40B4-BE49-F238E27FC236}">
                    <a16:creationId xmlns:a16="http://schemas.microsoft.com/office/drawing/2014/main" id="{A977361F-9E80-5E4D-A7E8-97E7FF89CAD8}"/>
                  </a:ext>
                </a:extLst>
              </p:cNvPr>
              <p:cNvSpPr txBox="1">
                <a:spLocks noChangeArrowheads="1"/>
              </p:cNvSpPr>
              <p:nvPr/>
            </p:nvSpPr>
            <p:spPr bwMode="auto">
              <a:xfrm>
                <a:off x="5946855" y="661874"/>
                <a:ext cx="57419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750" dirty="0">
                    <a:latin typeface="Arial Narrow" panose="020B0604020202020204" pitchFamily="34" charset="0"/>
                  </a:rPr>
                  <a:t>Former</a:t>
                </a:r>
              </a:p>
              <a:p>
                <a:pPr algn="ctr"/>
                <a:r>
                  <a:rPr lang="en-US" altLang="en-US" sz="750" dirty="0">
                    <a:latin typeface="Arial Narrow" panose="020B0604020202020204" pitchFamily="34" charset="0"/>
                  </a:rPr>
                  <a:t>Employees</a:t>
                </a:r>
              </a:p>
            </p:txBody>
          </p:sp>
          <p:sp>
            <p:nvSpPr>
              <p:cNvPr id="48143" name="Text Box 11">
                <a:extLst>
                  <a:ext uri="{FF2B5EF4-FFF2-40B4-BE49-F238E27FC236}">
                    <a16:creationId xmlns:a16="http://schemas.microsoft.com/office/drawing/2014/main" id="{1CA1661C-6F23-8A49-B83F-1C0FF47F9CC8}"/>
                  </a:ext>
                </a:extLst>
              </p:cNvPr>
              <p:cNvSpPr txBox="1">
                <a:spLocks noChangeArrowheads="1"/>
              </p:cNvSpPr>
              <p:nvPr/>
            </p:nvSpPr>
            <p:spPr bwMode="auto">
              <a:xfrm>
                <a:off x="1395846" y="1543069"/>
                <a:ext cx="62709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750" dirty="0">
                    <a:latin typeface="Arial Narrow" panose="020B0604020202020204" pitchFamily="34" charset="0"/>
                  </a:rPr>
                  <a:t>Applicants…</a:t>
                </a:r>
              </a:p>
              <a:p>
                <a:pPr algn="ctr"/>
                <a:r>
                  <a:rPr lang="en-US" altLang="en-US" sz="750" dirty="0">
                    <a:latin typeface="Arial Narrow" panose="020B0604020202020204" pitchFamily="34" charset="0"/>
                  </a:rPr>
                  <a:t>Candidates</a:t>
                </a:r>
              </a:p>
            </p:txBody>
          </p:sp>
          <p:sp>
            <p:nvSpPr>
              <p:cNvPr id="48144" name="Text Box 12">
                <a:extLst>
                  <a:ext uri="{FF2B5EF4-FFF2-40B4-BE49-F238E27FC236}">
                    <a16:creationId xmlns:a16="http://schemas.microsoft.com/office/drawing/2014/main" id="{701EC6C2-31B9-514A-BFEE-264C8EC42390}"/>
                  </a:ext>
                </a:extLst>
              </p:cNvPr>
              <p:cNvSpPr txBox="1">
                <a:spLocks noChangeArrowheads="1"/>
              </p:cNvSpPr>
              <p:nvPr/>
            </p:nvSpPr>
            <p:spPr bwMode="auto">
              <a:xfrm>
                <a:off x="2435588" y="1565841"/>
                <a:ext cx="535724"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750" dirty="0">
                    <a:latin typeface="Arial Narrow" panose="020B0604020202020204" pitchFamily="34" charset="0"/>
                  </a:rPr>
                  <a:t>New hires</a:t>
                </a:r>
              </a:p>
            </p:txBody>
          </p:sp>
          <p:sp>
            <p:nvSpPr>
              <p:cNvPr id="48145" name="Text Box 13">
                <a:extLst>
                  <a:ext uri="{FF2B5EF4-FFF2-40B4-BE49-F238E27FC236}">
                    <a16:creationId xmlns:a16="http://schemas.microsoft.com/office/drawing/2014/main" id="{6A7647BE-210F-9F41-AAF2-C5B21C67B608}"/>
                  </a:ext>
                </a:extLst>
              </p:cNvPr>
              <p:cNvSpPr txBox="1">
                <a:spLocks noChangeArrowheads="1"/>
              </p:cNvSpPr>
              <p:nvPr/>
            </p:nvSpPr>
            <p:spPr bwMode="auto">
              <a:xfrm>
                <a:off x="3199802" y="1543069"/>
                <a:ext cx="57419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750" dirty="0">
                    <a:latin typeface="Arial Narrow" panose="020B0604020202020204" pitchFamily="34" charset="0"/>
                  </a:rPr>
                  <a:t>Tenured</a:t>
                </a:r>
              </a:p>
              <a:p>
                <a:pPr algn="ctr"/>
                <a:r>
                  <a:rPr lang="en-US" altLang="en-US" sz="750" dirty="0">
                    <a:latin typeface="Arial Narrow" panose="020B0604020202020204" pitchFamily="34" charset="0"/>
                  </a:rPr>
                  <a:t>Employees</a:t>
                </a:r>
              </a:p>
            </p:txBody>
          </p:sp>
          <p:sp>
            <p:nvSpPr>
              <p:cNvPr id="48147" name="Text Box 19">
                <a:extLst>
                  <a:ext uri="{FF2B5EF4-FFF2-40B4-BE49-F238E27FC236}">
                    <a16:creationId xmlns:a16="http://schemas.microsoft.com/office/drawing/2014/main" id="{9D0EE723-2F2F-0B41-9CF0-5499469178C0}"/>
                  </a:ext>
                </a:extLst>
              </p:cNvPr>
              <p:cNvSpPr txBox="1">
                <a:spLocks noChangeArrowheads="1"/>
              </p:cNvSpPr>
              <p:nvPr/>
            </p:nvSpPr>
            <p:spPr bwMode="auto">
              <a:xfrm>
                <a:off x="4769533" y="1285256"/>
                <a:ext cx="52450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750" dirty="0">
                    <a:latin typeface="Arial Narrow" panose="020B0604020202020204" pitchFamily="34" charset="0"/>
                  </a:rPr>
                  <a:t>Promoted</a:t>
                </a:r>
              </a:p>
            </p:txBody>
          </p:sp>
          <p:pic>
            <p:nvPicPr>
              <p:cNvPr id="20" name="Picture 19">
                <a:extLst>
                  <a:ext uri="{FF2B5EF4-FFF2-40B4-BE49-F238E27FC236}">
                    <a16:creationId xmlns:a16="http://schemas.microsoft.com/office/drawing/2014/main" id="{55FBACE4-3894-0D48-8BFC-9E4AB6315C93}"/>
                  </a:ext>
                </a:extLst>
              </p:cNvPr>
              <p:cNvPicPr>
                <a:picLocks noChangeAspect="1"/>
              </p:cNvPicPr>
              <p:nvPr/>
            </p:nvPicPr>
            <p:blipFill rotWithShape="1">
              <a:blip r:embed="rId3">
                <a:extLst>
                  <a:ext uri="{28A0092B-C50C-407E-A947-70E740481C1C}">
                    <a14:useLocalDpi xmlns:a14="http://schemas.microsoft.com/office/drawing/2010/main"/>
                  </a:ext>
                </a:extLst>
              </a:blip>
              <a:srcRect l="39280" r="49331" b="72902"/>
              <a:stretch/>
            </p:blipFill>
            <p:spPr>
              <a:xfrm>
                <a:off x="1844822" y="1839506"/>
                <a:ext cx="363753" cy="780914"/>
              </a:xfrm>
              <a:prstGeom prst="rect">
                <a:avLst/>
              </a:prstGeom>
            </p:spPr>
          </p:pic>
          <p:pic>
            <p:nvPicPr>
              <p:cNvPr id="63" name="Picture 62">
                <a:extLst>
                  <a:ext uri="{FF2B5EF4-FFF2-40B4-BE49-F238E27FC236}">
                    <a16:creationId xmlns:a16="http://schemas.microsoft.com/office/drawing/2014/main" id="{784574F5-04C6-1440-A1A9-281678B11FCE}"/>
                  </a:ext>
                </a:extLst>
              </p:cNvPr>
              <p:cNvPicPr>
                <a:picLocks noChangeAspect="1"/>
              </p:cNvPicPr>
              <p:nvPr/>
            </p:nvPicPr>
            <p:blipFill rotWithShape="1">
              <a:blip r:embed="rId4">
                <a:extLst>
                  <a:ext uri="{28A0092B-C50C-407E-A947-70E740481C1C}">
                    <a14:useLocalDpi xmlns:a14="http://schemas.microsoft.com/office/drawing/2010/main"/>
                  </a:ext>
                </a:extLst>
              </a:blip>
              <a:srcRect l="50102" r="36931" b="72902"/>
              <a:stretch/>
            </p:blipFill>
            <p:spPr>
              <a:xfrm>
                <a:off x="1583764" y="1839506"/>
                <a:ext cx="414142" cy="780914"/>
              </a:xfrm>
              <a:prstGeom prst="rect">
                <a:avLst/>
              </a:prstGeom>
            </p:spPr>
          </p:pic>
          <p:pic>
            <p:nvPicPr>
              <p:cNvPr id="64" name="Picture 63">
                <a:extLst>
                  <a:ext uri="{FF2B5EF4-FFF2-40B4-BE49-F238E27FC236}">
                    <a16:creationId xmlns:a16="http://schemas.microsoft.com/office/drawing/2014/main" id="{78F5763A-4E89-B345-B4F2-B2855E03BC17}"/>
                  </a:ext>
                </a:extLst>
              </p:cNvPr>
              <p:cNvPicPr>
                <a:picLocks noChangeAspect="1"/>
              </p:cNvPicPr>
              <p:nvPr/>
            </p:nvPicPr>
            <p:blipFill rotWithShape="1">
              <a:blip r:embed="rId5">
                <a:extLst>
                  <a:ext uri="{28A0092B-C50C-407E-A947-70E740481C1C}">
                    <a14:useLocalDpi xmlns:a14="http://schemas.microsoft.com/office/drawing/2010/main"/>
                  </a:ext>
                </a:extLst>
              </a:blip>
              <a:srcRect l="39280" r="49331" b="72902"/>
              <a:stretch/>
            </p:blipFill>
            <p:spPr>
              <a:xfrm>
                <a:off x="1364777" y="1839506"/>
                <a:ext cx="363753" cy="780914"/>
              </a:xfrm>
              <a:prstGeom prst="rect">
                <a:avLst/>
              </a:prstGeom>
            </p:spPr>
          </p:pic>
          <p:pic>
            <p:nvPicPr>
              <p:cNvPr id="65" name="Picture 64">
                <a:extLst>
                  <a:ext uri="{FF2B5EF4-FFF2-40B4-BE49-F238E27FC236}">
                    <a16:creationId xmlns:a16="http://schemas.microsoft.com/office/drawing/2014/main" id="{C5131BF1-B07E-E546-A992-F6AA33834B3E}"/>
                  </a:ext>
                </a:extLst>
              </p:cNvPr>
              <p:cNvPicPr>
                <a:picLocks noChangeAspect="1"/>
              </p:cNvPicPr>
              <p:nvPr/>
            </p:nvPicPr>
            <p:blipFill rotWithShape="1">
              <a:blip r:embed="rId3">
                <a:extLst>
                  <a:ext uri="{28A0092B-C50C-407E-A947-70E740481C1C}">
                    <a14:useLocalDpi xmlns:a14="http://schemas.microsoft.com/office/drawing/2010/main"/>
                  </a:ext>
                </a:extLst>
              </a:blip>
              <a:srcRect l="50102" r="36931" b="72902"/>
              <a:stretch/>
            </p:blipFill>
            <p:spPr>
              <a:xfrm>
                <a:off x="1089969" y="1839506"/>
                <a:ext cx="414142" cy="780914"/>
              </a:xfrm>
              <a:prstGeom prst="rect">
                <a:avLst/>
              </a:prstGeom>
            </p:spPr>
          </p:pic>
          <p:pic>
            <p:nvPicPr>
              <p:cNvPr id="66" name="Picture 65">
                <a:extLst>
                  <a:ext uri="{FF2B5EF4-FFF2-40B4-BE49-F238E27FC236}">
                    <a16:creationId xmlns:a16="http://schemas.microsoft.com/office/drawing/2014/main" id="{BAEF3A9D-75EC-154F-ADE2-E6F3406B694D}"/>
                  </a:ext>
                </a:extLst>
              </p:cNvPr>
              <p:cNvPicPr>
                <a:picLocks noChangeAspect="1"/>
              </p:cNvPicPr>
              <p:nvPr/>
            </p:nvPicPr>
            <p:blipFill rotWithShape="1">
              <a:blip r:embed="rId3">
                <a:extLst>
                  <a:ext uri="{28A0092B-C50C-407E-A947-70E740481C1C}">
                    <a14:useLocalDpi xmlns:a14="http://schemas.microsoft.com/office/drawing/2010/main"/>
                  </a:ext>
                </a:extLst>
              </a:blip>
              <a:srcRect l="39280" r="49331" b="72902"/>
              <a:stretch/>
            </p:blipFill>
            <p:spPr>
              <a:xfrm>
                <a:off x="2619360" y="1839506"/>
                <a:ext cx="363753" cy="780914"/>
              </a:xfrm>
              <a:prstGeom prst="rect">
                <a:avLst/>
              </a:prstGeom>
            </p:spPr>
          </p:pic>
          <p:pic>
            <p:nvPicPr>
              <p:cNvPr id="67" name="Picture 66">
                <a:extLst>
                  <a:ext uri="{FF2B5EF4-FFF2-40B4-BE49-F238E27FC236}">
                    <a16:creationId xmlns:a16="http://schemas.microsoft.com/office/drawing/2014/main" id="{FA3C9150-AAAD-B64E-B4B2-EF66F1CECFBA}"/>
                  </a:ext>
                </a:extLst>
              </p:cNvPr>
              <p:cNvPicPr>
                <a:picLocks noChangeAspect="1"/>
              </p:cNvPicPr>
              <p:nvPr/>
            </p:nvPicPr>
            <p:blipFill rotWithShape="1">
              <a:blip r:embed="rId5">
                <a:extLst>
                  <a:ext uri="{28A0092B-C50C-407E-A947-70E740481C1C}">
                    <a14:useLocalDpi xmlns:a14="http://schemas.microsoft.com/office/drawing/2010/main"/>
                  </a:ext>
                </a:extLst>
              </a:blip>
              <a:srcRect l="50102" r="36931" b="72902"/>
              <a:stretch/>
            </p:blipFill>
            <p:spPr>
              <a:xfrm>
                <a:off x="2358302" y="1839506"/>
                <a:ext cx="414142" cy="780914"/>
              </a:xfrm>
              <a:prstGeom prst="rect">
                <a:avLst/>
              </a:prstGeom>
            </p:spPr>
          </p:pic>
          <p:pic>
            <p:nvPicPr>
              <p:cNvPr id="68" name="Picture 67">
                <a:extLst>
                  <a:ext uri="{FF2B5EF4-FFF2-40B4-BE49-F238E27FC236}">
                    <a16:creationId xmlns:a16="http://schemas.microsoft.com/office/drawing/2014/main" id="{83F497F9-FBFD-9042-A03A-EE4CDB6C4A72}"/>
                  </a:ext>
                </a:extLst>
              </p:cNvPr>
              <p:cNvPicPr>
                <a:picLocks noChangeAspect="1"/>
              </p:cNvPicPr>
              <p:nvPr/>
            </p:nvPicPr>
            <p:blipFill rotWithShape="1">
              <a:blip r:embed="rId5">
                <a:extLst>
                  <a:ext uri="{28A0092B-C50C-407E-A947-70E740481C1C}">
                    <a14:useLocalDpi xmlns:a14="http://schemas.microsoft.com/office/drawing/2010/main"/>
                  </a:ext>
                </a:extLst>
              </a:blip>
              <a:srcRect l="50102" r="36931" b="72902"/>
              <a:stretch/>
            </p:blipFill>
            <p:spPr>
              <a:xfrm>
                <a:off x="4035656" y="1281293"/>
                <a:ext cx="414142" cy="780914"/>
              </a:xfrm>
              <a:prstGeom prst="rect">
                <a:avLst/>
              </a:prstGeom>
            </p:spPr>
          </p:pic>
          <p:pic>
            <p:nvPicPr>
              <p:cNvPr id="70" name="Picture 69">
                <a:extLst>
                  <a:ext uri="{FF2B5EF4-FFF2-40B4-BE49-F238E27FC236}">
                    <a16:creationId xmlns:a16="http://schemas.microsoft.com/office/drawing/2014/main" id="{146D13AC-E5A1-B741-B0A4-6B9FBD24E78F}"/>
                  </a:ext>
                </a:extLst>
              </p:cNvPr>
              <p:cNvPicPr>
                <a:picLocks noChangeAspect="1"/>
              </p:cNvPicPr>
              <p:nvPr/>
            </p:nvPicPr>
            <p:blipFill rotWithShape="1">
              <a:blip r:embed="rId6">
                <a:extLst>
                  <a:ext uri="{28A0092B-C50C-407E-A947-70E740481C1C}">
                    <a14:useLocalDpi xmlns:a14="http://schemas.microsoft.com/office/drawing/2010/main"/>
                  </a:ext>
                </a:extLst>
              </a:blip>
              <a:srcRect l="50102" r="36931" b="72902"/>
              <a:stretch/>
            </p:blipFill>
            <p:spPr>
              <a:xfrm>
                <a:off x="4488560" y="726191"/>
                <a:ext cx="414142" cy="780914"/>
              </a:xfrm>
              <a:prstGeom prst="rect">
                <a:avLst/>
              </a:prstGeom>
            </p:spPr>
          </p:pic>
          <p:pic>
            <p:nvPicPr>
              <p:cNvPr id="71" name="Picture 70">
                <a:extLst>
                  <a:ext uri="{FF2B5EF4-FFF2-40B4-BE49-F238E27FC236}">
                    <a16:creationId xmlns:a16="http://schemas.microsoft.com/office/drawing/2014/main" id="{934743F1-F7A6-EE4A-957E-D5AD0095DE60}"/>
                  </a:ext>
                </a:extLst>
              </p:cNvPr>
              <p:cNvPicPr>
                <a:picLocks noChangeAspect="1"/>
              </p:cNvPicPr>
              <p:nvPr/>
            </p:nvPicPr>
            <p:blipFill rotWithShape="1">
              <a:blip r:embed="rId3">
                <a:extLst>
                  <a:ext uri="{28A0092B-C50C-407E-A947-70E740481C1C}">
                    <a14:useLocalDpi xmlns:a14="http://schemas.microsoft.com/office/drawing/2010/main"/>
                  </a:ext>
                </a:extLst>
              </a:blip>
              <a:srcRect l="39280" r="49331" b="72902"/>
              <a:stretch/>
            </p:blipFill>
            <p:spPr>
              <a:xfrm>
                <a:off x="5138398" y="1205236"/>
                <a:ext cx="363753" cy="780914"/>
              </a:xfrm>
              <a:prstGeom prst="rect">
                <a:avLst/>
              </a:prstGeom>
            </p:spPr>
          </p:pic>
          <p:pic>
            <p:nvPicPr>
              <p:cNvPr id="72" name="Picture 71">
                <a:extLst>
                  <a:ext uri="{FF2B5EF4-FFF2-40B4-BE49-F238E27FC236}">
                    <a16:creationId xmlns:a16="http://schemas.microsoft.com/office/drawing/2014/main" id="{96D24EF8-B9D5-A547-9C3C-542CEB84086D}"/>
                  </a:ext>
                </a:extLst>
              </p:cNvPr>
              <p:cNvPicPr>
                <a:picLocks noChangeAspect="1"/>
              </p:cNvPicPr>
              <p:nvPr/>
            </p:nvPicPr>
            <p:blipFill rotWithShape="1">
              <a:blip r:embed="rId3">
                <a:extLst>
                  <a:ext uri="{28A0092B-C50C-407E-A947-70E740481C1C}">
                    <a14:useLocalDpi xmlns:a14="http://schemas.microsoft.com/office/drawing/2010/main"/>
                  </a:ext>
                </a:extLst>
              </a:blip>
              <a:srcRect l="39280" r="49331" b="72902"/>
              <a:stretch/>
            </p:blipFill>
            <p:spPr>
              <a:xfrm>
                <a:off x="3403296" y="1839506"/>
                <a:ext cx="363753" cy="780914"/>
              </a:xfrm>
              <a:prstGeom prst="rect">
                <a:avLst/>
              </a:prstGeom>
            </p:spPr>
          </p:pic>
          <p:pic>
            <p:nvPicPr>
              <p:cNvPr id="73" name="Picture 72">
                <a:extLst>
                  <a:ext uri="{FF2B5EF4-FFF2-40B4-BE49-F238E27FC236}">
                    <a16:creationId xmlns:a16="http://schemas.microsoft.com/office/drawing/2014/main" id="{39F3FAE9-A4AA-3946-9BB1-5CF722CD3701}"/>
                  </a:ext>
                </a:extLst>
              </p:cNvPr>
              <p:cNvPicPr>
                <a:picLocks noChangeAspect="1"/>
              </p:cNvPicPr>
              <p:nvPr/>
            </p:nvPicPr>
            <p:blipFill rotWithShape="1">
              <a:blip r:embed="rId5">
                <a:extLst>
                  <a:ext uri="{28A0092B-C50C-407E-A947-70E740481C1C}">
                    <a14:useLocalDpi xmlns:a14="http://schemas.microsoft.com/office/drawing/2010/main"/>
                  </a:ext>
                </a:extLst>
              </a:blip>
              <a:srcRect l="50102" r="36931" b="72902"/>
              <a:stretch/>
            </p:blipFill>
            <p:spPr>
              <a:xfrm>
                <a:off x="3142238" y="1839506"/>
                <a:ext cx="414142" cy="780914"/>
              </a:xfrm>
              <a:prstGeom prst="rect">
                <a:avLst/>
              </a:prstGeom>
            </p:spPr>
          </p:pic>
          <p:pic>
            <p:nvPicPr>
              <p:cNvPr id="74" name="Picture 73">
                <a:extLst>
                  <a:ext uri="{FF2B5EF4-FFF2-40B4-BE49-F238E27FC236}">
                    <a16:creationId xmlns:a16="http://schemas.microsoft.com/office/drawing/2014/main" id="{5D496C63-15F6-8249-BEB3-5F25C05CD9A3}"/>
                  </a:ext>
                </a:extLst>
              </p:cNvPr>
              <p:cNvPicPr>
                <a:picLocks noChangeAspect="1"/>
              </p:cNvPicPr>
              <p:nvPr/>
            </p:nvPicPr>
            <p:blipFill rotWithShape="1">
              <a:blip r:embed="rId5">
                <a:extLst>
                  <a:ext uri="{28A0092B-C50C-407E-A947-70E740481C1C}">
                    <a14:useLocalDpi xmlns:a14="http://schemas.microsoft.com/office/drawing/2010/main"/>
                  </a:ext>
                </a:extLst>
              </a:blip>
              <a:srcRect l="39280" r="49331" b="72902"/>
              <a:stretch/>
            </p:blipFill>
            <p:spPr>
              <a:xfrm>
                <a:off x="5671725" y="1839506"/>
                <a:ext cx="363753" cy="780914"/>
              </a:xfrm>
              <a:prstGeom prst="rect">
                <a:avLst/>
              </a:prstGeom>
            </p:spPr>
          </p:pic>
          <p:pic>
            <p:nvPicPr>
              <p:cNvPr id="75" name="Picture 74">
                <a:extLst>
                  <a:ext uri="{FF2B5EF4-FFF2-40B4-BE49-F238E27FC236}">
                    <a16:creationId xmlns:a16="http://schemas.microsoft.com/office/drawing/2014/main" id="{65D2853D-6B28-3944-BACA-2E5562F84559}"/>
                  </a:ext>
                </a:extLst>
              </p:cNvPr>
              <p:cNvPicPr>
                <a:picLocks noChangeAspect="1"/>
              </p:cNvPicPr>
              <p:nvPr/>
            </p:nvPicPr>
            <p:blipFill rotWithShape="1">
              <a:blip r:embed="rId6">
                <a:extLst>
                  <a:ext uri="{28A0092B-C50C-407E-A947-70E740481C1C}">
                    <a14:useLocalDpi xmlns:a14="http://schemas.microsoft.com/office/drawing/2010/main"/>
                  </a:ext>
                </a:extLst>
              </a:blip>
              <a:srcRect l="50102" r="36931" b="72902"/>
              <a:stretch/>
            </p:blipFill>
            <p:spPr>
              <a:xfrm>
                <a:off x="5410667" y="1839506"/>
                <a:ext cx="414142" cy="780914"/>
              </a:xfrm>
              <a:prstGeom prst="rect">
                <a:avLst/>
              </a:prstGeom>
            </p:spPr>
          </p:pic>
          <p:sp>
            <p:nvSpPr>
              <p:cNvPr id="76" name="Text Box 19">
                <a:extLst>
                  <a:ext uri="{FF2B5EF4-FFF2-40B4-BE49-F238E27FC236}">
                    <a16:creationId xmlns:a16="http://schemas.microsoft.com/office/drawing/2014/main" id="{CD7ED2CF-BE80-AF4A-879B-F533FCABEEB5}"/>
                  </a:ext>
                </a:extLst>
              </p:cNvPr>
              <p:cNvSpPr txBox="1">
                <a:spLocks noChangeArrowheads="1"/>
              </p:cNvSpPr>
              <p:nvPr/>
            </p:nvSpPr>
            <p:spPr bwMode="auto">
              <a:xfrm>
                <a:off x="4885473" y="1915847"/>
                <a:ext cx="61266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750" dirty="0">
                    <a:latin typeface="Arial Narrow" panose="020B0604020202020204" pitchFamily="34" charset="0"/>
                  </a:rPr>
                  <a:t>Contributors</a:t>
                </a:r>
              </a:p>
            </p:txBody>
          </p:sp>
          <p:pic>
            <p:nvPicPr>
              <p:cNvPr id="77" name="Picture 76">
                <a:extLst>
                  <a:ext uri="{FF2B5EF4-FFF2-40B4-BE49-F238E27FC236}">
                    <a16:creationId xmlns:a16="http://schemas.microsoft.com/office/drawing/2014/main" id="{96089540-F2E6-6C4E-98DC-894422F1C0C4}"/>
                  </a:ext>
                </a:extLst>
              </p:cNvPr>
              <p:cNvPicPr>
                <a:picLocks noChangeAspect="1"/>
              </p:cNvPicPr>
              <p:nvPr/>
            </p:nvPicPr>
            <p:blipFill rotWithShape="1">
              <a:blip r:embed="rId3">
                <a:extLst>
                  <a:ext uri="{28A0092B-C50C-407E-A947-70E740481C1C}">
                    <a14:useLocalDpi xmlns:a14="http://schemas.microsoft.com/office/drawing/2010/main"/>
                  </a:ext>
                </a:extLst>
              </a:blip>
              <a:srcRect l="50102" r="36931" b="72902"/>
              <a:stretch/>
            </p:blipFill>
            <p:spPr>
              <a:xfrm>
                <a:off x="6378020" y="726191"/>
                <a:ext cx="414142" cy="780914"/>
              </a:xfrm>
              <a:prstGeom prst="rect">
                <a:avLst/>
              </a:prstGeom>
            </p:spPr>
          </p:pic>
          <p:pic>
            <p:nvPicPr>
              <p:cNvPr id="78" name="Picture 77">
                <a:extLst>
                  <a:ext uri="{FF2B5EF4-FFF2-40B4-BE49-F238E27FC236}">
                    <a16:creationId xmlns:a16="http://schemas.microsoft.com/office/drawing/2014/main" id="{7B055AC2-12CC-1D41-AC64-DBBAC3C273FB}"/>
                  </a:ext>
                </a:extLst>
              </p:cNvPr>
              <p:cNvPicPr>
                <a:picLocks noChangeAspect="1"/>
              </p:cNvPicPr>
              <p:nvPr/>
            </p:nvPicPr>
            <p:blipFill rotWithShape="1">
              <a:blip r:embed="rId3">
                <a:extLst>
                  <a:ext uri="{28A0092B-C50C-407E-A947-70E740481C1C}">
                    <a14:useLocalDpi xmlns:a14="http://schemas.microsoft.com/office/drawing/2010/main"/>
                  </a:ext>
                </a:extLst>
              </a:blip>
              <a:srcRect l="39280" r="49331" b="72902"/>
              <a:stretch/>
            </p:blipFill>
            <p:spPr>
              <a:xfrm>
                <a:off x="6585091" y="1205236"/>
                <a:ext cx="363753" cy="780914"/>
              </a:xfrm>
              <a:prstGeom prst="rect">
                <a:avLst/>
              </a:prstGeom>
            </p:spPr>
          </p:pic>
          <p:pic>
            <p:nvPicPr>
              <p:cNvPr id="79" name="Picture 78">
                <a:extLst>
                  <a:ext uri="{FF2B5EF4-FFF2-40B4-BE49-F238E27FC236}">
                    <a16:creationId xmlns:a16="http://schemas.microsoft.com/office/drawing/2014/main" id="{A6B0AFA4-8660-8D4C-B79E-1ACF42EF7D84}"/>
                  </a:ext>
                </a:extLst>
              </p:cNvPr>
              <p:cNvPicPr>
                <a:picLocks noChangeAspect="1"/>
              </p:cNvPicPr>
              <p:nvPr/>
            </p:nvPicPr>
            <p:blipFill rotWithShape="1">
              <a:blip r:embed="rId5">
                <a:extLst>
                  <a:ext uri="{28A0092B-C50C-407E-A947-70E740481C1C}">
                    <a14:useLocalDpi xmlns:a14="http://schemas.microsoft.com/office/drawing/2010/main"/>
                  </a:ext>
                </a:extLst>
              </a:blip>
              <a:srcRect l="39280" r="49331" b="72902"/>
              <a:stretch/>
            </p:blipFill>
            <p:spPr>
              <a:xfrm>
                <a:off x="6391259" y="1839506"/>
                <a:ext cx="363753" cy="780914"/>
              </a:xfrm>
              <a:prstGeom prst="rect">
                <a:avLst/>
              </a:prstGeom>
            </p:spPr>
          </p:pic>
          <p:pic>
            <p:nvPicPr>
              <p:cNvPr id="80" name="Picture 79">
                <a:extLst>
                  <a:ext uri="{FF2B5EF4-FFF2-40B4-BE49-F238E27FC236}">
                    <a16:creationId xmlns:a16="http://schemas.microsoft.com/office/drawing/2014/main" id="{3BD3EFA5-3FE3-C749-8114-BEBEF3831A38}"/>
                  </a:ext>
                </a:extLst>
              </p:cNvPr>
              <p:cNvPicPr>
                <a:picLocks noChangeAspect="1"/>
              </p:cNvPicPr>
              <p:nvPr/>
            </p:nvPicPr>
            <p:blipFill rotWithShape="1">
              <a:blip r:embed="rId5">
                <a:extLst>
                  <a:ext uri="{28A0092B-C50C-407E-A947-70E740481C1C}">
                    <a14:useLocalDpi xmlns:a14="http://schemas.microsoft.com/office/drawing/2010/main"/>
                  </a:ext>
                </a:extLst>
              </a:blip>
              <a:srcRect l="50102" r="36931" b="72902"/>
              <a:stretch/>
            </p:blipFill>
            <p:spPr>
              <a:xfrm>
                <a:off x="6130201" y="1839506"/>
                <a:ext cx="414142" cy="780914"/>
              </a:xfrm>
              <a:prstGeom prst="rect">
                <a:avLst/>
              </a:prstGeom>
            </p:spPr>
          </p:pic>
          <p:pic>
            <p:nvPicPr>
              <p:cNvPr id="81" name="Picture 80">
                <a:extLst>
                  <a:ext uri="{FF2B5EF4-FFF2-40B4-BE49-F238E27FC236}">
                    <a16:creationId xmlns:a16="http://schemas.microsoft.com/office/drawing/2014/main" id="{FFE1D42F-A73C-114C-B2DA-6F787114D54E}"/>
                  </a:ext>
                </a:extLst>
              </p:cNvPr>
              <p:cNvPicPr>
                <a:picLocks noChangeAspect="1"/>
              </p:cNvPicPr>
              <p:nvPr/>
            </p:nvPicPr>
            <p:blipFill rotWithShape="1">
              <a:blip r:embed="rId6">
                <a:extLst>
                  <a:ext uri="{28A0092B-C50C-407E-A947-70E740481C1C}">
                    <a14:useLocalDpi xmlns:a14="http://schemas.microsoft.com/office/drawing/2010/main"/>
                  </a:ext>
                </a:extLst>
              </a:blip>
              <a:srcRect l="39280" r="49331" b="72902"/>
              <a:stretch/>
            </p:blipFill>
            <p:spPr>
              <a:xfrm>
                <a:off x="4417787" y="1836803"/>
                <a:ext cx="363753" cy="780914"/>
              </a:xfrm>
              <a:prstGeom prst="rect">
                <a:avLst/>
              </a:prstGeom>
            </p:spPr>
          </p:pic>
        </p:grpSp>
        <p:sp>
          <p:nvSpPr>
            <p:cNvPr id="69" name="Text Box 17">
              <a:extLst>
                <a:ext uri="{FF2B5EF4-FFF2-40B4-BE49-F238E27FC236}">
                  <a16:creationId xmlns:a16="http://schemas.microsoft.com/office/drawing/2014/main" id="{C2790002-0970-D54F-883E-364AB154BEED}"/>
                </a:ext>
              </a:extLst>
            </p:cNvPr>
            <p:cNvSpPr txBox="1">
              <a:spLocks noChangeArrowheads="1"/>
            </p:cNvSpPr>
            <p:nvPr/>
          </p:nvSpPr>
          <p:spPr bwMode="auto">
            <a:xfrm>
              <a:off x="6962183" y="652403"/>
              <a:ext cx="425116"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750" dirty="0">
                  <a:latin typeface="Arial Narrow" panose="020B0604020202020204" pitchFamily="34" charset="0"/>
                </a:rPr>
                <a:t>Alumni</a:t>
              </a:r>
            </a:p>
          </p:txBody>
        </p:sp>
      </p:grpSp>
    </p:spTree>
    <p:extLst>
      <p:ext uri="{BB962C8B-B14F-4D97-AF65-F5344CB8AC3E}">
        <p14:creationId xmlns:p14="http://schemas.microsoft.com/office/powerpoint/2010/main" val="1144731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up)">
                                      <p:cBhvr>
                                        <p:cTn id="12" dur="20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dissolv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arn(outVertical)">
                                      <p:cBhvr>
                                        <p:cTn id="22" dur="20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20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up)">
                                      <p:cBhvr>
                                        <p:cTn id="32" dur="20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dissolve">
                                      <p:cBhvr>
                                        <p:cTn id="37"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DABCB257-6DAC-CA43-A1AB-5088FDB3EA69}"/>
              </a:ext>
            </a:extLst>
          </p:cNvPr>
          <p:cNvPicPr>
            <a:picLocks noChangeAspect="1"/>
          </p:cNvPicPr>
          <p:nvPr/>
        </p:nvPicPr>
        <p:blipFill rotWithShape="1">
          <a:blip r:embed="rId3"/>
          <a:srcRect t="14178" b="11478"/>
          <a:stretch/>
        </p:blipFill>
        <p:spPr>
          <a:xfrm>
            <a:off x="2497666" y="-71120"/>
            <a:ext cx="3953933" cy="5292828"/>
          </a:xfrm>
          <a:prstGeom prst="rect">
            <a:avLst/>
          </a:prstGeom>
        </p:spPr>
      </p:pic>
    </p:spTree>
    <p:extLst>
      <p:ext uri="{BB962C8B-B14F-4D97-AF65-F5344CB8AC3E}">
        <p14:creationId xmlns:p14="http://schemas.microsoft.com/office/powerpoint/2010/main" val="250848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job-description snoopy.jpg">
            <a:extLst>
              <a:ext uri="{FF2B5EF4-FFF2-40B4-BE49-F238E27FC236}">
                <a16:creationId xmlns:a16="http://schemas.microsoft.com/office/drawing/2014/main" id="{2D007280-F875-7146-B4A5-6FD8333677C1}"/>
              </a:ext>
            </a:extLst>
          </p:cNvPr>
          <p:cNvPicPr>
            <a:picLocks noChangeAspect="1"/>
          </p:cNvPicPr>
          <p:nvPr/>
        </p:nvPicPr>
        <p:blipFill rotWithShape="1">
          <a:blip r:embed="rId2"/>
          <a:srcRect b="92960"/>
          <a:stretch/>
        </p:blipFill>
        <p:spPr bwMode="auto">
          <a:xfrm>
            <a:off x="0" y="628"/>
            <a:ext cx="9144000" cy="5142872"/>
          </a:xfrm>
          <a:prstGeom prst="rect">
            <a:avLst/>
          </a:prstGeom>
          <a:noFill/>
          <a:ln w="9525">
            <a:noFill/>
            <a:miter lim="800000"/>
            <a:headEnd/>
            <a:tailEnd/>
          </a:ln>
        </p:spPr>
      </p:pic>
      <p:pic>
        <p:nvPicPr>
          <p:cNvPr id="4" name="Picture 3" descr="job-description snoopy.jpg">
            <a:extLst>
              <a:ext uri="{FF2B5EF4-FFF2-40B4-BE49-F238E27FC236}">
                <a16:creationId xmlns:a16="http://schemas.microsoft.com/office/drawing/2014/main" id="{004D4AC8-1F44-0947-B598-6E41A0CF6E7D}"/>
              </a:ext>
            </a:extLst>
          </p:cNvPr>
          <p:cNvPicPr>
            <a:picLocks noChangeAspect="1"/>
          </p:cNvPicPr>
          <p:nvPr/>
        </p:nvPicPr>
        <p:blipFill rotWithShape="1">
          <a:blip r:embed="rId2"/>
          <a:srcRect t="3640"/>
          <a:stretch/>
        </p:blipFill>
        <p:spPr bwMode="auto">
          <a:xfrm>
            <a:off x="1856203" y="628"/>
            <a:ext cx="5268497" cy="5090775"/>
          </a:xfrm>
          <a:prstGeom prst="rect">
            <a:avLst/>
          </a:prstGeom>
          <a:noFill/>
          <a:ln w="9525">
            <a:noFill/>
            <a:miter lim="800000"/>
            <a:headEnd/>
            <a:tailEnd/>
          </a:ln>
        </p:spPr>
      </p:pic>
    </p:spTree>
    <p:extLst>
      <p:ext uri="{BB962C8B-B14F-4D97-AF65-F5344CB8AC3E}">
        <p14:creationId xmlns:p14="http://schemas.microsoft.com/office/powerpoint/2010/main" val="4202316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5664E-307E-BE48-A850-6EA01C0740D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ADBA245-D2F3-0240-983E-860889C378E7}"/>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B04B8F60-B41B-4045-899B-EA59C50EDE6E}"/>
              </a:ext>
            </a:extLst>
          </p:cNvPr>
          <p:cNvPicPr>
            <a:picLocks noChangeAspect="1"/>
          </p:cNvPicPr>
          <p:nvPr/>
        </p:nvPicPr>
        <p:blipFill rotWithShape="1">
          <a:blip r:embed="rId2"/>
          <a:srcRect t="12151" b="12656"/>
          <a:stretch/>
        </p:blipFill>
        <p:spPr>
          <a:xfrm>
            <a:off x="0" y="0"/>
            <a:ext cx="9144000" cy="5187042"/>
          </a:xfrm>
          <a:prstGeom prst="rect">
            <a:avLst/>
          </a:prstGeom>
        </p:spPr>
      </p:pic>
      <p:sp>
        <p:nvSpPr>
          <p:cNvPr id="8" name="TextBox 7">
            <a:extLst>
              <a:ext uri="{FF2B5EF4-FFF2-40B4-BE49-F238E27FC236}">
                <a16:creationId xmlns:a16="http://schemas.microsoft.com/office/drawing/2014/main" id="{DDD4BD6E-2116-C046-95AA-DF10967D6334}"/>
              </a:ext>
            </a:extLst>
          </p:cNvPr>
          <p:cNvSpPr txBox="1"/>
          <p:nvPr/>
        </p:nvSpPr>
        <p:spPr>
          <a:xfrm>
            <a:off x="3148201" y="294656"/>
            <a:ext cx="2390398" cy="1200329"/>
          </a:xfrm>
          <a:prstGeom prst="rect">
            <a:avLst/>
          </a:prstGeom>
          <a:noFill/>
        </p:spPr>
        <p:txBody>
          <a:bodyPr wrap="none" rtlCol="0">
            <a:spAutoFit/>
          </a:bodyPr>
          <a:lstStyle/>
          <a:p>
            <a:r>
              <a:rPr lang="en-US" sz="7200" b="1" dirty="0">
                <a:solidFill>
                  <a:schemeClr val="bg1"/>
                </a:solidFill>
              </a:rPr>
              <a:t>Seen</a:t>
            </a:r>
          </a:p>
        </p:txBody>
      </p:sp>
      <p:sp>
        <p:nvSpPr>
          <p:cNvPr id="9" name="TextBox 8">
            <a:extLst>
              <a:ext uri="{FF2B5EF4-FFF2-40B4-BE49-F238E27FC236}">
                <a16:creationId xmlns:a16="http://schemas.microsoft.com/office/drawing/2014/main" id="{B6925F4B-6E90-B347-8799-AEEB0A5DC31F}"/>
              </a:ext>
            </a:extLst>
          </p:cNvPr>
          <p:cNvSpPr txBox="1"/>
          <p:nvPr/>
        </p:nvSpPr>
        <p:spPr>
          <a:xfrm>
            <a:off x="3465617" y="2347424"/>
            <a:ext cx="2800767" cy="1200329"/>
          </a:xfrm>
          <a:prstGeom prst="rect">
            <a:avLst/>
          </a:prstGeom>
          <a:noFill/>
        </p:spPr>
        <p:txBody>
          <a:bodyPr wrap="none" rtlCol="0">
            <a:spAutoFit/>
          </a:bodyPr>
          <a:lstStyle/>
          <a:p>
            <a:r>
              <a:rPr lang="en-US" sz="7200" b="1" dirty="0">
                <a:solidFill>
                  <a:schemeClr val="bg1"/>
                </a:solidFill>
              </a:rPr>
              <a:t>Heard</a:t>
            </a:r>
          </a:p>
        </p:txBody>
      </p:sp>
      <p:sp>
        <p:nvSpPr>
          <p:cNvPr id="10" name="TextBox 9">
            <a:extLst>
              <a:ext uri="{FF2B5EF4-FFF2-40B4-BE49-F238E27FC236}">
                <a16:creationId xmlns:a16="http://schemas.microsoft.com/office/drawing/2014/main" id="{B6CA2096-2D2A-5E4C-B22F-DEA15D3B82DC}"/>
              </a:ext>
            </a:extLst>
          </p:cNvPr>
          <p:cNvSpPr txBox="1"/>
          <p:nvPr/>
        </p:nvSpPr>
        <p:spPr>
          <a:xfrm>
            <a:off x="3727132" y="3943171"/>
            <a:ext cx="5416868" cy="1200329"/>
          </a:xfrm>
          <a:prstGeom prst="rect">
            <a:avLst/>
          </a:prstGeom>
          <a:noFill/>
        </p:spPr>
        <p:txBody>
          <a:bodyPr wrap="none" rtlCol="0">
            <a:spAutoFit/>
          </a:bodyPr>
          <a:lstStyle/>
          <a:p>
            <a:r>
              <a:rPr lang="en-US" sz="7200" b="1" dirty="0">
                <a:solidFill>
                  <a:schemeClr val="bg1"/>
                </a:solidFill>
              </a:rPr>
              <a:t>Empowered</a:t>
            </a:r>
          </a:p>
        </p:txBody>
      </p:sp>
    </p:spTree>
    <p:extLst>
      <p:ext uri="{BB962C8B-B14F-4D97-AF65-F5344CB8AC3E}">
        <p14:creationId xmlns:p14="http://schemas.microsoft.com/office/powerpoint/2010/main" val="3598005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6273" y="212472"/>
            <a:ext cx="8724900" cy="461665"/>
          </a:xfrm>
          <a:prstGeom prst="rect">
            <a:avLst/>
          </a:prstGeom>
          <a:noFill/>
        </p:spPr>
        <p:txBody>
          <a:bodyPr>
            <a:spAutoFit/>
          </a:bodyPr>
          <a:lstStyle/>
          <a:p>
            <a:pPr algn="ctr">
              <a:defRPr/>
            </a:pPr>
            <a:r>
              <a:rPr lang="en-US" sz="2400" b="1" dirty="0">
                <a:solidFill>
                  <a:schemeClr val="bg1"/>
                </a:solidFill>
                <a:latin typeface="Arial" charset="0"/>
                <a:ea typeface="ＭＳ Ｐゴシック" charset="-128"/>
                <a:cs typeface="ＭＳ Ｐゴシック" charset="-128"/>
              </a:rPr>
              <a:t>The Talent Assessment &amp; Development (TAD) Framework</a:t>
            </a:r>
          </a:p>
        </p:txBody>
      </p:sp>
      <p:sp>
        <p:nvSpPr>
          <p:cNvPr id="4" name="Rounded Rectangle 3">
            <a:extLst>
              <a:ext uri="{FF2B5EF4-FFF2-40B4-BE49-F238E27FC236}">
                <a16:creationId xmlns:a16="http://schemas.microsoft.com/office/drawing/2014/main" id="{736E4888-F764-9949-954F-0D013C780881}"/>
              </a:ext>
            </a:extLst>
          </p:cNvPr>
          <p:cNvSpPr/>
          <p:nvPr/>
        </p:nvSpPr>
        <p:spPr>
          <a:xfrm>
            <a:off x="2372117" y="960076"/>
            <a:ext cx="2074375" cy="564777"/>
          </a:xfrm>
          <a:prstGeom prst="roundRect">
            <a:avLst>
              <a:gd name="adj" fmla="val 50000"/>
            </a:avLst>
          </a:prstGeom>
          <a:solidFill>
            <a:srgbClr val="00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Skills</a:t>
            </a:r>
          </a:p>
        </p:txBody>
      </p:sp>
      <p:sp>
        <p:nvSpPr>
          <p:cNvPr id="5" name="Rounded Rectangle 4">
            <a:extLst>
              <a:ext uri="{FF2B5EF4-FFF2-40B4-BE49-F238E27FC236}">
                <a16:creationId xmlns:a16="http://schemas.microsoft.com/office/drawing/2014/main" id="{3D6007AD-BA18-DA46-96B0-4CF040C68DB6}"/>
              </a:ext>
            </a:extLst>
          </p:cNvPr>
          <p:cNvSpPr/>
          <p:nvPr/>
        </p:nvSpPr>
        <p:spPr>
          <a:xfrm>
            <a:off x="1341175" y="1778480"/>
            <a:ext cx="2074375" cy="564777"/>
          </a:xfrm>
          <a:prstGeom prst="roundRect">
            <a:avLst>
              <a:gd name="adj" fmla="val 50000"/>
            </a:avLst>
          </a:prstGeom>
          <a:solidFill>
            <a:srgbClr val="00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Experience</a:t>
            </a:r>
          </a:p>
        </p:txBody>
      </p:sp>
      <p:sp>
        <p:nvSpPr>
          <p:cNvPr id="6" name="Rounded Rectangle 5">
            <a:extLst>
              <a:ext uri="{FF2B5EF4-FFF2-40B4-BE49-F238E27FC236}">
                <a16:creationId xmlns:a16="http://schemas.microsoft.com/office/drawing/2014/main" id="{E884C933-A5EF-2540-9EE4-EC853D403642}"/>
              </a:ext>
            </a:extLst>
          </p:cNvPr>
          <p:cNvSpPr/>
          <p:nvPr/>
        </p:nvSpPr>
        <p:spPr>
          <a:xfrm>
            <a:off x="578224" y="2596884"/>
            <a:ext cx="2074375" cy="564777"/>
          </a:xfrm>
          <a:prstGeom prst="roundRect">
            <a:avLst>
              <a:gd name="adj" fmla="val 50000"/>
            </a:avLst>
          </a:prstGeom>
          <a:solidFill>
            <a:srgbClr val="00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Contributions/</a:t>
            </a:r>
          </a:p>
          <a:p>
            <a:pPr algn="ctr"/>
            <a:r>
              <a:rPr lang="en-US" dirty="0">
                <a:solidFill>
                  <a:schemeClr val="bg1"/>
                </a:solidFill>
              </a:rPr>
              <a:t>Accomplishments</a:t>
            </a:r>
          </a:p>
        </p:txBody>
      </p:sp>
      <p:sp>
        <p:nvSpPr>
          <p:cNvPr id="7" name="Rounded Rectangle 6">
            <a:extLst>
              <a:ext uri="{FF2B5EF4-FFF2-40B4-BE49-F238E27FC236}">
                <a16:creationId xmlns:a16="http://schemas.microsoft.com/office/drawing/2014/main" id="{5AA67B1C-28C5-204A-A117-320375D55691}"/>
              </a:ext>
            </a:extLst>
          </p:cNvPr>
          <p:cNvSpPr/>
          <p:nvPr/>
        </p:nvSpPr>
        <p:spPr>
          <a:xfrm>
            <a:off x="2372117" y="4233693"/>
            <a:ext cx="2074375" cy="564777"/>
          </a:xfrm>
          <a:prstGeom prst="roundRect">
            <a:avLst>
              <a:gd name="adj" fmla="val 50000"/>
            </a:avLst>
          </a:prstGeom>
          <a:solidFill>
            <a:srgbClr val="00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Compensation/</a:t>
            </a:r>
          </a:p>
          <a:p>
            <a:pPr algn="ctr"/>
            <a:r>
              <a:rPr lang="en-US" dirty="0">
                <a:solidFill>
                  <a:schemeClr val="bg1"/>
                </a:solidFill>
              </a:rPr>
              <a:t>Financial</a:t>
            </a:r>
          </a:p>
        </p:txBody>
      </p:sp>
      <p:sp>
        <p:nvSpPr>
          <p:cNvPr id="8" name="Rounded Rectangle 7">
            <a:extLst>
              <a:ext uri="{FF2B5EF4-FFF2-40B4-BE49-F238E27FC236}">
                <a16:creationId xmlns:a16="http://schemas.microsoft.com/office/drawing/2014/main" id="{E98F318C-3B07-5D4C-B133-4D7360FD26A7}"/>
              </a:ext>
            </a:extLst>
          </p:cNvPr>
          <p:cNvSpPr/>
          <p:nvPr/>
        </p:nvSpPr>
        <p:spPr>
          <a:xfrm>
            <a:off x="1341175" y="3415288"/>
            <a:ext cx="2074375" cy="564777"/>
          </a:xfrm>
          <a:prstGeom prst="roundRect">
            <a:avLst>
              <a:gd name="adj" fmla="val 50000"/>
            </a:avLst>
          </a:prstGeom>
          <a:solidFill>
            <a:srgbClr val="00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Relationships</a:t>
            </a:r>
          </a:p>
        </p:txBody>
      </p:sp>
      <p:sp>
        <p:nvSpPr>
          <p:cNvPr id="10" name="Rounded Rectangle 9">
            <a:extLst>
              <a:ext uri="{FF2B5EF4-FFF2-40B4-BE49-F238E27FC236}">
                <a16:creationId xmlns:a16="http://schemas.microsoft.com/office/drawing/2014/main" id="{5045F8E0-1152-4E48-B106-897C87F33A1E}"/>
              </a:ext>
            </a:extLst>
          </p:cNvPr>
          <p:cNvSpPr/>
          <p:nvPr/>
        </p:nvSpPr>
        <p:spPr>
          <a:xfrm>
            <a:off x="5662165" y="1778480"/>
            <a:ext cx="2074375" cy="564777"/>
          </a:xfrm>
          <a:prstGeom prst="roundRect">
            <a:avLst>
              <a:gd name="adj" fmla="val 50000"/>
            </a:avLst>
          </a:prstGeom>
          <a:solidFill>
            <a:srgbClr val="00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Education/</a:t>
            </a:r>
          </a:p>
          <a:p>
            <a:pPr algn="ctr"/>
            <a:r>
              <a:rPr lang="en-US" dirty="0">
                <a:solidFill>
                  <a:schemeClr val="bg1"/>
                </a:solidFill>
              </a:rPr>
              <a:t>Knowledge</a:t>
            </a:r>
          </a:p>
        </p:txBody>
      </p:sp>
      <p:sp>
        <p:nvSpPr>
          <p:cNvPr id="11" name="Rounded Rectangle 10">
            <a:extLst>
              <a:ext uri="{FF2B5EF4-FFF2-40B4-BE49-F238E27FC236}">
                <a16:creationId xmlns:a16="http://schemas.microsoft.com/office/drawing/2014/main" id="{8C502094-3D24-2D49-B96F-233BAFD748A2}"/>
              </a:ext>
            </a:extLst>
          </p:cNvPr>
          <p:cNvSpPr/>
          <p:nvPr/>
        </p:nvSpPr>
        <p:spPr>
          <a:xfrm>
            <a:off x="6545190" y="2596884"/>
            <a:ext cx="2074375" cy="564777"/>
          </a:xfrm>
          <a:prstGeom prst="roundRect">
            <a:avLst>
              <a:gd name="adj" fmla="val 50000"/>
            </a:avLst>
          </a:prstGeom>
          <a:solidFill>
            <a:srgbClr val="00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Activities/</a:t>
            </a:r>
          </a:p>
          <a:p>
            <a:pPr algn="ctr"/>
            <a:r>
              <a:rPr lang="en-US" dirty="0">
                <a:solidFill>
                  <a:schemeClr val="bg1"/>
                </a:solidFill>
              </a:rPr>
              <a:t>Use of Time</a:t>
            </a:r>
          </a:p>
        </p:txBody>
      </p:sp>
      <p:sp>
        <p:nvSpPr>
          <p:cNvPr id="13" name="Rounded Rectangle 12">
            <a:extLst>
              <a:ext uri="{FF2B5EF4-FFF2-40B4-BE49-F238E27FC236}">
                <a16:creationId xmlns:a16="http://schemas.microsoft.com/office/drawing/2014/main" id="{5196EC5B-1CB0-314E-85B6-C32A1420DBC6}"/>
              </a:ext>
            </a:extLst>
          </p:cNvPr>
          <p:cNvSpPr/>
          <p:nvPr/>
        </p:nvSpPr>
        <p:spPr>
          <a:xfrm>
            <a:off x="5662165" y="3415288"/>
            <a:ext cx="2074375" cy="564777"/>
          </a:xfrm>
          <a:prstGeom prst="roundRect">
            <a:avLst>
              <a:gd name="adj" fmla="val 50000"/>
            </a:avLst>
          </a:prstGeom>
          <a:solidFill>
            <a:srgbClr val="00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Passions/</a:t>
            </a:r>
          </a:p>
          <a:p>
            <a:pPr algn="ctr"/>
            <a:r>
              <a:rPr lang="en-US" dirty="0">
                <a:solidFill>
                  <a:schemeClr val="bg1"/>
                </a:solidFill>
              </a:rPr>
              <a:t>Purpose</a:t>
            </a:r>
          </a:p>
        </p:txBody>
      </p:sp>
      <p:sp>
        <p:nvSpPr>
          <p:cNvPr id="14" name="Rounded Rectangle 13">
            <a:extLst>
              <a:ext uri="{FF2B5EF4-FFF2-40B4-BE49-F238E27FC236}">
                <a16:creationId xmlns:a16="http://schemas.microsoft.com/office/drawing/2014/main" id="{37A7EA23-9436-8246-AB41-6D0C1DD9A841}"/>
              </a:ext>
            </a:extLst>
          </p:cNvPr>
          <p:cNvSpPr/>
          <p:nvPr/>
        </p:nvSpPr>
        <p:spPr>
          <a:xfrm>
            <a:off x="4662597" y="960076"/>
            <a:ext cx="2074375" cy="564777"/>
          </a:xfrm>
          <a:prstGeom prst="roundRect">
            <a:avLst>
              <a:gd name="adj" fmla="val 50000"/>
            </a:avLst>
          </a:prstGeom>
          <a:solidFill>
            <a:srgbClr val="00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Behaviors</a:t>
            </a:r>
          </a:p>
        </p:txBody>
      </p:sp>
      <p:sp>
        <p:nvSpPr>
          <p:cNvPr id="15" name="Rounded Rectangle 14">
            <a:extLst>
              <a:ext uri="{FF2B5EF4-FFF2-40B4-BE49-F238E27FC236}">
                <a16:creationId xmlns:a16="http://schemas.microsoft.com/office/drawing/2014/main" id="{FCCBC626-3D4D-3D45-BF63-56E986B59497}"/>
              </a:ext>
            </a:extLst>
          </p:cNvPr>
          <p:cNvSpPr/>
          <p:nvPr/>
        </p:nvSpPr>
        <p:spPr>
          <a:xfrm>
            <a:off x="4662597" y="4233693"/>
            <a:ext cx="2074375" cy="564777"/>
          </a:xfrm>
          <a:prstGeom prst="roundRect">
            <a:avLst>
              <a:gd name="adj" fmla="val 50000"/>
            </a:avLst>
          </a:prstGeom>
          <a:solidFill>
            <a:srgbClr val="00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Benefits/</a:t>
            </a:r>
          </a:p>
          <a:p>
            <a:pPr algn="ctr"/>
            <a:r>
              <a:rPr lang="en-US" dirty="0">
                <a:solidFill>
                  <a:schemeClr val="bg1"/>
                </a:solidFill>
              </a:rPr>
              <a:t>Wellness</a:t>
            </a:r>
          </a:p>
        </p:txBody>
      </p:sp>
      <p:sp>
        <p:nvSpPr>
          <p:cNvPr id="2" name="TextBox 1">
            <a:extLst>
              <a:ext uri="{FF2B5EF4-FFF2-40B4-BE49-F238E27FC236}">
                <a16:creationId xmlns:a16="http://schemas.microsoft.com/office/drawing/2014/main" id="{98C0D78A-4768-C049-BDFC-680E6F9DB545}"/>
              </a:ext>
            </a:extLst>
          </p:cNvPr>
          <p:cNvSpPr txBox="1"/>
          <p:nvPr/>
        </p:nvSpPr>
        <p:spPr>
          <a:xfrm>
            <a:off x="3578415" y="1968878"/>
            <a:ext cx="2068195" cy="1631216"/>
          </a:xfrm>
          <a:prstGeom prst="rect">
            <a:avLst/>
          </a:prstGeom>
          <a:noFill/>
        </p:spPr>
        <p:txBody>
          <a:bodyPr wrap="none" rtlCol="0">
            <a:spAutoFit/>
          </a:bodyPr>
          <a:lstStyle/>
          <a:p>
            <a:pPr algn="ctr"/>
            <a:r>
              <a:rPr lang="en-US" sz="7200" b="1" dirty="0">
                <a:solidFill>
                  <a:srgbClr val="007E7E"/>
                </a:solidFill>
                <a:latin typeface="Charter Roman" panose="02040503050506020203" pitchFamily="18" charset="0"/>
                <a:cs typeface="Calibri" panose="020F0502020204030204" pitchFamily="34" charset="0"/>
              </a:rPr>
              <a:t>TAD</a:t>
            </a:r>
            <a:endParaRPr lang="en-US" sz="4000" b="1" dirty="0">
              <a:solidFill>
                <a:srgbClr val="007E7E"/>
              </a:solidFill>
              <a:latin typeface="Charter Roman" panose="02040503050506020203" pitchFamily="18" charset="0"/>
              <a:cs typeface="Calibri" panose="020F0502020204030204" pitchFamily="34" charset="0"/>
            </a:endParaRPr>
          </a:p>
          <a:p>
            <a:pPr algn="ctr"/>
            <a:r>
              <a:rPr lang="en-US" sz="2800" b="1" dirty="0">
                <a:solidFill>
                  <a:srgbClr val="007E7E"/>
                </a:solidFill>
                <a:latin typeface="Charter Roman" panose="02040503050506020203" pitchFamily="18" charset="0"/>
                <a:cs typeface="Calibri" panose="020F0502020204030204" pitchFamily="34" charset="0"/>
              </a:rPr>
              <a:t>Framework</a:t>
            </a:r>
            <a:endParaRPr lang="en-US" sz="4000" b="1" dirty="0">
              <a:solidFill>
                <a:srgbClr val="007E7E"/>
              </a:solidFill>
              <a:latin typeface="Charter Roman" panose="02040503050506020203" pitchFamily="18" charset="0"/>
              <a:cs typeface="Calibri" panose="020F0502020204030204" pitchFamily="34" charset="0"/>
            </a:endParaRPr>
          </a:p>
        </p:txBody>
      </p:sp>
      <p:sp>
        <p:nvSpPr>
          <p:cNvPr id="16" name="TextBox 14">
            <a:extLst>
              <a:ext uri="{FF2B5EF4-FFF2-40B4-BE49-F238E27FC236}">
                <a16:creationId xmlns:a16="http://schemas.microsoft.com/office/drawing/2014/main" id="{2876C33E-B626-404A-A8FE-33546B26C780}"/>
              </a:ext>
            </a:extLst>
          </p:cNvPr>
          <p:cNvSpPr txBox="1">
            <a:spLocks noChangeArrowheads="1"/>
          </p:cNvSpPr>
          <p:nvPr/>
        </p:nvSpPr>
        <p:spPr bwMode="auto">
          <a:xfrm>
            <a:off x="24546" y="111759"/>
            <a:ext cx="8219567" cy="461665"/>
          </a:xfrm>
          <a:prstGeom prst="rect">
            <a:avLst/>
          </a:prstGeom>
          <a:noFill/>
          <a:ln w="9525">
            <a:noFill/>
            <a:miter lim="800000"/>
            <a:headEnd/>
            <a:tailEnd/>
          </a:ln>
        </p:spPr>
        <p:txBody>
          <a:bodyPr wrap="square">
            <a:prstTxWarp prst="textNoShape">
              <a:avLst/>
            </a:prstTxWarp>
            <a:spAutoFit/>
          </a:bodyPr>
          <a:lstStyle/>
          <a:p>
            <a:r>
              <a:rPr lang="en-US" sz="2400" dirty="0">
                <a:solidFill>
                  <a:srgbClr val="00B0F0"/>
                </a:solidFill>
              </a:rPr>
              <a:t>Who are we Seeking? And how are we Assessing?</a:t>
            </a:r>
          </a:p>
        </p:txBody>
      </p:sp>
      <p:sp>
        <p:nvSpPr>
          <p:cNvPr id="17" name="Freeform 16">
            <a:extLst>
              <a:ext uri="{FF2B5EF4-FFF2-40B4-BE49-F238E27FC236}">
                <a16:creationId xmlns:a16="http://schemas.microsoft.com/office/drawing/2014/main" id="{5BAF4CF2-B534-E540-ABD5-579C9E882A51}"/>
              </a:ext>
            </a:extLst>
          </p:cNvPr>
          <p:cNvSpPr>
            <a:spLocks/>
          </p:cNvSpPr>
          <p:nvPr>
            <p:custDataLst>
              <p:tags r:id="rId1"/>
            </p:custDataLst>
          </p:nvPr>
        </p:nvSpPr>
        <p:spPr bwMode="gray">
          <a:xfrm flipV="1">
            <a:off x="1944912" y="645995"/>
            <a:ext cx="5312230" cy="1143716"/>
          </a:xfrm>
          <a:custGeom>
            <a:avLst/>
            <a:gdLst>
              <a:gd name="T0" fmla="*/ 297 w 3884"/>
              <a:gd name="T1" fmla="*/ 1346 h 1600"/>
              <a:gd name="T2" fmla="*/ 2310 w 3884"/>
              <a:gd name="T3" fmla="*/ 1448 h 1600"/>
              <a:gd name="T4" fmla="*/ 3810 w 3884"/>
              <a:gd name="T5" fmla="*/ 884 h 1600"/>
              <a:gd name="T6" fmla="*/ 1945 w 3884"/>
              <a:gd name="T7" fmla="*/ 137 h 1600"/>
              <a:gd name="T8" fmla="*/ 74 w 3884"/>
              <a:gd name="T9" fmla="*/ 724 h 1600"/>
              <a:gd name="T10" fmla="*/ 781 w 3884"/>
              <a:gd name="T11" fmla="*/ 1072 h 1600"/>
              <a:gd name="T12" fmla="*/ 0 w 3884"/>
              <a:gd name="T13" fmla="*/ 724 h 1600"/>
              <a:gd name="T14" fmla="*/ 1951 w 3884"/>
              <a:gd name="T15" fmla="*/ 68 h 1600"/>
              <a:gd name="T16" fmla="*/ 3878 w 3884"/>
              <a:gd name="T17" fmla="*/ 884 h 1600"/>
              <a:gd name="T18" fmla="*/ 2276 w 3884"/>
              <a:gd name="T19" fmla="*/ 1523 h 1600"/>
              <a:gd name="T20" fmla="*/ 297 w 3884"/>
              <a:gd name="T21" fmla="*/ 1346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4"/>
              <a:gd name="T34" fmla="*/ 0 h 1600"/>
              <a:gd name="T35" fmla="*/ 3884 w 3884"/>
              <a:gd name="T36" fmla="*/ 1600 h 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4" h="1600">
                <a:moveTo>
                  <a:pt x="297" y="1346"/>
                </a:moveTo>
                <a:cubicBezTo>
                  <a:pt x="918" y="1523"/>
                  <a:pt x="1726" y="1533"/>
                  <a:pt x="2310" y="1448"/>
                </a:cubicBezTo>
                <a:cubicBezTo>
                  <a:pt x="3125" y="1334"/>
                  <a:pt x="3798" y="1192"/>
                  <a:pt x="3810" y="884"/>
                </a:cubicBezTo>
                <a:cubicBezTo>
                  <a:pt x="3822" y="576"/>
                  <a:pt x="3114" y="204"/>
                  <a:pt x="1945" y="137"/>
                </a:cubicBezTo>
                <a:cubicBezTo>
                  <a:pt x="645" y="63"/>
                  <a:pt x="74" y="564"/>
                  <a:pt x="74" y="724"/>
                </a:cubicBezTo>
                <a:cubicBezTo>
                  <a:pt x="74" y="884"/>
                  <a:pt x="394" y="1032"/>
                  <a:pt x="781" y="1072"/>
                </a:cubicBezTo>
                <a:cubicBezTo>
                  <a:pt x="280" y="1135"/>
                  <a:pt x="0" y="912"/>
                  <a:pt x="0" y="724"/>
                </a:cubicBezTo>
                <a:cubicBezTo>
                  <a:pt x="0" y="536"/>
                  <a:pt x="473" y="0"/>
                  <a:pt x="1951" y="68"/>
                </a:cubicBezTo>
                <a:cubicBezTo>
                  <a:pt x="2863" y="110"/>
                  <a:pt x="3884" y="433"/>
                  <a:pt x="3878" y="884"/>
                </a:cubicBezTo>
                <a:cubicBezTo>
                  <a:pt x="3872" y="1335"/>
                  <a:pt x="2873" y="1446"/>
                  <a:pt x="2276" y="1523"/>
                </a:cubicBezTo>
                <a:cubicBezTo>
                  <a:pt x="1679" y="1600"/>
                  <a:pt x="553" y="1580"/>
                  <a:pt x="297" y="1346"/>
                </a:cubicBezTo>
                <a:close/>
              </a:path>
            </a:pathLst>
          </a:custGeom>
          <a:solidFill>
            <a:srgbClr val="FF0000"/>
          </a:solidFill>
          <a:ln w="9525">
            <a:solidFill>
              <a:srgbClr val="FF0000"/>
            </a:solidFill>
            <a:round/>
            <a:headEnd/>
            <a:tailEnd/>
          </a:ln>
        </p:spPr>
        <p:txBody>
          <a:bodyPr tIns="68580" bIns="68580" anchor="ctr"/>
          <a:lstStyle>
            <a:lvl1pPr algn="l">
              <a:defRPr sz="2400">
                <a:solidFill>
                  <a:schemeClr val="tx1"/>
                </a:solidFill>
                <a:latin typeface="Arial" panose="020B0604020202020204" pitchFamily="34" charset="0"/>
                <a:cs typeface="Arial" panose="020B0604020202020204" pitchFamily="34" charset="0"/>
              </a:defRPr>
            </a:lvl1pPr>
            <a:lvl2pPr marL="742950" indent="-285750" algn="l">
              <a:defRPr sz="2400">
                <a:solidFill>
                  <a:schemeClr val="tx1"/>
                </a:solidFill>
                <a:latin typeface="Arial" panose="020B0604020202020204" pitchFamily="34" charset="0"/>
                <a:cs typeface="Arial" panose="020B0604020202020204" pitchFamily="34" charset="0"/>
              </a:defRPr>
            </a:lvl2pPr>
            <a:lvl3pPr marL="1143000" indent="-228600" algn="l">
              <a:defRPr sz="2400">
                <a:solidFill>
                  <a:schemeClr val="tx1"/>
                </a:solidFill>
                <a:latin typeface="Arial" panose="020B0604020202020204" pitchFamily="34" charset="0"/>
                <a:cs typeface="Arial" panose="020B0604020202020204" pitchFamily="34" charset="0"/>
              </a:defRPr>
            </a:lvl3pPr>
            <a:lvl4pPr marL="1600200" indent="-228600" algn="l">
              <a:defRPr sz="2400">
                <a:solidFill>
                  <a:schemeClr val="tx1"/>
                </a:solidFill>
                <a:latin typeface="Arial" panose="020B0604020202020204" pitchFamily="34" charset="0"/>
                <a:cs typeface="Arial" panose="020B0604020202020204" pitchFamily="34" charset="0"/>
              </a:defRPr>
            </a:lvl4pPr>
            <a:lvl5pPr marL="2057400" indent="-228600" algn="l">
              <a:defRPr sz="2400">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endParaRPr lang="de-DE" altLang="de-DE" sz="1050" b="1" dirty="0"/>
          </a:p>
        </p:txBody>
      </p:sp>
      <p:sp>
        <p:nvSpPr>
          <p:cNvPr id="18" name="Freeform 17">
            <a:extLst>
              <a:ext uri="{FF2B5EF4-FFF2-40B4-BE49-F238E27FC236}">
                <a16:creationId xmlns:a16="http://schemas.microsoft.com/office/drawing/2014/main" id="{307788E1-EDA8-174C-B3B5-F894C2D8F4A0}"/>
              </a:ext>
            </a:extLst>
          </p:cNvPr>
          <p:cNvSpPr>
            <a:spLocks/>
          </p:cNvSpPr>
          <p:nvPr>
            <p:custDataLst>
              <p:tags r:id="rId2"/>
            </p:custDataLst>
          </p:nvPr>
        </p:nvSpPr>
        <p:spPr bwMode="gray">
          <a:xfrm flipV="1">
            <a:off x="1117598" y="1608437"/>
            <a:ext cx="2532346" cy="868113"/>
          </a:xfrm>
          <a:custGeom>
            <a:avLst/>
            <a:gdLst>
              <a:gd name="T0" fmla="*/ 297 w 3884"/>
              <a:gd name="T1" fmla="*/ 1346 h 1600"/>
              <a:gd name="T2" fmla="*/ 2310 w 3884"/>
              <a:gd name="T3" fmla="*/ 1448 h 1600"/>
              <a:gd name="T4" fmla="*/ 3810 w 3884"/>
              <a:gd name="T5" fmla="*/ 884 h 1600"/>
              <a:gd name="T6" fmla="*/ 1945 w 3884"/>
              <a:gd name="T7" fmla="*/ 137 h 1600"/>
              <a:gd name="T8" fmla="*/ 74 w 3884"/>
              <a:gd name="T9" fmla="*/ 724 h 1600"/>
              <a:gd name="T10" fmla="*/ 781 w 3884"/>
              <a:gd name="T11" fmla="*/ 1072 h 1600"/>
              <a:gd name="T12" fmla="*/ 0 w 3884"/>
              <a:gd name="T13" fmla="*/ 724 h 1600"/>
              <a:gd name="T14" fmla="*/ 1951 w 3884"/>
              <a:gd name="T15" fmla="*/ 68 h 1600"/>
              <a:gd name="T16" fmla="*/ 3878 w 3884"/>
              <a:gd name="T17" fmla="*/ 884 h 1600"/>
              <a:gd name="T18" fmla="*/ 2276 w 3884"/>
              <a:gd name="T19" fmla="*/ 1523 h 1600"/>
              <a:gd name="T20" fmla="*/ 297 w 3884"/>
              <a:gd name="T21" fmla="*/ 1346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4"/>
              <a:gd name="T34" fmla="*/ 0 h 1600"/>
              <a:gd name="T35" fmla="*/ 3884 w 3884"/>
              <a:gd name="T36" fmla="*/ 1600 h 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4" h="1600">
                <a:moveTo>
                  <a:pt x="297" y="1346"/>
                </a:moveTo>
                <a:cubicBezTo>
                  <a:pt x="918" y="1523"/>
                  <a:pt x="1726" y="1533"/>
                  <a:pt x="2310" y="1448"/>
                </a:cubicBezTo>
                <a:cubicBezTo>
                  <a:pt x="3125" y="1334"/>
                  <a:pt x="3798" y="1192"/>
                  <a:pt x="3810" y="884"/>
                </a:cubicBezTo>
                <a:cubicBezTo>
                  <a:pt x="3822" y="576"/>
                  <a:pt x="3114" y="204"/>
                  <a:pt x="1945" y="137"/>
                </a:cubicBezTo>
                <a:cubicBezTo>
                  <a:pt x="645" y="63"/>
                  <a:pt x="74" y="564"/>
                  <a:pt x="74" y="724"/>
                </a:cubicBezTo>
                <a:cubicBezTo>
                  <a:pt x="74" y="884"/>
                  <a:pt x="394" y="1032"/>
                  <a:pt x="781" y="1072"/>
                </a:cubicBezTo>
                <a:cubicBezTo>
                  <a:pt x="280" y="1135"/>
                  <a:pt x="0" y="912"/>
                  <a:pt x="0" y="724"/>
                </a:cubicBezTo>
                <a:cubicBezTo>
                  <a:pt x="0" y="536"/>
                  <a:pt x="473" y="0"/>
                  <a:pt x="1951" y="68"/>
                </a:cubicBezTo>
                <a:cubicBezTo>
                  <a:pt x="2863" y="110"/>
                  <a:pt x="3884" y="433"/>
                  <a:pt x="3878" y="884"/>
                </a:cubicBezTo>
                <a:cubicBezTo>
                  <a:pt x="3872" y="1335"/>
                  <a:pt x="2873" y="1446"/>
                  <a:pt x="2276" y="1523"/>
                </a:cubicBezTo>
                <a:cubicBezTo>
                  <a:pt x="1679" y="1600"/>
                  <a:pt x="553" y="1580"/>
                  <a:pt x="297" y="1346"/>
                </a:cubicBezTo>
                <a:close/>
              </a:path>
            </a:pathLst>
          </a:custGeom>
          <a:solidFill>
            <a:srgbClr val="FF0000"/>
          </a:solidFill>
          <a:ln w="9525">
            <a:solidFill>
              <a:srgbClr val="FF0000"/>
            </a:solidFill>
            <a:round/>
            <a:headEnd/>
            <a:tailEnd/>
          </a:ln>
        </p:spPr>
        <p:txBody>
          <a:bodyPr tIns="68580" bIns="68580" anchor="ctr"/>
          <a:lstStyle>
            <a:lvl1pPr algn="l">
              <a:defRPr sz="2400">
                <a:solidFill>
                  <a:schemeClr val="tx1"/>
                </a:solidFill>
                <a:latin typeface="Arial" panose="020B0604020202020204" pitchFamily="34" charset="0"/>
                <a:cs typeface="Arial" panose="020B0604020202020204" pitchFamily="34" charset="0"/>
              </a:defRPr>
            </a:lvl1pPr>
            <a:lvl2pPr marL="742950" indent="-285750" algn="l">
              <a:defRPr sz="2400">
                <a:solidFill>
                  <a:schemeClr val="tx1"/>
                </a:solidFill>
                <a:latin typeface="Arial" panose="020B0604020202020204" pitchFamily="34" charset="0"/>
                <a:cs typeface="Arial" panose="020B0604020202020204" pitchFamily="34" charset="0"/>
              </a:defRPr>
            </a:lvl2pPr>
            <a:lvl3pPr marL="1143000" indent="-228600" algn="l">
              <a:defRPr sz="2400">
                <a:solidFill>
                  <a:schemeClr val="tx1"/>
                </a:solidFill>
                <a:latin typeface="Arial" panose="020B0604020202020204" pitchFamily="34" charset="0"/>
                <a:cs typeface="Arial" panose="020B0604020202020204" pitchFamily="34" charset="0"/>
              </a:defRPr>
            </a:lvl3pPr>
            <a:lvl4pPr marL="1600200" indent="-228600" algn="l">
              <a:defRPr sz="2400">
                <a:solidFill>
                  <a:schemeClr val="tx1"/>
                </a:solidFill>
                <a:latin typeface="Arial" panose="020B0604020202020204" pitchFamily="34" charset="0"/>
                <a:cs typeface="Arial" panose="020B0604020202020204" pitchFamily="34" charset="0"/>
              </a:defRPr>
            </a:lvl4pPr>
            <a:lvl5pPr marL="2057400" indent="-228600" algn="l">
              <a:defRPr sz="2400">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endParaRPr lang="de-DE" altLang="de-DE" sz="1050" b="1" dirty="0"/>
          </a:p>
        </p:txBody>
      </p:sp>
      <p:sp>
        <p:nvSpPr>
          <p:cNvPr id="19" name="Freeform 18">
            <a:extLst>
              <a:ext uri="{FF2B5EF4-FFF2-40B4-BE49-F238E27FC236}">
                <a16:creationId xmlns:a16="http://schemas.microsoft.com/office/drawing/2014/main" id="{47B030BD-413F-4E4F-8F05-1F376C9DB9A5}"/>
              </a:ext>
            </a:extLst>
          </p:cNvPr>
          <p:cNvSpPr>
            <a:spLocks/>
          </p:cNvSpPr>
          <p:nvPr>
            <p:custDataLst>
              <p:tags r:id="rId3"/>
            </p:custDataLst>
          </p:nvPr>
        </p:nvSpPr>
        <p:spPr bwMode="gray">
          <a:xfrm flipV="1">
            <a:off x="5398583" y="1608437"/>
            <a:ext cx="2532346" cy="868113"/>
          </a:xfrm>
          <a:custGeom>
            <a:avLst/>
            <a:gdLst>
              <a:gd name="T0" fmla="*/ 297 w 3884"/>
              <a:gd name="T1" fmla="*/ 1346 h 1600"/>
              <a:gd name="T2" fmla="*/ 2310 w 3884"/>
              <a:gd name="T3" fmla="*/ 1448 h 1600"/>
              <a:gd name="T4" fmla="*/ 3810 w 3884"/>
              <a:gd name="T5" fmla="*/ 884 h 1600"/>
              <a:gd name="T6" fmla="*/ 1945 w 3884"/>
              <a:gd name="T7" fmla="*/ 137 h 1600"/>
              <a:gd name="T8" fmla="*/ 74 w 3884"/>
              <a:gd name="T9" fmla="*/ 724 h 1600"/>
              <a:gd name="T10" fmla="*/ 781 w 3884"/>
              <a:gd name="T11" fmla="*/ 1072 h 1600"/>
              <a:gd name="T12" fmla="*/ 0 w 3884"/>
              <a:gd name="T13" fmla="*/ 724 h 1600"/>
              <a:gd name="T14" fmla="*/ 1951 w 3884"/>
              <a:gd name="T15" fmla="*/ 68 h 1600"/>
              <a:gd name="T16" fmla="*/ 3878 w 3884"/>
              <a:gd name="T17" fmla="*/ 884 h 1600"/>
              <a:gd name="T18" fmla="*/ 2276 w 3884"/>
              <a:gd name="T19" fmla="*/ 1523 h 1600"/>
              <a:gd name="T20" fmla="*/ 297 w 3884"/>
              <a:gd name="T21" fmla="*/ 1346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4"/>
              <a:gd name="T34" fmla="*/ 0 h 1600"/>
              <a:gd name="T35" fmla="*/ 3884 w 3884"/>
              <a:gd name="T36" fmla="*/ 1600 h 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4" h="1600">
                <a:moveTo>
                  <a:pt x="297" y="1346"/>
                </a:moveTo>
                <a:cubicBezTo>
                  <a:pt x="918" y="1523"/>
                  <a:pt x="1726" y="1533"/>
                  <a:pt x="2310" y="1448"/>
                </a:cubicBezTo>
                <a:cubicBezTo>
                  <a:pt x="3125" y="1334"/>
                  <a:pt x="3798" y="1192"/>
                  <a:pt x="3810" y="884"/>
                </a:cubicBezTo>
                <a:cubicBezTo>
                  <a:pt x="3822" y="576"/>
                  <a:pt x="3114" y="204"/>
                  <a:pt x="1945" y="137"/>
                </a:cubicBezTo>
                <a:cubicBezTo>
                  <a:pt x="645" y="63"/>
                  <a:pt x="74" y="564"/>
                  <a:pt x="74" y="724"/>
                </a:cubicBezTo>
                <a:cubicBezTo>
                  <a:pt x="74" y="884"/>
                  <a:pt x="394" y="1032"/>
                  <a:pt x="781" y="1072"/>
                </a:cubicBezTo>
                <a:cubicBezTo>
                  <a:pt x="280" y="1135"/>
                  <a:pt x="0" y="912"/>
                  <a:pt x="0" y="724"/>
                </a:cubicBezTo>
                <a:cubicBezTo>
                  <a:pt x="0" y="536"/>
                  <a:pt x="473" y="0"/>
                  <a:pt x="1951" y="68"/>
                </a:cubicBezTo>
                <a:cubicBezTo>
                  <a:pt x="2863" y="110"/>
                  <a:pt x="3884" y="433"/>
                  <a:pt x="3878" y="884"/>
                </a:cubicBezTo>
                <a:cubicBezTo>
                  <a:pt x="3872" y="1335"/>
                  <a:pt x="2873" y="1446"/>
                  <a:pt x="2276" y="1523"/>
                </a:cubicBezTo>
                <a:cubicBezTo>
                  <a:pt x="1679" y="1600"/>
                  <a:pt x="553" y="1580"/>
                  <a:pt x="297" y="1346"/>
                </a:cubicBezTo>
                <a:close/>
              </a:path>
            </a:pathLst>
          </a:custGeom>
          <a:solidFill>
            <a:srgbClr val="FF0000"/>
          </a:solidFill>
          <a:ln w="9525">
            <a:solidFill>
              <a:srgbClr val="FF0000"/>
            </a:solidFill>
            <a:round/>
            <a:headEnd/>
            <a:tailEnd/>
          </a:ln>
        </p:spPr>
        <p:txBody>
          <a:bodyPr tIns="68580" bIns="68580" anchor="ctr"/>
          <a:lstStyle>
            <a:lvl1pPr algn="l">
              <a:defRPr sz="2400">
                <a:solidFill>
                  <a:schemeClr val="tx1"/>
                </a:solidFill>
                <a:latin typeface="Arial" panose="020B0604020202020204" pitchFamily="34" charset="0"/>
                <a:cs typeface="Arial" panose="020B0604020202020204" pitchFamily="34" charset="0"/>
              </a:defRPr>
            </a:lvl1pPr>
            <a:lvl2pPr marL="742950" indent="-285750" algn="l">
              <a:defRPr sz="2400">
                <a:solidFill>
                  <a:schemeClr val="tx1"/>
                </a:solidFill>
                <a:latin typeface="Arial" panose="020B0604020202020204" pitchFamily="34" charset="0"/>
                <a:cs typeface="Arial" panose="020B0604020202020204" pitchFamily="34" charset="0"/>
              </a:defRPr>
            </a:lvl2pPr>
            <a:lvl3pPr marL="1143000" indent="-228600" algn="l">
              <a:defRPr sz="2400">
                <a:solidFill>
                  <a:schemeClr val="tx1"/>
                </a:solidFill>
                <a:latin typeface="Arial" panose="020B0604020202020204" pitchFamily="34" charset="0"/>
                <a:cs typeface="Arial" panose="020B0604020202020204" pitchFamily="34" charset="0"/>
              </a:defRPr>
            </a:lvl3pPr>
            <a:lvl4pPr marL="1600200" indent="-228600" algn="l">
              <a:defRPr sz="2400">
                <a:solidFill>
                  <a:schemeClr val="tx1"/>
                </a:solidFill>
                <a:latin typeface="Arial" panose="020B0604020202020204" pitchFamily="34" charset="0"/>
                <a:cs typeface="Arial" panose="020B0604020202020204" pitchFamily="34" charset="0"/>
              </a:defRPr>
            </a:lvl4pPr>
            <a:lvl5pPr marL="2057400" indent="-228600" algn="l">
              <a:defRPr sz="2400">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endParaRPr lang="de-DE" altLang="de-DE" sz="1050" b="1" dirty="0"/>
          </a:p>
        </p:txBody>
      </p:sp>
      <p:sp>
        <p:nvSpPr>
          <p:cNvPr id="20" name="Freeform 19">
            <a:extLst>
              <a:ext uri="{FF2B5EF4-FFF2-40B4-BE49-F238E27FC236}">
                <a16:creationId xmlns:a16="http://schemas.microsoft.com/office/drawing/2014/main" id="{C9B96DD2-0E93-8F4A-89F2-385B7343903E}"/>
              </a:ext>
            </a:extLst>
          </p:cNvPr>
          <p:cNvSpPr>
            <a:spLocks/>
          </p:cNvSpPr>
          <p:nvPr>
            <p:custDataLst>
              <p:tags r:id="rId4"/>
            </p:custDataLst>
          </p:nvPr>
        </p:nvSpPr>
        <p:spPr bwMode="gray">
          <a:xfrm flipV="1">
            <a:off x="349238" y="2455286"/>
            <a:ext cx="2532346" cy="868113"/>
          </a:xfrm>
          <a:custGeom>
            <a:avLst/>
            <a:gdLst>
              <a:gd name="T0" fmla="*/ 297 w 3884"/>
              <a:gd name="T1" fmla="*/ 1346 h 1600"/>
              <a:gd name="T2" fmla="*/ 2310 w 3884"/>
              <a:gd name="T3" fmla="*/ 1448 h 1600"/>
              <a:gd name="T4" fmla="*/ 3810 w 3884"/>
              <a:gd name="T5" fmla="*/ 884 h 1600"/>
              <a:gd name="T6" fmla="*/ 1945 w 3884"/>
              <a:gd name="T7" fmla="*/ 137 h 1600"/>
              <a:gd name="T8" fmla="*/ 74 w 3884"/>
              <a:gd name="T9" fmla="*/ 724 h 1600"/>
              <a:gd name="T10" fmla="*/ 781 w 3884"/>
              <a:gd name="T11" fmla="*/ 1072 h 1600"/>
              <a:gd name="T12" fmla="*/ 0 w 3884"/>
              <a:gd name="T13" fmla="*/ 724 h 1600"/>
              <a:gd name="T14" fmla="*/ 1951 w 3884"/>
              <a:gd name="T15" fmla="*/ 68 h 1600"/>
              <a:gd name="T16" fmla="*/ 3878 w 3884"/>
              <a:gd name="T17" fmla="*/ 884 h 1600"/>
              <a:gd name="T18" fmla="*/ 2276 w 3884"/>
              <a:gd name="T19" fmla="*/ 1523 h 1600"/>
              <a:gd name="T20" fmla="*/ 297 w 3884"/>
              <a:gd name="T21" fmla="*/ 1346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4"/>
              <a:gd name="T34" fmla="*/ 0 h 1600"/>
              <a:gd name="T35" fmla="*/ 3884 w 3884"/>
              <a:gd name="T36" fmla="*/ 1600 h 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4" h="1600">
                <a:moveTo>
                  <a:pt x="297" y="1346"/>
                </a:moveTo>
                <a:cubicBezTo>
                  <a:pt x="918" y="1523"/>
                  <a:pt x="1726" y="1533"/>
                  <a:pt x="2310" y="1448"/>
                </a:cubicBezTo>
                <a:cubicBezTo>
                  <a:pt x="3125" y="1334"/>
                  <a:pt x="3798" y="1192"/>
                  <a:pt x="3810" y="884"/>
                </a:cubicBezTo>
                <a:cubicBezTo>
                  <a:pt x="3822" y="576"/>
                  <a:pt x="3114" y="204"/>
                  <a:pt x="1945" y="137"/>
                </a:cubicBezTo>
                <a:cubicBezTo>
                  <a:pt x="645" y="63"/>
                  <a:pt x="74" y="564"/>
                  <a:pt x="74" y="724"/>
                </a:cubicBezTo>
                <a:cubicBezTo>
                  <a:pt x="74" y="884"/>
                  <a:pt x="394" y="1032"/>
                  <a:pt x="781" y="1072"/>
                </a:cubicBezTo>
                <a:cubicBezTo>
                  <a:pt x="280" y="1135"/>
                  <a:pt x="0" y="912"/>
                  <a:pt x="0" y="724"/>
                </a:cubicBezTo>
                <a:cubicBezTo>
                  <a:pt x="0" y="536"/>
                  <a:pt x="473" y="0"/>
                  <a:pt x="1951" y="68"/>
                </a:cubicBezTo>
                <a:cubicBezTo>
                  <a:pt x="2863" y="110"/>
                  <a:pt x="3884" y="433"/>
                  <a:pt x="3878" y="884"/>
                </a:cubicBezTo>
                <a:cubicBezTo>
                  <a:pt x="3872" y="1335"/>
                  <a:pt x="2873" y="1446"/>
                  <a:pt x="2276" y="1523"/>
                </a:cubicBezTo>
                <a:cubicBezTo>
                  <a:pt x="1679" y="1600"/>
                  <a:pt x="553" y="1580"/>
                  <a:pt x="297" y="1346"/>
                </a:cubicBezTo>
                <a:close/>
              </a:path>
            </a:pathLst>
          </a:custGeom>
          <a:solidFill>
            <a:srgbClr val="FF0000"/>
          </a:solidFill>
          <a:ln w="9525">
            <a:solidFill>
              <a:srgbClr val="FF0000"/>
            </a:solidFill>
            <a:round/>
            <a:headEnd/>
            <a:tailEnd/>
          </a:ln>
        </p:spPr>
        <p:txBody>
          <a:bodyPr tIns="68580" bIns="68580" anchor="ctr"/>
          <a:lstStyle>
            <a:lvl1pPr algn="l">
              <a:defRPr sz="2400">
                <a:solidFill>
                  <a:schemeClr val="tx1"/>
                </a:solidFill>
                <a:latin typeface="Arial" panose="020B0604020202020204" pitchFamily="34" charset="0"/>
                <a:cs typeface="Arial" panose="020B0604020202020204" pitchFamily="34" charset="0"/>
              </a:defRPr>
            </a:lvl1pPr>
            <a:lvl2pPr marL="742950" indent="-285750" algn="l">
              <a:defRPr sz="2400">
                <a:solidFill>
                  <a:schemeClr val="tx1"/>
                </a:solidFill>
                <a:latin typeface="Arial" panose="020B0604020202020204" pitchFamily="34" charset="0"/>
                <a:cs typeface="Arial" panose="020B0604020202020204" pitchFamily="34" charset="0"/>
              </a:defRPr>
            </a:lvl2pPr>
            <a:lvl3pPr marL="1143000" indent="-228600" algn="l">
              <a:defRPr sz="2400">
                <a:solidFill>
                  <a:schemeClr val="tx1"/>
                </a:solidFill>
                <a:latin typeface="Arial" panose="020B0604020202020204" pitchFamily="34" charset="0"/>
                <a:cs typeface="Arial" panose="020B0604020202020204" pitchFamily="34" charset="0"/>
              </a:defRPr>
            </a:lvl3pPr>
            <a:lvl4pPr marL="1600200" indent="-228600" algn="l">
              <a:defRPr sz="2400">
                <a:solidFill>
                  <a:schemeClr val="tx1"/>
                </a:solidFill>
                <a:latin typeface="Arial" panose="020B0604020202020204" pitchFamily="34" charset="0"/>
                <a:cs typeface="Arial" panose="020B0604020202020204" pitchFamily="34" charset="0"/>
              </a:defRPr>
            </a:lvl4pPr>
            <a:lvl5pPr marL="2057400" indent="-228600" algn="l">
              <a:defRPr sz="2400">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endParaRPr lang="de-DE" altLang="de-DE" sz="1050" b="1" dirty="0"/>
          </a:p>
        </p:txBody>
      </p:sp>
      <p:sp>
        <p:nvSpPr>
          <p:cNvPr id="21" name="Freeform 20">
            <a:extLst>
              <a:ext uri="{FF2B5EF4-FFF2-40B4-BE49-F238E27FC236}">
                <a16:creationId xmlns:a16="http://schemas.microsoft.com/office/drawing/2014/main" id="{1B453FB1-1264-2C4F-8A49-551F1CC4F140}"/>
              </a:ext>
            </a:extLst>
          </p:cNvPr>
          <p:cNvSpPr>
            <a:spLocks/>
          </p:cNvSpPr>
          <p:nvPr>
            <p:custDataLst>
              <p:tags r:id="rId5"/>
            </p:custDataLst>
          </p:nvPr>
        </p:nvSpPr>
        <p:spPr bwMode="gray">
          <a:xfrm flipV="1">
            <a:off x="6316204" y="2432165"/>
            <a:ext cx="2532346" cy="868113"/>
          </a:xfrm>
          <a:custGeom>
            <a:avLst/>
            <a:gdLst>
              <a:gd name="T0" fmla="*/ 297 w 3884"/>
              <a:gd name="T1" fmla="*/ 1346 h 1600"/>
              <a:gd name="T2" fmla="*/ 2310 w 3884"/>
              <a:gd name="T3" fmla="*/ 1448 h 1600"/>
              <a:gd name="T4" fmla="*/ 3810 w 3884"/>
              <a:gd name="T5" fmla="*/ 884 h 1600"/>
              <a:gd name="T6" fmla="*/ 1945 w 3884"/>
              <a:gd name="T7" fmla="*/ 137 h 1600"/>
              <a:gd name="T8" fmla="*/ 74 w 3884"/>
              <a:gd name="T9" fmla="*/ 724 h 1600"/>
              <a:gd name="T10" fmla="*/ 781 w 3884"/>
              <a:gd name="T11" fmla="*/ 1072 h 1600"/>
              <a:gd name="T12" fmla="*/ 0 w 3884"/>
              <a:gd name="T13" fmla="*/ 724 h 1600"/>
              <a:gd name="T14" fmla="*/ 1951 w 3884"/>
              <a:gd name="T15" fmla="*/ 68 h 1600"/>
              <a:gd name="T16" fmla="*/ 3878 w 3884"/>
              <a:gd name="T17" fmla="*/ 884 h 1600"/>
              <a:gd name="T18" fmla="*/ 2276 w 3884"/>
              <a:gd name="T19" fmla="*/ 1523 h 1600"/>
              <a:gd name="T20" fmla="*/ 297 w 3884"/>
              <a:gd name="T21" fmla="*/ 1346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4"/>
              <a:gd name="T34" fmla="*/ 0 h 1600"/>
              <a:gd name="T35" fmla="*/ 3884 w 3884"/>
              <a:gd name="T36" fmla="*/ 1600 h 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4" h="1600">
                <a:moveTo>
                  <a:pt x="297" y="1346"/>
                </a:moveTo>
                <a:cubicBezTo>
                  <a:pt x="918" y="1523"/>
                  <a:pt x="1726" y="1533"/>
                  <a:pt x="2310" y="1448"/>
                </a:cubicBezTo>
                <a:cubicBezTo>
                  <a:pt x="3125" y="1334"/>
                  <a:pt x="3798" y="1192"/>
                  <a:pt x="3810" y="884"/>
                </a:cubicBezTo>
                <a:cubicBezTo>
                  <a:pt x="3822" y="576"/>
                  <a:pt x="3114" y="204"/>
                  <a:pt x="1945" y="137"/>
                </a:cubicBezTo>
                <a:cubicBezTo>
                  <a:pt x="645" y="63"/>
                  <a:pt x="74" y="564"/>
                  <a:pt x="74" y="724"/>
                </a:cubicBezTo>
                <a:cubicBezTo>
                  <a:pt x="74" y="884"/>
                  <a:pt x="394" y="1032"/>
                  <a:pt x="781" y="1072"/>
                </a:cubicBezTo>
                <a:cubicBezTo>
                  <a:pt x="280" y="1135"/>
                  <a:pt x="0" y="912"/>
                  <a:pt x="0" y="724"/>
                </a:cubicBezTo>
                <a:cubicBezTo>
                  <a:pt x="0" y="536"/>
                  <a:pt x="473" y="0"/>
                  <a:pt x="1951" y="68"/>
                </a:cubicBezTo>
                <a:cubicBezTo>
                  <a:pt x="2863" y="110"/>
                  <a:pt x="3884" y="433"/>
                  <a:pt x="3878" y="884"/>
                </a:cubicBezTo>
                <a:cubicBezTo>
                  <a:pt x="3872" y="1335"/>
                  <a:pt x="2873" y="1446"/>
                  <a:pt x="2276" y="1523"/>
                </a:cubicBezTo>
                <a:cubicBezTo>
                  <a:pt x="1679" y="1600"/>
                  <a:pt x="553" y="1580"/>
                  <a:pt x="297" y="1346"/>
                </a:cubicBezTo>
                <a:close/>
              </a:path>
            </a:pathLst>
          </a:custGeom>
          <a:solidFill>
            <a:srgbClr val="FF0000"/>
          </a:solidFill>
          <a:ln w="9525">
            <a:solidFill>
              <a:srgbClr val="FF0000"/>
            </a:solidFill>
            <a:round/>
            <a:headEnd/>
            <a:tailEnd/>
          </a:ln>
        </p:spPr>
        <p:txBody>
          <a:bodyPr tIns="68580" bIns="68580" anchor="ctr"/>
          <a:lstStyle>
            <a:lvl1pPr algn="l">
              <a:defRPr sz="2400">
                <a:solidFill>
                  <a:schemeClr val="tx1"/>
                </a:solidFill>
                <a:latin typeface="Arial" panose="020B0604020202020204" pitchFamily="34" charset="0"/>
                <a:cs typeface="Arial" panose="020B0604020202020204" pitchFamily="34" charset="0"/>
              </a:defRPr>
            </a:lvl1pPr>
            <a:lvl2pPr marL="742950" indent="-285750" algn="l">
              <a:defRPr sz="2400">
                <a:solidFill>
                  <a:schemeClr val="tx1"/>
                </a:solidFill>
                <a:latin typeface="Arial" panose="020B0604020202020204" pitchFamily="34" charset="0"/>
                <a:cs typeface="Arial" panose="020B0604020202020204" pitchFamily="34" charset="0"/>
              </a:defRPr>
            </a:lvl2pPr>
            <a:lvl3pPr marL="1143000" indent="-228600" algn="l">
              <a:defRPr sz="2400">
                <a:solidFill>
                  <a:schemeClr val="tx1"/>
                </a:solidFill>
                <a:latin typeface="Arial" panose="020B0604020202020204" pitchFamily="34" charset="0"/>
                <a:cs typeface="Arial" panose="020B0604020202020204" pitchFamily="34" charset="0"/>
              </a:defRPr>
            </a:lvl3pPr>
            <a:lvl4pPr marL="1600200" indent="-228600" algn="l">
              <a:defRPr sz="2400">
                <a:solidFill>
                  <a:schemeClr val="tx1"/>
                </a:solidFill>
                <a:latin typeface="Arial" panose="020B0604020202020204" pitchFamily="34" charset="0"/>
                <a:cs typeface="Arial" panose="020B0604020202020204" pitchFamily="34" charset="0"/>
              </a:defRPr>
            </a:lvl4pPr>
            <a:lvl5pPr marL="2057400" indent="-228600" algn="l">
              <a:defRPr sz="2400">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endParaRPr lang="de-DE" altLang="de-DE" sz="1050" b="1" dirty="0"/>
          </a:p>
        </p:txBody>
      </p:sp>
      <p:sp>
        <p:nvSpPr>
          <p:cNvPr id="22" name="Freeform 21">
            <a:extLst>
              <a:ext uri="{FF2B5EF4-FFF2-40B4-BE49-F238E27FC236}">
                <a16:creationId xmlns:a16="http://schemas.microsoft.com/office/drawing/2014/main" id="{B7942D8C-CA08-B540-8148-3057F7A80893}"/>
              </a:ext>
            </a:extLst>
          </p:cNvPr>
          <p:cNvSpPr>
            <a:spLocks/>
          </p:cNvSpPr>
          <p:nvPr>
            <p:custDataLst>
              <p:tags r:id="rId6"/>
            </p:custDataLst>
          </p:nvPr>
        </p:nvSpPr>
        <p:spPr bwMode="gray">
          <a:xfrm flipV="1">
            <a:off x="1102205" y="3254266"/>
            <a:ext cx="2532346" cy="868113"/>
          </a:xfrm>
          <a:custGeom>
            <a:avLst/>
            <a:gdLst>
              <a:gd name="T0" fmla="*/ 297 w 3884"/>
              <a:gd name="T1" fmla="*/ 1346 h 1600"/>
              <a:gd name="T2" fmla="*/ 2310 w 3884"/>
              <a:gd name="T3" fmla="*/ 1448 h 1600"/>
              <a:gd name="T4" fmla="*/ 3810 w 3884"/>
              <a:gd name="T5" fmla="*/ 884 h 1600"/>
              <a:gd name="T6" fmla="*/ 1945 w 3884"/>
              <a:gd name="T7" fmla="*/ 137 h 1600"/>
              <a:gd name="T8" fmla="*/ 74 w 3884"/>
              <a:gd name="T9" fmla="*/ 724 h 1600"/>
              <a:gd name="T10" fmla="*/ 781 w 3884"/>
              <a:gd name="T11" fmla="*/ 1072 h 1600"/>
              <a:gd name="T12" fmla="*/ 0 w 3884"/>
              <a:gd name="T13" fmla="*/ 724 h 1600"/>
              <a:gd name="T14" fmla="*/ 1951 w 3884"/>
              <a:gd name="T15" fmla="*/ 68 h 1600"/>
              <a:gd name="T16" fmla="*/ 3878 w 3884"/>
              <a:gd name="T17" fmla="*/ 884 h 1600"/>
              <a:gd name="T18" fmla="*/ 2276 w 3884"/>
              <a:gd name="T19" fmla="*/ 1523 h 1600"/>
              <a:gd name="T20" fmla="*/ 297 w 3884"/>
              <a:gd name="T21" fmla="*/ 1346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4"/>
              <a:gd name="T34" fmla="*/ 0 h 1600"/>
              <a:gd name="T35" fmla="*/ 3884 w 3884"/>
              <a:gd name="T36" fmla="*/ 1600 h 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4" h="1600">
                <a:moveTo>
                  <a:pt x="297" y="1346"/>
                </a:moveTo>
                <a:cubicBezTo>
                  <a:pt x="918" y="1523"/>
                  <a:pt x="1726" y="1533"/>
                  <a:pt x="2310" y="1448"/>
                </a:cubicBezTo>
                <a:cubicBezTo>
                  <a:pt x="3125" y="1334"/>
                  <a:pt x="3798" y="1192"/>
                  <a:pt x="3810" y="884"/>
                </a:cubicBezTo>
                <a:cubicBezTo>
                  <a:pt x="3822" y="576"/>
                  <a:pt x="3114" y="204"/>
                  <a:pt x="1945" y="137"/>
                </a:cubicBezTo>
                <a:cubicBezTo>
                  <a:pt x="645" y="63"/>
                  <a:pt x="74" y="564"/>
                  <a:pt x="74" y="724"/>
                </a:cubicBezTo>
                <a:cubicBezTo>
                  <a:pt x="74" y="884"/>
                  <a:pt x="394" y="1032"/>
                  <a:pt x="781" y="1072"/>
                </a:cubicBezTo>
                <a:cubicBezTo>
                  <a:pt x="280" y="1135"/>
                  <a:pt x="0" y="912"/>
                  <a:pt x="0" y="724"/>
                </a:cubicBezTo>
                <a:cubicBezTo>
                  <a:pt x="0" y="536"/>
                  <a:pt x="473" y="0"/>
                  <a:pt x="1951" y="68"/>
                </a:cubicBezTo>
                <a:cubicBezTo>
                  <a:pt x="2863" y="110"/>
                  <a:pt x="3884" y="433"/>
                  <a:pt x="3878" y="884"/>
                </a:cubicBezTo>
                <a:cubicBezTo>
                  <a:pt x="3872" y="1335"/>
                  <a:pt x="2873" y="1446"/>
                  <a:pt x="2276" y="1523"/>
                </a:cubicBezTo>
                <a:cubicBezTo>
                  <a:pt x="1679" y="1600"/>
                  <a:pt x="553" y="1580"/>
                  <a:pt x="297" y="1346"/>
                </a:cubicBezTo>
                <a:close/>
              </a:path>
            </a:pathLst>
          </a:custGeom>
          <a:solidFill>
            <a:srgbClr val="FF0000"/>
          </a:solidFill>
          <a:ln w="9525">
            <a:solidFill>
              <a:srgbClr val="FF0000"/>
            </a:solidFill>
            <a:round/>
            <a:headEnd/>
            <a:tailEnd/>
          </a:ln>
        </p:spPr>
        <p:txBody>
          <a:bodyPr tIns="68580" bIns="68580" anchor="ctr"/>
          <a:lstStyle>
            <a:lvl1pPr algn="l">
              <a:defRPr sz="2400">
                <a:solidFill>
                  <a:schemeClr val="tx1"/>
                </a:solidFill>
                <a:latin typeface="Arial" panose="020B0604020202020204" pitchFamily="34" charset="0"/>
                <a:cs typeface="Arial" panose="020B0604020202020204" pitchFamily="34" charset="0"/>
              </a:defRPr>
            </a:lvl1pPr>
            <a:lvl2pPr marL="742950" indent="-285750" algn="l">
              <a:defRPr sz="2400">
                <a:solidFill>
                  <a:schemeClr val="tx1"/>
                </a:solidFill>
                <a:latin typeface="Arial" panose="020B0604020202020204" pitchFamily="34" charset="0"/>
                <a:cs typeface="Arial" panose="020B0604020202020204" pitchFamily="34" charset="0"/>
              </a:defRPr>
            </a:lvl2pPr>
            <a:lvl3pPr marL="1143000" indent="-228600" algn="l">
              <a:defRPr sz="2400">
                <a:solidFill>
                  <a:schemeClr val="tx1"/>
                </a:solidFill>
                <a:latin typeface="Arial" panose="020B0604020202020204" pitchFamily="34" charset="0"/>
                <a:cs typeface="Arial" panose="020B0604020202020204" pitchFamily="34" charset="0"/>
              </a:defRPr>
            </a:lvl3pPr>
            <a:lvl4pPr marL="1600200" indent="-228600" algn="l">
              <a:defRPr sz="2400">
                <a:solidFill>
                  <a:schemeClr val="tx1"/>
                </a:solidFill>
                <a:latin typeface="Arial" panose="020B0604020202020204" pitchFamily="34" charset="0"/>
                <a:cs typeface="Arial" panose="020B0604020202020204" pitchFamily="34" charset="0"/>
              </a:defRPr>
            </a:lvl4pPr>
            <a:lvl5pPr marL="2057400" indent="-228600" algn="l">
              <a:defRPr sz="2400">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endParaRPr lang="de-DE" altLang="de-DE" sz="1050" b="1" dirty="0"/>
          </a:p>
        </p:txBody>
      </p:sp>
      <p:sp>
        <p:nvSpPr>
          <p:cNvPr id="23" name="Freeform 22">
            <a:extLst>
              <a:ext uri="{FF2B5EF4-FFF2-40B4-BE49-F238E27FC236}">
                <a16:creationId xmlns:a16="http://schemas.microsoft.com/office/drawing/2014/main" id="{E21FB237-3636-FD4D-BFCE-AF7B75C8EAEC}"/>
              </a:ext>
            </a:extLst>
          </p:cNvPr>
          <p:cNvSpPr>
            <a:spLocks/>
          </p:cNvSpPr>
          <p:nvPr>
            <p:custDataLst>
              <p:tags r:id="rId7"/>
            </p:custDataLst>
          </p:nvPr>
        </p:nvSpPr>
        <p:spPr bwMode="gray">
          <a:xfrm flipV="1">
            <a:off x="5433179" y="3263010"/>
            <a:ext cx="2532346" cy="868113"/>
          </a:xfrm>
          <a:custGeom>
            <a:avLst/>
            <a:gdLst>
              <a:gd name="T0" fmla="*/ 297 w 3884"/>
              <a:gd name="T1" fmla="*/ 1346 h 1600"/>
              <a:gd name="T2" fmla="*/ 2310 w 3884"/>
              <a:gd name="T3" fmla="*/ 1448 h 1600"/>
              <a:gd name="T4" fmla="*/ 3810 w 3884"/>
              <a:gd name="T5" fmla="*/ 884 h 1600"/>
              <a:gd name="T6" fmla="*/ 1945 w 3884"/>
              <a:gd name="T7" fmla="*/ 137 h 1600"/>
              <a:gd name="T8" fmla="*/ 74 w 3884"/>
              <a:gd name="T9" fmla="*/ 724 h 1600"/>
              <a:gd name="T10" fmla="*/ 781 w 3884"/>
              <a:gd name="T11" fmla="*/ 1072 h 1600"/>
              <a:gd name="T12" fmla="*/ 0 w 3884"/>
              <a:gd name="T13" fmla="*/ 724 h 1600"/>
              <a:gd name="T14" fmla="*/ 1951 w 3884"/>
              <a:gd name="T15" fmla="*/ 68 h 1600"/>
              <a:gd name="T16" fmla="*/ 3878 w 3884"/>
              <a:gd name="T17" fmla="*/ 884 h 1600"/>
              <a:gd name="T18" fmla="*/ 2276 w 3884"/>
              <a:gd name="T19" fmla="*/ 1523 h 1600"/>
              <a:gd name="T20" fmla="*/ 297 w 3884"/>
              <a:gd name="T21" fmla="*/ 1346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4"/>
              <a:gd name="T34" fmla="*/ 0 h 1600"/>
              <a:gd name="T35" fmla="*/ 3884 w 3884"/>
              <a:gd name="T36" fmla="*/ 1600 h 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4" h="1600">
                <a:moveTo>
                  <a:pt x="297" y="1346"/>
                </a:moveTo>
                <a:cubicBezTo>
                  <a:pt x="918" y="1523"/>
                  <a:pt x="1726" y="1533"/>
                  <a:pt x="2310" y="1448"/>
                </a:cubicBezTo>
                <a:cubicBezTo>
                  <a:pt x="3125" y="1334"/>
                  <a:pt x="3798" y="1192"/>
                  <a:pt x="3810" y="884"/>
                </a:cubicBezTo>
                <a:cubicBezTo>
                  <a:pt x="3822" y="576"/>
                  <a:pt x="3114" y="204"/>
                  <a:pt x="1945" y="137"/>
                </a:cubicBezTo>
                <a:cubicBezTo>
                  <a:pt x="645" y="63"/>
                  <a:pt x="74" y="564"/>
                  <a:pt x="74" y="724"/>
                </a:cubicBezTo>
                <a:cubicBezTo>
                  <a:pt x="74" y="884"/>
                  <a:pt x="394" y="1032"/>
                  <a:pt x="781" y="1072"/>
                </a:cubicBezTo>
                <a:cubicBezTo>
                  <a:pt x="280" y="1135"/>
                  <a:pt x="0" y="912"/>
                  <a:pt x="0" y="724"/>
                </a:cubicBezTo>
                <a:cubicBezTo>
                  <a:pt x="0" y="536"/>
                  <a:pt x="473" y="0"/>
                  <a:pt x="1951" y="68"/>
                </a:cubicBezTo>
                <a:cubicBezTo>
                  <a:pt x="2863" y="110"/>
                  <a:pt x="3884" y="433"/>
                  <a:pt x="3878" y="884"/>
                </a:cubicBezTo>
                <a:cubicBezTo>
                  <a:pt x="3872" y="1335"/>
                  <a:pt x="2873" y="1446"/>
                  <a:pt x="2276" y="1523"/>
                </a:cubicBezTo>
                <a:cubicBezTo>
                  <a:pt x="1679" y="1600"/>
                  <a:pt x="553" y="1580"/>
                  <a:pt x="297" y="1346"/>
                </a:cubicBezTo>
                <a:close/>
              </a:path>
            </a:pathLst>
          </a:custGeom>
          <a:solidFill>
            <a:srgbClr val="FF0000"/>
          </a:solidFill>
          <a:ln w="9525">
            <a:solidFill>
              <a:srgbClr val="FF0000"/>
            </a:solidFill>
            <a:round/>
            <a:headEnd/>
            <a:tailEnd/>
          </a:ln>
        </p:spPr>
        <p:txBody>
          <a:bodyPr tIns="68580" bIns="68580" anchor="ctr"/>
          <a:lstStyle>
            <a:lvl1pPr algn="l">
              <a:defRPr sz="2400">
                <a:solidFill>
                  <a:schemeClr val="tx1"/>
                </a:solidFill>
                <a:latin typeface="Arial" panose="020B0604020202020204" pitchFamily="34" charset="0"/>
                <a:cs typeface="Arial" panose="020B0604020202020204" pitchFamily="34" charset="0"/>
              </a:defRPr>
            </a:lvl1pPr>
            <a:lvl2pPr marL="742950" indent="-285750" algn="l">
              <a:defRPr sz="2400">
                <a:solidFill>
                  <a:schemeClr val="tx1"/>
                </a:solidFill>
                <a:latin typeface="Arial" panose="020B0604020202020204" pitchFamily="34" charset="0"/>
                <a:cs typeface="Arial" panose="020B0604020202020204" pitchFamily="34" charset="0"/>
              </a:defRPr>
            </a:lvl2pPr>
            <a:lvl3pPr marL="1143000" indent="-228600" algn="l">
              <a:defRPr sz="2400">
                <a:solidFill>
                  <a:schemeClr val="tx1"/>
                </a:solidFill>
                <a:latin typeface="Arial" panose="020B0604020202020204" pitchFamily="34" charset="0"/>
                <a:cs typeface="Arial" panose="020B0604020202020204" pitchFamily="34" charset="0"/>
              </a:defRPr>
            </a:lvl3pPr>
            <a:lvl4pPr marL="1600200" indent="-228600" algn="l">
              <a:defRPr sz="2400">
                <a:solidFill>
                  <a:schemeClr val="tx1"/>
                </a:solidFill>
                <a:latin typeface="Arial" panose="020B0604020202020204" pitchFamily="34" charset="0"/>
                <a:cs typeface="Arial" panose="020B0604020202020204" pitchFamily="34" charset="0"/>
              </a:defRPr>
            </a:lvl4pPr>
            <a:lvl5pPr marL="2057400" indent="-228600" algn="l">
              <a:defRPr sz="2400">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endParaRPr lang="de-DE" altLang="de-DE" sz="1050" b="1" dirty="0"/>
          </a:p>
        </p:txBody>
      </p:sp>
      <p:sp>
        <p:nvSpPr>
          <p:cNvPr id="26" name="Freeform 25">
            <a:extLst>
              <a:ext uri="{FF2B5EF4-FFF2-40B4-BE49-F238E27FC236}">
                <a16:creationId xmlns:a16="http://schemas.microsoft.com/office/drawing/2014/main" id="{BFF6F393-5A21-4841-A568-3564D7F570C7}"/>
              </a:ext>
            </a:extLst>
          </p:cNvPr>
          <p:cNvSpPr>
            <a:spLocks/>
          </p:cNvSpPr>
          <p:nvPr>
            <p:custDataLst>
              <p:tags r:id="rId8"/>
            </p:custDataLst>
          </p:nvPr>
        </p:nvSpPr>
        <p:spPr bwMode="gray">
          <a:xfrm flipV="1">
            <a:off x="1944912" y="3948121"/>
            <a:ext cx="5312230" cy="1143716"/>
          </a:xfrm>
          <a:custGeom>
            <a:avLst/>
            <a:gdLst>
              <a:gd name="T0" fmla="*/ 297 w 3884"/>
              <a:gd name="T1" fmla="*/ 1346 h 1600"/>
              <a:gd name="T2" fmla="*/ 2310 w 3884"/>
              <a:gd name="T3" fmla="*/ 1448 h 1600"/>
              <a:gd name="T4" fmla="*/ 3810 w 3884"/>
              <a:gd name="T5" fmla="*/ 884 h 1600"/>
              <a:gd name="T6" fmla="*/ 1945 w 3884"/>
              <a:gd name="T7" fmla="*/ 137 h 1600"/>
              <a:gd name="T8" fmla="*/ 74 w 3884"/>
              <a:gd name="T9" fmla="*/ 724 h 1600"/>
              <a:gd name="T10" fmla="*/ 781 w 3884"/>
              <a:gd name="T11" fmla="*/ 1072 h 1600"/>
              <a:gd name="T12" fmla="*/ 0 w 3884"/>
              <a:gd name="T13" fmla="*/ 724 h 1600"/>
              <a:gd name="T14" fmla="*/ 1951 w 3884"/>
              <a:gd name="T15" fmla="*/ 68 h 1600"/>
              <a:gd name="T16" fmla="*/ 3878 w 3884"/>
              <a:gd name="T17" fmla="*/ 884 h 1600"/>
              <a:gd name="T18" fmla="*/ 2276 w 3884"/>
              <a:gd name="T19" fmla="*/ 1523 h 1600"/>
              <a:gd name="T20" fmla="*/ 297 w 3884"/>
              <a:gd name="T21" fmla="*/ 1346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4"/>
              <a:gd name="T34" fmla="*/ 0 h 1600"/>
              <a:gd name="T35" fmla="*/ 3884 w 3884"/>
              <a:gd name="T36" fmla="*/ 1600 h 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4" h="1600">
                <a:moveTo>
                  <a:pt x="297" y="1346"/>
                </a:moveTo>
                <a:cubicBezTo>
                  <a:pt x="918" y="1523"/>
                  <a:pt x="1726" y="1533"/>
                  <a:pt x="2310" y="1448"/>
                </a:cubicBezTo>
                <a:cubicBezTo>
                  <a:pt x="3125" y="1334"/>
                  <a:pt x="3798" y="1192"/>
                  <a:pt x="3810" y="884"/>
                </a:cubicBezTo>
                <a:cubicBezTo>
                  <a:pt x="3822" y="576"/>
                  <a:pt x="3114" y="204"/>
                  <a:pt x="1945" y="137"/>
                </a:cubicBezTo>
                <a:cubicBezTo>
                  <a:pt x="645" y="63"/>
                  <a:pt x="74" y="564"/>
                  <a:pt x="74" y="724"/>
                </a:cubicBezTo>
                <a:cubicBezTo>
                  <a:pt x="74" y="884"/>
                  <a:pt x="394" y="1032"/>
                  <a:pt x="781" y="1072"/>
                </a:cubicBezTo>
                <a:cubicBezTo>
                  <a:pt x="280" y="1135"/>
                  <a:pt x="0" y="912"/>
                  <a:pt x="0" y="724"/>
                </a:cubicBezTo>
                <a:cubicBezTo>
                  <a:pt x="0" y="536"/>
                  <a:pt x="473" y="0"/>
                  <a:pt x="1951" y="68"/>
                </a:cubicBezTo>
                <a:cubicBezTo>
                  <a:pt x="2863" y="110"/>
                  <a:pt x="3884" y="433"/>
                  <a:pt x="3878" y="884"/>
                </a:cubicBezTo>
                <a:cubicBezTo>
                  <a:pt x="3872" y="1335"/>
                  <a:pt x="2873" y="1446"/>
                  <a:pt x="2276" y="1523"/>
                </a:cubicBezTo>
                <a:cubicBezTo>
                  <a:pt x="1679" y="1600"/>
                  <a:pt x="553" y="1580"/>
                  <a:pt x="297" y="1346"/>
                </a:cubicBezTo>
                <a:close/>
              </a:path>
            </a:pathLst>
          </a:custGeom>
          <a:solidFill>
            <a:srgbClr val="FF0000"/>
          </a:solidFill>
          <a:ln w="9525">
            <a:solidFill>
              <a:srgbClr val="FF0000"/>
            </a:solidFill>
            <a:round/>
            <a:headEnd/>
            <a:tailEnd/>
          </a:ln>
        </p:spPr>
        <p:txBody>
          <a:bodyPr tIns="68580" bIns="68580" anchor="ctr"/>
          <a:lstStyle>
            <a:lvl1pPr algn="l">
              <a:defRPr sz="2400">
                <a:solidFill>
                  <a:schemeClr val="tx1"/>
                </a:solidFill>
                <a:latin typeface="Arial" panose="020B0604020202020204" pitchFamily="34" charset="0"/>
                <a:cs typeface="Arial" panose="020B0604020202020204" pitchFamily="34" charset="0"/>
              </a:defRPr>
            </a:lvl1pPr>
            <a:lvl2pPr marL="742950" indent="-285750" algn="l">
              <a:defRPr sz="2400">
                <a:solidFill>
                  <a:schemeClr val="tx1"/>
                </a:solidFill>
                <a:latin typeface="Arial" panose="020B0604020202020204" pitchFamily="34" charset="0"/>
                <a:cs typeface="Arial" panose="020B0604020202020204" pitchFamily="34" charset="0"/>
              </a:defRPr>
            </a:lvl2pPr>
            <a:lvl3pPr marL="1143000" indent="-228600" algn="l">
              <a:defRPr sz="2400">
                <a:solidFill>
                  <a:schemeClr val="tx1"/>
                </a:solidFill>
                <a:latin typeface="Arial" panose="020B0604020202020204" pitchFamily="34" charset="0"/>
                <a:cs typeface="Arial" panose="020B0604020202020204" pitchFamily="34" charset="0"/>
              </a:defRPr>
            </a:lvl3pPr>
            <a:lvl4pPr marL="1600200" indent="-228600" algn="l">
              <a:defRPr sz="2400">
                <a:solidFill>
                  <a:schemeClr val="tx1"/>
                </a:solidFill>
                <a:latin typeface="Arial" panose="020B0604020202020204" pitchFamily="34" charset="0"/>
                <a:cs typeface="Arial" panose="020B0604020202020204" pitchFamily="34" charset="0"/>
              </a:defRPr>
            </a:lvl4pPr>
            <a:lvl5pPr marL="2057400" indent="-228600" algn="l">
              <a:defRPr sz="2400">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endParaRPr lang="de-DE" altLang="de-DE" sz="1050" b="1" dirty="0"/>
          </a:p>
        </p:txBody>
      </p:sp>
    </p:spTree>
    <p:extLst>
      <p:ext uri="{BB962C8B-B14F-4D97-AF65-F5344CB8AC3E}">
        <p14:creationId xmlns:p14="http://schemas.microsoft.com/office/powerpoint/2010/main" val="1801795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10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heel(1)">
                                      <p:cBhvr>
                                        <p:cTn id="12" dur="10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10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heel(1)">
                                      <p:cBhvr>
                                        <p:cTn id="22" dur="10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heel(1)">
                                      <p:cBhvr>
                                        <p:cTn id="27" dur="10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heel(1)">
                                      <p:cBhvr>
                                        <p:cTn id="32" dur="10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heel(1)">
                                      <p:cBhvr>
                                        <p:cTn id="37" dur="100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heel(1)">
                                      <p:cBhvr>
                                        <p:cTn id="42" dur="10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7"/>
          <p:cNvPicPr>
            <a:picLocks noChangeAspect="1"/>
          </p:cNvPicPr>
          <p:nvPr/>
        </p:nvPicPr>
        <p:blipFill>
          <a:blip r:embed="rId2"/>
          <a:srcRect/>
          <a:stretch>
            <a:fillRect/>
          </a:stretch>
        </p:blipFill>
        <p:spPr bwMode="auto">
          <a:xfrm>
            <a:off x="56089" y="3623122"/>
            <a:ext cx="2857500" cy="1514475"/>
          </a:xfrm>
          <a:prstGeom prst="rect">
            <a:avLst/>
          </a:prstGeom>
          <a:noFill/>
          <a:ln w="9525">
            <a:noFill/>
            <a:miter lim="800000"/>
            <a:headEnd/>
            <a:tailEnd/>
          </a:ln>
        </p:spPr>
      </p:pic>
      <p:grpSp>
        <p:nvGrpSpPr>
          <p:cNvPr id="4" name="Group 21"/>
          <p:cNvGrpSpPr>
            <a:grpSpLocks/>
          </p:cNvGrpSpPr>
          <p:nvPr/>
        </p:nvGrpSpPr>
        <p:grpSpPr bwMode="auto">
          <a:xfrm>
            <a:off x="2959100" y="3041196"/>
            <a:ext cx="1155700" cy="900115"/>
            <a:chOff x="2959100" y="3822700"/>
            <a:chExt cx="1155700" cy="1200150"/>
          </a:xfrm>
        </p:grpSpPr>
        <p:cxnSp>
          <p:nvCxnSpPr>
            <p:cNvPr id="17" name="Straight Arrow Connector 16"/>
            <p:cNvCxnSpPr/>
            <p:nvPr/>
          </p:nvCxnSpPr>
          <p:spPr>
            <a:xfrm rot="16200000" flipV="1">
              <a:off x="2936875" y="3844925"/>
              <a:ext cx="1200150" cy="1155700"/>
            </a:xfrm>
            <a:prstGeom prst="straightConnector1">
              <a:avLst/>
            </a:prstGeom>
            <a:ln>
              <a:solidFill>
                <a:schemeClr val="bg1">
                  <a:lumMod val="7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27665" name="TextBox 26"/>
            <p:cNvSpPr txBox="1">
              <a:spLocks noChangeArrowheads="1"/>
            </p:cNvSpPr>
            <p:nvPr/>
          </p:nvSpPr>
          <p:spPr bwMode="auto">
            <a:xfrm rot="2346899">
              <a:off x="3145734" y="4077098"/>
              <a:ext cx="966585" cy="410368"/>
            </a:xfrm>
            <a:prstGeom prst="rect">
              <a:avLst/>
            </a:prstGeom>
            <a:noFill/>
            <a:ln w="9525">
              <a:noFill/>
              <a:miter lim="800000"/>
              <a:headEnd/>
              <a:tailEnd/>
            </a:ln>
          </p:spPr>
          <p:txBody>
            <a:bodyPr wrap="none">
              <a:prstTxWarp prst="textNoShape">
                <a:avLst/>
              </a:prstTxWarp>
              <a:spAutoFit/>
            </a:bodyPr>
            <a:lstStyle/>
            <a:p>
              <a:r>
                <a:rPr lang="en-US" sz="1400" i="1" dirty="0"/>
                <a:t>Compare</a:t>
              </a:r>
            </a:p>
          </p:txBody>
        </p:sp>
      </p:grpSp>
      <p:sp>
        <p:nvSpPr>
          <p:cNvPr id="27654" name="TextBox 14"/>
          <p:cNvSpPr txBox="1">
            <a:spLocks noChangeArrowheads="1"/>
          </p:cNvSpPr>
          <p:nvPr/>
        </p:nvSpPr>
        <p:spPr bwMode="auto">
          <a:xfrm>
            <a:off x="174625" y="104702"/>
            <a:ext cx="5403850" cy="830997"/>
          </a:xfrm>
          <a:prstGeom prst="rect">
            <a:avLst/>
          </a:prstGeom>
          <a:noFill/>
          <a:ln w="9525">
            <a:noFill/>
            <a:miter lim="800000"/>
            <a:headEnd/>
            <a:tailEnd/>
          </a:ln>
        </p:spPr>
        <p:txBody>
          <a:bodyPr>
            <a:prstTxWarp prst="textNoShape">
              <a:avLst/>
            </a:prstTxWarp>
            <a:spAutoFit/>
          </a:bodyPr>
          <a:lstStyle/>
          <a:p>
            <a:r>
              <a:rPr lang="en-US" sz="2400" dirty="0">
                <a:solidFill>
                  <a:srgbClr val="00B0F0"/>
                </a:solidFill>
              </a:rPr>
              <a:t>Assessing both Internal &amp; External Talent with the Same Lens</a:t>
            </a:r>
          </a:p>
        </p:txBody>
      </p:sp>
      <p:grpSp>
        <p:nvGrpSpPr>
          <p:cNvPr id="10" name="Group 9">
            <a:extLst>
              <a:ext uri="{FF2B5EF4-FFF2-40B4-BE49-F238E27FC236}">
                <a16:creationId xmlns:a16="http://schemas.microsoft.com/office/drawing/2014/main" id="{92ABB19B-2CCF-664C-A818-FF79FF34BD4D}"/>
              </a:ext>
            </a:extLst>
          </p:cNvPr>
          <p:cNvGrpSpPr/>
          <p:nvPr/>
        </p:nvGrpSpPr>
        <p:grpSpPr>
          <a:xfrm>
            <a:off x="6327548" y="640895"/>
            <a:ext cx="2840366" cy="1552574"/>
            <a:chOff x="6327548" y="466727"/>
            <a:chExt cx="2840366" cy="1552574"/>
          </a:xfrm>
        </p:grpSpPr>
        <p:sp>
          <p:nvSpPr>
            <p:cNvPr id="27662" name="TextBox 4"/>
            <p:cNvSpPr txBox="1">
              <a:spLocks noChangeArrowheads="1"/>
            </p:cNvSpPr>
            <p:nvPr/>
          </p:nvSpPr>
          <p:spPr bwMode="auto">
            <a:xfrm>
              <a:off x="6327548" y="466727"/>
              <a:ext cx="2840366" cy="369332"/>
            </a:xfrm>
            <a:prstGeom prst="rect">
              <a:avLst/>
            </a:prstGeom>
            <a:noFill/>
            <a:ln w="9525">
              <a:noFill/>
              <a:miter lim="800000"/>
              <a:headEnd/>
              <a:tailEnd/>
            </a:ln>
          </p:spPr>
          <p:txBody>
            <a:bodyPr wrap="none">
              <a:prstTxWarp prst="textNoShape">
                <a:avLst/>
              </a:prstTxWarp>
              <a:spAutoFit/>
            </a:bodyPr>
            <a:lstStyle/>
            <a:p>
              <a:r>
                <a:rPr lang="en-US" dirty="0"/>
                <a:t>New Role/Job Description</a:t>
              </a:r>
            </a:p>
          </p:txBody>
        </p:sp>
        <p:pic>
          <p:nvPicPr>
            <p:cNvPr id="9" name="Picture 8">
              <a:extLst>
                <a:ext uri="{FF2B5EF4-FFF2-40B4-BE49-F238E27FC236}">
                  <a16:creationId xmlns:a16="http://schemas.microsoft.com/office/drawing/2014/main" id="{B9E008B3-A512-3444-BC4E-44A1CA9111BF}"/>
                </a:ext>
              </a:extLst>
            </p:cNvPr>
            <p:cNvPicPr>
              <a:picLocks noChangeAspect="1"/>
            </p:cNvPicPr>
            <p:nvPr/>
          </p:nvPicPr>
          <p:blipFill>
            <a:blip r:embed="rId3"/>
            <a:stretch>
              <a:fillRect/>
            </a:stretch>
          </p:blipFill>
          <p:spPr>
            <a:xfrm>
              <a:off x="6492047" y="856187"/>
              <a:ext cx="2337200" cy="1163114"/>
            </a:xfrm>
            <a:prstGeom prst="rect">
              <a:avLst/>
            </a:prstGeom>
          </p:spPr>
        </p:pic>
      </p:grpSp>
      <p:grpSp>
        <p:nvGrpSpPr>
          <p:cNvPr id="15" name="Group 14">
            <a:extLst>
              <a:ext uri="{FF2B5EF4-FFF2-40B4-BE49-F238E27FC236}">
                <a16:creationId xmlns:a16="http://schemas.microsoft.com/office/drawing/2014/main" id="{43DA06A1-7AC0-F64F-AB69-8C158B477313}"/>
              </a:ext>
            </a:extLst>
          </p:cNvPr>
          <p:cNvGrpSpPr/>
          <p:nvPr/>
        </p:nvGrpSpPr>
        <p:grpSpPr>
          <a:xfrm>
            <a:off x="4318871" y="2132562"/>
            <a:ext cx="2985220" cy="2812552"/>
            <a:chOff x="4318871" y="1958394"/>
            <a:chExt cx="2985220" cy="2812552"/>
          </a:xfrm>
        </p:grpSpPr>
        <p:grpSp>
          <p:nvGrpSpPr>
            <p:cNvPr id="2" name="Group 20"/>
            <p:cNvGrpSpPr>
              <a:grpSpLocks/>
            </p:cNvGrpSpPr>
            <p:nvPr/>
          </p:nvGrpSpPr>
          <p:grpSpPr bwMode="auto">
            <a:xfrm>
              <a:off x="6583366" y="1958394"/>
              <a:ext cx="720725" cy="1685081"/>
              <a:chOff x="6583363" y="2611180"/>
              <a:chExt cx="720725" cy="2246770"/>
            </a:xfrm>
          </p:grpSpPr>
          <p:cxnSp>
            <p:nvCxnSpPr>
              <p:cNvPr id="14" name="Straight Arrow Connector 13"/>
              <p:cNvCxnSpPr/>
              <p:nvPr/>
            </p:nvCxnSpPr>
            <p:spPr>
              <a:xfrm rot="5400000" flipH="1" flipV="1">
                <a:off x="6213476" y="3227387"/>
                <a:ext cx="1460500" cy="720725"/>
              </a:xfrm>
              <a:prstGeom prst="straightConnector1">
                <a:avLst/>
              </a:prstGeom>
              <a:ln>
                <a:solidFill>
                  <a:schemeClr val="bg1">
                    <a:lumMod val="7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27669" name="TextBox 24"/>
              <p:cNvSpPr txBox="1">
                <a:spLocks noChangeArrowheads="1"/>
              </p:cNvSpPr>
              <p:nvPr/>
            </p:nvSpPr>
            <p:spPr bwMode="auto">
              <a:xfrm rot="18102208">
                <a:off x="5992183" y="3580676"/>
                <a:ext cx="2246770" cy="307777"/>
              </a:xfrm>
              <a:prstGeom prst="rect">
                <a:avLst/>
              </a:prstGeom>
              <a:noFill/>
              <a:ln w="9525">
                <a:noFill/>
                <a:miter lim="800000"/>
                <a:headEnd/>
                <a:tailEnd/>
              </a:ln>
            </p:spPr>
            <p:txBody>
              <a:bodyPr wrap="none">
                <a:prstTxWarp prst="textNoShape">
                  <a:avLst/>
                </a:prstTxWarp>
                <a:spAutoFit/>
              </a:bodyPr>
              <a:lstStyle/>
              <a:p>
                <a:r>
                  <a:rPr lang="en-US" sz="1400" i="1" dirty="0"/>
                  <a:t>Assess &amp; Develop</a:t>
                </a:r>
              </a:p>
            </p:txBody>
          </p:sp>
        </p:grpSp>
        <p:grpSp>
          <p:nvGrpSpPr>
            <p:cNvPr id="11" name="Group 10">
              <a:extLst>
                <a:ext uri="{FF2B5EF4-FFF2-40B4-BE49-F238E27FC236}">
                  <a16:creationId xmlns:a16="http://schemas.microsoft.com/office/drawing/2014/main" id="{38D7417A-C39A-4A4A-A4C3-30E51D32503F}"/>
                </a:ext>
              </a:extLst>
            </p:cNvPr>
            <p:cNvGrpSpPr/>
            <p:nvPr/>
          </p:nvGrpSpPr>
          <p:grpSpPr>
            <a:xfrm>
              <a:off x="4318871" y="3238500"/>
              <a:ext cx="2337200" cy="1532446"/>
              <a:chOff x="4318871" y="3238500"/>
              <a:chExt cx="2337200" cy="1532446"/>
            </a:xfrm>
          </p:grpSpPr>
          <p:sp>
            <p:nvSpPr>
              <p:cNvPr id="27660" name="TextBox 8"/>
              <p:cNvSpPr txBox="1">
                <a:spLocks noChangeArrowheads="1"/>
              </p:cNvSpPr>
              <p:nvPr/>
            </p:nvSpPr>
            <p:spPr bwMode="auto">
              <a:xfrm>
                <a:off x="4394207" y="3238500"/>
                <a:ext cx="2186529" cy="369332"/>
              </a:xfrm>
              <a:prstGeom prst="rect">
                <a:avLst/>
              </a:prstGeom>
              <a:noFill/>
              <a:ln w="9525">
                <a:noFill/>
                <a:miter lim="800000"/>
                <a:headEnd/>
                <a:tailEnd/>
              </a:ln>
            </p:spPr>
            <p:txBody>
              <a:bodyPr wrap="none">
                <a:prstTxWarp prst="textNoShape">
                  <a:avLst/>
                </a:prstTxWarp>
                <a:spAutoFit/>
              </a:bodyPr>
              <a:lstStyle/>
              <a:p>
                <a:r>
                  <a:rPr lang="en-US"/>
                  <a:t>Internal Candidates</a:t>
                </a:r>
              </a:p>
            </p:txBody>
          </p:sp>
          <p:pic>
            <p:nvPicPr>
              <p:cNvPr id="24" name="Picture 23">
                <a:extLst>
                  <a:ext uri="{FF2B5EF4-FFF2-40B4-BE49-F238E27FC236}">
                    <a16:creationId xmlns:a16="http://schemas.microsoft.com/office/drawing/2014/main" id="{32232BF2-1B3C-2D4E-8F50-E73F80D79194}"/>
                  </a:ext>
                </a:extLst>
              </p:cNvPr>
              <p:cNvPicPr>
                <a:picLocks noChangeAspect="1"/>
              </p:cNvPicPr>
              <p:nvPr/>
            </p:nvPicPr>
            <p:blipFill>
              <a:blip r:embed="rId3"/>
              <a:stretch>
                <a:fillRect/>
              </a:stretch>
            </p:blipFill>
            <p:spPr>
              <a:xfrm>
                <a:off x="4318871" y="3607832"/>
                <a:ext cx="2337200" cy="1163114"/>
              </a:xfrm>
              <a:prstGeom prst="rect">
                <a:avLst/>
              </a:prstGeom>
            </p:spPr>
          </p:pic>
        </p:grpSp>
      </p:grpSp>
      <p:grpSp>
        <p:nvGrpSpPr>
          <p:cNvPr id="16" name="Group 15">
            <a:extLst>
              <a:ext uri="{FF2B5EF4-FFF2-40B4-BE49-F238E27FC236}">
                <a16:creationId xmlns:a16="http://schemas.microsoft.com/office/drawing/2014/main" id="{968C9D8A-7FD5-D547-B065-4C917BF57801}"/>
              </a:ext>
            </a:extLst>
          </p:cNvPr>
          <p:cNvGrpSpPr/>
          <p:nvPr/>
        </p:nvGrpSpPr>
        <p:grpSpPr>
          <a:xfrm>
            <a:off x="1069587" y="1401703"/>
            <a:ext cx="5170876" cy="1529956"/>
            <a:chOff x="1069587" y="1227535"/>
            <a:chExt cx="5170876" cy="1529956"/>
          </a:xfrm>
        </p:grpSpPr>
        <p:grpSp>
          <p:nvGrpSpPr>
            <p:cNvPr id="3" name="Group 19"/>
            <p:cNvGrpSpPr>
              <a:grpSpLocks/>
            </p:cNvGrpSpPr>
            <p:nvPr/>
          </p:nvGrpSpPr>
          <p:grpSpPr bwMode="auto">
            <a:xfrm>
              <a:off x="3565525" y="1389163"/>
              <a:ext cx="2674938" cy="630138"/>
              <a:chOff x="3565525" y="1852216"/>
              <a:chExt cx="2674938" cy="840184"/>
            </a:xfrm>
          </p:grpSpPr>
          <p:cxnSp>
            <p:nvCxnSpPr>
              <p:cNvPr id="13" name="Straight Arrow Connector 12"/>
              <p:cNvCxnSpPr/>
              <p:nvPr/>
            </p:nvCxnSpPr>
            <p:spPr>
              <a:xfrm flipV="1">
                <a:off x="3565525" y="1966913"/>
                <a:ext cx="2674938" cy="725487"/>
              </a:xfrm>
              <a:prstGeom prst="straightConnector1">
                <a:avLst/>
              </a:prstGeom>
              <a:ln>
                <a:solidFill>
                  <a:schemeClr val="bg1">
                    <a:lumMod val="7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27667" name="TextBox 25"/>
              <p:cNvSpPr txBox="1">
                <a:spLocks noChangeArrowheads="1"/>
              </p:cNvSpPr>
              <p:nvPr/>
            </p:nvSpPr>
            <p:spPr bwMode="auto">
              <a:xfrm rot="20977004">
                <a:off x="4084194" y="1852216"/>
                <a:ext cx="1588388" cy="410369"/>
              </a:xfrm>
              <a:prstGeom prst="rect">
                <a:avLst/>
              </a:prstGeom>
              <a:noFill/>
              <a:ln w="9525">
                <a:noFill/>
                <a:miter lim="800000"/>
                <a:headEnd/>
                <a:tailEnd/>
              </a:ln>
            </p:spPr>
            <p:txBody>
              <a:bodyPr wrap="none">
                <a:prstTxWarp prst="textNoShape">
                  <a:avLst/>
                </a:prstTxWarp>
                <a:spAutoFit/>
              </a:bodyPr>
              <a:lstStyle/>
              <a:p>
                <a:r>
                  <a:rPr lang="en-US" sz="1400" i="1" dirty="0"/>
                  <a:t>Recruit &amp; Assess</a:t>
                </a:r>
              </a:p>
            </p:txBody>
          </p:sp>
        </p:grpSp>
        <p:grpSp>
          <p:nvGrpSpPr>
            <p:cNvPr id="12" name="Group 11">
              <a:extLst>
                <a:ext uri="{FF2B5EF4-FFF2-40B4-BE49-F238E27FC236}">
                  <a16:creationId xmlns:a16="http://schemas.microsoft.com/office/drawing/2014/main" id="{4991951F-84A8-5A4F-BE9E-31A8427B1AFB}"/>
                </a:ext>
              </a:extLst>
            </p:cNvPr>
            <p:cNvGrpSpPr/>
            <p:nvPr/>
          </p:nvGrpSpPr>
          <p:grpSpPr>
            <a:xfrm>
              <a:off x="1069587" y="1227535"/>
              <a:ext cx="2337200" cy="1529956"/>
              <a:chOff x="1069587" y="1227535"/>
              <a:chExt cx="2337200" cy="1529956"/>
            </a:xfrm>
          </p:grpSpPr>
          <p:sp>
            <p:nvSpPr>
              <p:cNvPr id="27658" name="TextBox 10"/>
              <p:cNvSpPr txBox="1">
                <a:spLocks noChangeArrowheads="1"/>
              </p:cNvSpPr>
              <p:nvPr/>
            </p:nvSpPr>
            <p:spPr bwMode="auto">
              <a:xfrm>
                <a:off x="1106488" y="1227535"/>
                <a:ext cx="2263398" cy="369332"/>
              </a:xfrm>
              <a:prstGeom prst="rect">
                <a:avLst/>
              </a:prstGeom>
              <a:noFill/>
              <a:ln w="9525">
                <a:noFill/>
                <a:miter lim="800000"/>
                <a:headEnd/>
                <a:tailEnd/>
              </a:ln>
            </p:spPr>
            <p:txBody>
              <a:bodyPr wrap="none">
                <a:prstTxWarp prst="textNoShape">
                  <a:avLst/>
                </a:prstTxWarp>
                <a:spAutoFit/>
              </a:bodyPr>
              <a:lstStyle/>
              <a:p>
                <a:r>
                  <a:rPr lang="en-US"/>
                  <a:t>External Candidates</a:t>
                </a:r>
              </a:p>
            </p:txBody>
          </p:sp>
          <p:pic>
            <p:nvPicPr>
              <p:cNvPr id="25" name="Picture 24">
                <a:extLst>
                  <a:ext uri="{FF2B5EF4-FFF2-40B4-BE49-F238E27FC236}">
                    <a16:creationId xmlns:a16="http://schemas.microsoft.com/office/drawing/2014/main" id="{AEB5AC48-2F84-F54D-AD19-0FF14FF62DED}"/>
                  </a:ext>
                </a:extLst>
              </p:cNvPr>
              <p:cNvPicPr>
                <a:picLocks noChangeAspect="1"/>
              </p:cNvPicPr>
              <p:nvPr/>
            </p:nvPicPr>
            <p:blipFill>
              <a:blip r:embed="rId3"/>
              <a:stretch>
                <a:fillRect/>
              </a:stretch>
            </p:blipFill>
            <p:spPr>
              <a:xfrm>
                <a:off x="1069587" y="1594377"/>
                <a:ext cx="2337200" cy="1163114"/>
              </a:xfrm>
              <a:prstGeom prst="rect">
                <a:avLst/>
              </a:prstGeom>
            </p:spPr>
          </p:pic>
        </p:grpSp>
      </p:grpSp>
      <p:pic>
        <p:nvPicPr>
          <p:cNvPr id="26" name="Picture 25">
            <a:extLst>
              <a:ext uri="{FF2B5EF4-FFF2-40B4-BE49-F238E27FC236}">
                <a16:creationId xmlns:a16="http://schemas.microsoft.com/office/drawing/2014/main" id="{EC7B759E-D1BF-2C45-9BEB-F4D7BBF80600}"/>
              </a:ext>
            </a:extLst>
          </p:cNvPr>
          <p:cNvPicPr>
            <a:picLocks noChangeAspect="1"/>
          </p:cNvPicPr>
          <p:nvPr/>
        </p:nvPicPr>
        <p:blipFill>
          <a:blip r:embed="rId4"/>
          <a:stretch>
            <a:fillRect/>
          </a:stretch>
        </p:blipFill>
        <p:spPr>
          <a:xfrm>
            <a:off x="8061353" y="4899607"/>
            <a:ext cx="1000369" cy="192618"/>
          </a:xfrm>
          <a:prstGeom prst="rect">
            <a:avLst/>
          </a:prstGeom>
        </p:spPr>
      </p:pic>
    </p:spTree>
    <p:extLst>
      <p:ext uri="{BB962C8B-B14F-4D97-AF65-F5344CB8AC3E}">
        <p14:creationId xmlns:p14="http://schemas.microsoft.com/office/powerpoint/2010/main" val="3842833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right)">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right)">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out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7654"/>
                                        </p:tgtEl>
                                        <p:attrNameLst>
                                          <p:attrName>style.visibility</p:attrName>
                                        </p:attrNameLst>
                                      </p:cBhvr>
                                      <p:to>
                                        <p:strVal val="visible"/>
                                      </p:to>
                                    </p:set>
                                    <p:animEffect transition="in" filter="dissolve">
                                      <p:cBhvr>
                                        <p:cTn id="27" dur="1000"/>
                                        <p:tgtEl>
                                          <p:spTgt spid="27654"/>
                                        </p:tgtEl>
                                      </p:cBhvr>
                                    </p:animEffect>
                                  </p:childTnLst>
                                </p:cTn>
                              </p:par>
                              <p:par>
                                <p:cTn id="28" presetID="9" presetClass="entr" presetSubtype="0" fill="hold" nodeType="withEffect">
                                  <p:stCondLst>
                                    <p:cond delay="0"/>
                                  </p:stCondLst>
                                  <p:childTnLst>
                                    <p:set>
                                      <p:cBhvr>
                                        <p:cTn id="29" dur="1" fill="hold">
                                          <p:stCondLst>
                                            <p:cond delay="0"/>
                                          </p:stCondLst>
                                        </p:cTn>
                                        <p:tgtEl>
                                          <p:spTgt spid="27650"/>
                                        </p:tgtEl>
                                        <p:attrNameLst>
                                          <p:attrName>style.visibility</p:attrName>
                                        </p:attrNameLst>
                                      </p:cBhvr>
                                      <p:to>
                                        <p:strVal val="visible"/>
                                      </p:to>
                                    </p:set>
                                    <p:animEffect transition="in" filter="dissolve">
                                      <p:cBhvr>
                                        <p:cTn id="30" dur="1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6273" y="212472"/>
            <a:ext cx="8724900" cy="461665"/>
          </a:xfrm>
          <a:prstGeom prst="rect">
            <a:avLst/>
          </a:prstGeom>
          <a:noFill/>
        </p:spPr>
        <p:txBody>
          <a:bodyPr>
            <a:spAutoFit/>
          </a:bodyPr>
          <a:lstStyle/>
          <a:p>
            <a:pPr algn="ctr">
              <a:defRPr/>
            </a:pPr>
            <a:r>
              <a:rPr lang="en-US" sz="2400" b="1" dirty="0">
                <a:solidFill>
                  <a:schemeClr val="bg1"/>
                </a:solidFill>
                <a:latin typeface="Arial" charset="0"/>
                <a:ea typeface="ＭＳ Ｐゴシック" charset="-128"/>
                <a:cs typeface="ＭＳ Ｐゴシック" charset="-128"/>
              </a:rPr>
              <a:t>The Talent Assessment &amp; Development (TAD) Framework</a:t>
            </a:r>
          </a:p>
        </p:txBody>
      </p:sp>
      <p:sp>
        <p:nvSpPr>
          <p:cNvPr id="4" name="Rounded Rectangle 3">
            <a:extLst>
              <a:ext uri="{FF2B5EF4-FFF2-40B4-BE49-F238E27FC236}">
                <a16:creationId xmlns:a16="http://schemas.microsoft.com/office/drawing/2014/main" id="{736E4888-F764-9949-954F-0D013C780881}"/>
              </a:ext>
            </a:extLst>
          </p:cNvPr>
          <p:cNvSpPr/>
          <p:nvPr/>
        </p:nvSpPr>
        <p:spPr>
          <a:xfrm>
            <a:off x="2372117" y="887506"/>
            <a:ext cx="2074375" cy="564777"/>
          </a:xfrm>
          <a:prstGeom prst="roundRect">
            <a:avLst>
              <a:gd name="adj" fmla="val 50000"/>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 name="Rounded Rectangle 4">
            <a:extLst>
              <a:ext uri="{FF2B5EF4-FFF2-40B4-BE49-F238E27FC236}">
                <a16:creationId xmlns:a16="http://schemas.microsoft.com/office/drawing/2014/main" id="{3D6007AD-BA18-DA46-96B0-4CF040C68DB6}"/>
              </a:ext>
            </a:extLst>
          </p:cNvPr>
          <p:cNvSpPr/>
          <p:nvPr/>
        </p:nvSpPr>
        <p:spPr>
          <a:xfrm>
            <a:off x="1341175" y="1705910"/>
            <a:ext cx="2074375" cy="564777"/>
          </a:xfrm>
          <a:prstGeom prst="roundRect">
            <a:avLst>
              <a:gd name="adj" fmla="val 50000"/>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6" name="Rounded Rectangle 5">
            <a:extLst>
              <a:ext uri="{FF2B5EF4-FFF2-40B4-BE49-F238E27FC236}">
                <a16:creationId xmlns:a16="http://schemas.microsoft.com/office/drawing/2014/main" id="{E884C933-A5EF-2540-9EE4-EC853D403642}"/>
              </a:ext>
            </a:extLst>
          </p:cNvPr>
          <p:cNvSpPr/>
          <p:nvPr/>
        </p:nvSpPr>
        <p:spPr>
          <a:xfrm>
            <a:off x="578224" y="2524314"/>
            <a:ext cx="2074375" cy="564777"/>
          </a:xfrm>
          <a:prstGeom prst="roundRect">
            <a:avLst>
              <a:gd name="adj" fmla="val 50000"/>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7" name="Rounded Rectangle 6">
            <a:extLst>
              <a:ext uri="{FF2B5EF4-FFF2-40B4-BE49-F238E27FC236}">
                <a16:creationId xmlns:a16="http://schemas.microsoft.com/office/drawing/2014/main" id="{5AA67B1C-28C5-204A-A117-320375D55691}"/>
              </a:ext>
            </a:extLst>
          </p:cNvPr>
          <p:cNvSpPr/>
          <p:nvPr/>
        </p:nvSpPr>
        <p:spPr>
          <a:xfrm>
            <a:off x="2372117" y="4161123"/>
            <a:ext cx="2074375" cy="564777"/>
          </a:xfrm>
          <a:prstGeom prst="roundRect">
            <a:avLst>
              <a:gd name="adj" fmla="val 50000"/>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8" name="Rounded Rectangle 7">
            <a:extLst>
              <a:ext uri="{FF2B5EF4-FFF2-40B4-BE49-F238E27FC236}">
                <a16:creationId xmlns:a16="http://schemas.microsoft.com/office/drawing/2014/main" id="{E98F318C-3B07-5D4C-B133-4D7360FD26A7}"/>
              </a:ext>
            </a:extLst>
          </p:cNvPr>
          <p:cNvSpPr/>
          <p:nvPr/>
        </p:nvSpPr>
        <p:spPr>
          <a:xfrm>
            <a:off x="1341175" y="3342718"/>
            <a:ext cx="2074375" cy="564777"/>
          </a:xfrm>
          <a:prstGeom prst="roundRect">
            <a:avLst>
              <a:gd name="adj" fmla="val 50000"/>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10" name="Rounded Rectangle 9">
            <a:extLst>
              <a:ext uri="{FF2B5EF4-FFF2-40B4-BE49-F238E27FC236}">
                <a16:creationId xmlns:a16="http://schemas.microsoft.com/office/drawing/2014/main" id="{5045F8E0-1152-4E48-B106-897C87F33A1E}"/>
              </a:ext>
            </a:extLst>
          </p:cNvPr>
          <p:cNvSpPr/>
          <p:nvPr/>
        </p:nvSpPr>
        <p:spPr>
          <a:xfrm>
            <a:off x="5662165" y="1705910"/>
            <a:ext cx="2074375" cy="564777"/>
          </a:xfrm>
          <a:prstGeom prst="roundRect">
            <a:avLst>
              <a:gd name="adj" fmla="val 50000"/>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11" name="Rounded Rectangle 10">
            <a:extLst>
              <a:ext uri="{FF2B5EF4-FFF2-40B4-BE49-F238E27FC236}">
                <a16:creationId xmlns:a16="http://schemas.microsoft.com/office/drawing/2014/main" id="{8C502094-3D24-2D49-B96F-233BAFD748A2}"/>
              </a:ext>
            </a:extLst>
          </p:cNvPr>
          <p:cNvSpPr/>
          <p:nvPr/>
        </p:nvSpPr>
        <p:spPr>
          <a:xfrm>
            <a:off x="6545190" y="2524314"/>
            <a:ext cx="2074375" cy="564777"/>
          </a:xfrm>
          <a:prstGeom prst="roundRect">
            <a:avLst>
              <a:gd name="adj" fmla="val 50000"/>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13" name="Rounded Rectangle 12">
            <a:extLst>
              <a:ext uri="{FF2B5EF4-FFF2-40B4-BE49-F238E27FC236}">
                <a16:creationId xmlns:a16="http://schemas.microsoft.com/office/drawing/2014/main" id="{5196EC5B-1CB0-314E-85B6-C32A1420DBC6}"/>
              </a:ext>
            </a:extLst>
          </p:cNvPr>
          <p:cNvSpPr/>
          <p:nvPr/>
        </p:nvSpPr>
        <p:spPr>
          <a:xfrm>
            <a:off x="5662165" y="3342718"/>
            <a:ext cx="2074375" cy="564777"/>
          </a:xfrm>
          <a:prstGeom prst="roundRect">
            <a:avLst>
              <a:gd name="adj" fmla="val 50000"/>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14" name="Rounded Rectangle 13">
            <a:extLst>
              <a:ext uri="{FF2B5EF4-FFF2-40B4-BE49-F238E27FC236}">
                <a16:creationId xmlns:a16="http://schemas.microsoft.com/office/drawing/2014/main" id="{37A7EA23-9436-8246-AB41-6D0C1DD9A841}"/>
              </a:ext>
            </a:extLst>
          </p:cNvPr>
          <p:cNvSpPr/>
          <p:nvPr/>
        </p:nvSpPr>
        <p:spPr>
          <a:xfrm>
            <a:off x="4662597" y="887506"/>
            <a:ext cx="2074375" cy="564777"/>
          </a:xfrm>
          <a:prstGeom prst="roundRect">
            <a:avLst>
              <a:gd name="adj" fmla="val 50000"/>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15" name="Rounded Rectangle 14">
            <a:extLst>
              <a:ext uri="{FF2B5EF4-FFF2-40B4-BE49-F238E27FC236}">
                <a16:creationId xmlns:a16="http://schemas.microsoft.com/office/drawing/2014/main" id="{FCCBC626-3D4D-3D45-BF63-56E986B59497}"/>
              </a:ext>
            </a:extLst>
          </p:cNvPr>
          <p:cNvSpPr/>
          <p:nvPr/>
        </p:nvSpPr>
        <p:spPr>
          <a:xfrm>
            <a:off x="4662597" y="4161123"/>
            <a:ext cx="2074375" cy="564777"/>
          </a:xfrm>
          <a:prstGeom prst="roundRect">
            <a:avLst>
              <a:gd name="adj" fmla="val 50000"/>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2" name="TextBox 1">
            <a:extLst>
              <a:ext uri="{FF2B5EF4-FFF2-40B4-BE49-F238E27FC236}">
                <a16:creationId xmlns:a16="http://schemas.microsoft.com/office/drawing/2014/main" id="{98C0D78A-4768-C049-BDFC-680E6F9DB545}"/>
              </a:ext>
            </a:extLst>
          </p:cNvPr>
          <p:cNvSpPr txBox="1"/>
          <p:nvPr/>
        </p:nvSpPr>
        <p:spPr>
          <a:xfrm>
            <a:off x="3578415" y="1896308"/>
            <a:ext cx="2068195" cy="1631216"/>
          </a:xfrm>
          <a:prstGeom prst="rect">
            <a:avLst/>
          </a:prstGeom>
          <a:noFill/>
        </p:spPr>
        <p:txBody>
          <a:bodyPr wrap="none" rtlCol="0">
            <a:spAutoFit/>
          </a:bodyPr>
          <a:lstStyle/>
          <a:p>
            <a:pPr algn="ctr"/>
            <a:r>
              <a:rPr lang="en-US" sz="7200" b="1" dirty="0">
                <a:solidFill>
                  <a:schemeClr val="tx1">
                    <a:lumMod val="50000"/>
                    <a:lumOff val="50000"/>
                  </a:schemeClr>
                </a:solidFill>
                <a:latin typeface="Charter Roman" panose="02040503050506020203" pitchFamily="18" charset="0"/>
                <a:cs typeface="Calibri" panose="020F0502020204030204" pitchFamily="34" charset="0"/>
              </a:rPr>
              <a:t>TAD</a:t>
            </a:r>
            <a:endParaRPr lang="en-US" sz="4000" b="1" dirty="0">
              <a:solidFill>
                <a:schemeClr val="tx1">
                  <a:lumMod val="50000"/>
                  <a:lumOff val="50000"/>
                </a:schemeClr>
              </a:solidFill>
              <a:latin typeface="Charter Roman" panose="02040503050506020203" pitchFamily="18" charset="0"/>
              <a:cs typeface="Calibri" panose="020F0502020204030204" pitchFamily="34" charset="0"/>
            </a:endParaRPr>
          </a:p>
          <a:p>
            <a:pPr algn="ctr"/>
            <a:r>
              <a:rPr lang="en-US" sz="2800" b="1" dirty="0">
                <a:solidFill>
                  <a:schemeClr val="tx1">
                    <a:lumMod val="50000"/>
                    <a:lumOff val="50000"/>
                  </a:schemeClr>
                </a:solidFill>
                <a:latin typeface="Charter Roman" panose="02040503050506020203" pitchFamily="18" charset="0"/>
                <a:cs typeface="Calibri" panose="020F0502020204030204" pitchFamily="34" charset="0"/>
              </a:rPr>
              <a:t>Framework</a:t>
            </a:r>
            <a:endParaRPr lang="en-US" sz="4000" b="1" dirty="0">
              <a:solidFill>
                <a:schemeClr val="tx1">
                  <a:lumMod val="50000"/>
                  <a:lumOff val="50000"/>
                </a:schemeClr>
              </a:solidFill>
              <a:latin typeface="Charter Roman" panose="02040503050506020203" pitchFamily="18" charset="0"/>
              <a:cs typeface="Calibri" panose="020F0502020204030204" pitchFamily="34" charset="0"/>
            </a:endParaRPr>
          </a:p>
        </p:txBody>
      </p:sp>
      <p:sp>
        <p:nvSpPr>
          <p:cNvPr id="16" name="TextBox 14">
            <a:extLst>
              <a:ext uri="{FF2B5EF4-FFF2-40B4-BE49-F238E27FC236}">
                <a16:creationId xmlns:a16="http://schemas.microsoft.com/office/drawing/2014/main" id="{2876C33E-B626-404A-A8FE-33546B26C780}"/>
              </a:ext>
            </a:extLst>
          </p:cNvPr>
          <p:cNvSpPr txBox="1">
            <a:spLocks noChangeArrowheads="1"/>
          </p:cNvSpPr>
          <p:nvPr/>
        </p:nvSpPr>
        <p:spPr bwMode="auto">
          <a:xfrm>
            <a:off x="24546" y="126273"/>
            <a:ext cx="4084999" cy="461665"/>
          </a:xfrm>
          <a:prstGeom prst="rect">
            <a:avLst/>
          </a:prstGeom>
          <a:noFill/>
          <a:ln w="9525">
            <a:noFill/>
            <a:miter lim="800000"/>
            <a:headEnd/>
            <a:tailEnd/>
          </a:ln>
        </p:spPr>
        <p:txBody>
          <a:bodyPr wrap="square">
            <a:prstTxWarp prst="textNoShape">
              <a:avLst/>
            </a:prstTxWarp>
            <a:spAutoFit/>
          </a:bodyPr>
          <a:lstStyle/>
          <a:p>
            <a:r>
              <a:rPr lang="en-US" sz="2400" dirty="0">
                <a:solidFill>
                  <a:srgbClr val="00B0F0"/>
                </a:solidFill>
              </a:rPr>
              <a:t>Left side: Use/Importance</a:t>
            </a:r>
          </a:p>
        </p:txBody>
      </p:sp>
      <p:cxnSp>
        <p:nvCxnSpPr>
          <p:cNvPr id="12" name="Straight Connector 11">
            <a:extLst>
              <a:ext uri="{FF2B5EF4-FFF2-40B4-BE49-F238E27FC236}">
                <a16:creationId xmlns:a16="http://schemas.microsoft.com/office/drawing/2014/main" id="{7A49EC94-FD7F-DA41-9FC1-85DA641E103A}"/>
              </a:ext>
            </a:extLst>
          </p:cNvPr>
          <p:cNvCxnSpPr>
            <a:stCxn id="4" idx="0"/>
            <a:endCxn id="4" idx="2"/>
          </p:cNvCxnSpPr>
          <p:nvPr/>
        </p:nvCxnSpPr>
        <p:spPr>
          <a:xfrm>
            <a:off x="3409305" y="887506"/>
            <a:ext cx="0" cy="56477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D3E1F329-DA62-444B-B290-8DE9668BE3B5}"/>
              </a:ext>
            </a:extLst>
          </p:cNvPr>
          <p:cNvCxnSpPr/>
          <p:nvPr/>
        </p:nvCxnSpPr>
        <p:spPr>
          <a:xfrm>
            <a:off x="2372117" y="1715745"/>
            <a:ext cx="0" cy="56477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0EF4B66-8623-4647-82F8-B89828284DA4}"/>
              </a:ext>
            </a:extLst>
          </p:cNvPr>
          <p:cNvCxnSpPr/>
          <p:nvPr/>
        </p:nvCxnSpPr>
        <p:spPr>
          <a:xfrm>
            <a:off x="1622839" y="2519083"/>
            <a:ext cx="0" cy="56477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D2F84CDB-EF8E-8047-AA18-69BF32E3EC39}"/>
              </a:ext>
            </a:extLst>
          </p:cNvPr>
          <p:cNvCxnSpPr/>
          <p:nvPr/>
        </p:nvCxnSpPr>
        <p:spPr>
          <a:xfrm>
            <a:off x="2372117" y="3342718"/>
            <a:ext cx="0" cy="56477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E840A9D8-0A0F-664F-928A-5EBBD0700472}"/>
              </a:ext>
            </a:extLst>
          </p:cNvPr>
          <p:cNvCxnSpPr/>
          <p:nvPr/>
        </p:nvCxnSpPr>
        <p:spPr>
          <a:xfrm>
            <a:off x="3398077" y="4161123"/>
            <a:ext cx="0" cy="56477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978FFE56-6F46-D64F-9874-F0D6D326B9E2}"/>
              </a:ext>
            </a:extLst>
          </p:cNvPr>
          <p:cNvCxnSpPr/>
          <p:nvPr/>
        </p:nvCxnSpPr>
        <p:spPr>
          <a:xfrm>
            <a:off x="5662165" y="887506"/>
            <a:ext cx="0" cy="56477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63FDDE41-0E5E-844F-830E-DD4D73F26918}"/>
              </a:ext>
            </a:extLst>
          </p:cNvPr>
          <p:cNvCxnSpPr/>
          <p:nvPr/>
        </p:nvCxnSpPr>
        <p:spPr>
          <a:xfrm>
            <a:off x="6736972" y="1715745"/>
            <a:ext cx="0" cy="56477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8D9943B2-58AB-E74C-A9AD-C05E641D02F4}"/>
              </a:ext>
            </a:extLst>
          </p:cNvPr>
          <p:cNvCxnSpPr/>
          <p:nvPr/>
        </p:nvCxnSpPr>
        <p:spPr>
          <a:xfrm>
            <a:off x="7591838" y="2519083"/>
            <a:ext cx="0" cy="56477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210B912D-60A7-7341-9D70-9EF6CA0498C6}"/>
              </a:ext>
            </a:extLst>
          </p:cNvPr>
          <p:cNvCxnSpPr/>
          <p:nvPr/>
        </p:nvCxnSpPr>
        <p:spPr>
          <a:xfrm>
            <a:off x="6736972" y="3342718"/>
            <a:ext cx="0" cy="56477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203C6D2C-0D47-0646-8CDE-C2493611FDC1}"/>
              </a:ext>
            </a:extLst>
          </p:cNvPr>
          <p:cNvCxnSpPr/>
          <p:nvPr/>
        </p:nvCxnSpPr>
        <p:spPr>
          <a:xfrm>
            <a:off x="5729172" y="4161123"/>
            <a:ext cx="0" cy="56477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Box 14">
            <a:extLst>
              <a:ext uri="{FF2B5EF4-FFF2-40B4-BE49-F238E27FC236}">
                <a16:creationId xmlns:a16="http://schemas.microsoft.com/office/drawing/2014/main" id="{22939F1E-1190-CA4B-85DE-B19FBD0C6C07}"/>
              </a:ext>
            </a:extLst>
          </p:cNvPr>
          <p:cNvSpPr txBox="1">
            <a:spLocks noChangeArrowheads="1"/>
          </p:cNvSpPr>
          <p:nvPr/>
        </p:nvSpPr>
        <p:spPr bwMode="auto">
          <a:xfrm>
            <a:off x="4281272" y="120658"/>
            <a:ext cx="5123793" cy="461665"/>
          </a:xfrm>
          <a:prstGeom prst="rect">
            <a:avLst/>
          </a:prstGeom>
          <a:noFill/>
          <a:ln w="9525">
            <a:noFill/>
            <a:miter lim="800000"/>
            <a:headEnd/>
            <a:tailEnd/>
          </a:ln>
        </p:spPr>
        <p:txBody>
          <a:bodyPr wrap="square">
            <a:prstTxWarp prst="textNoShape">
              <a:avLst/>
            </a:prstTxWarp>
            <a:spAutoFit/>
          </a:bodyPr>
          <a:lstStyle/>
          <a:p>
            <a:r>
              <a:rPr lang="en-US" sz="2400" dirty="0">
                <a:solidFill>
                  <a:srgbClr val="00B0F0"/>
                </a:solidFill>
              </a:rPr>
              <a:t>Right side: Data Quality/Availability</a:t>
            </a:r>
          </a:p>
        </p:txBody>
      </p:sp>
      <p:sp>
        <p:nvSpPr>
          <p:cNvPr id="31" name="TextBox 14">
            <a:extLst>
              <a:ext uri="{FF2B5EF4-FFF2-40B4-BE49-F238E27FC236}">
                <a16:creationId xmlns:a16="http://schemas.microsoft.com/office/drawing/2014/main" id="{B9763E59-93ED-0C43-B5A8-5AE9AEDF0AFC}"/>
              </a:ext>
            </a:extLst>
          </p:cNvPr>
          <p:cNvSpPr txBox="1">
            <a:spLocks noChangeArrowheads="1"/>
          </p:cNvSpPr>
          <p:nvPr/>
        </p:nvSpPr>
        <p:spPr bwMode="auto">
          <a:xfrm>
            <a:off x="72072" y="748487"/>
            <a:ext cx="1830300" cy="338554"/>
          </a:xfrm>
          <a:prstGeom prst="rect">
            <a:avLst/>
          </a:prstGeom>
          <a:noFill/>
          <a:ln w="9525">
            <a:noFill/>
            <a:miter lim="800000"/>
            <a:headEnd/>
            <a:tailEnd/>
          </a:ln>
        </p:spPr>
        <p:txBody>
          <a:bodyPr wrap="square">
            <a:prstTxWarp prst="textNoShape">
              <a:avLst/>
            </a:prstTxWarp>
            <a:spAutoFit/>
          </a:bodyPr>
          <a:lstStyle/>
          <a:p>
            <a:r>
              <a:rPr lang="en-US" sz="1600" dirty="0">
                <a:solidFill>
                  <a:schemeClr val="tx1">
                    <a:lumMod val="50000"/>
                    <a:lumOff val="50000"/>
                  </a:schemeClr>
                </a:solidFill>
              </a:rPr>
              <a:t>0 – 10 scale</a:t>
            </a:r>
          </a:p>
        </p:txBody>
      </p:sp>
      <p:sp>
        <p:nvSpPr>
          <p:cNvPr id="32" name="Rounded Rectangle 31">
            <a:extLst>
              <a:ext uri="{FF2B5EF4-FFF2-40B4-BE49-F238E27FC236}">
                <a16:creationId xmlns:a16="http://schemas.microsoft.com/office/drawing/2014/main" id="{87550642-1680-6F48-813B-421D25C04F9C}"/>
              </a:ext>
            </a:extLst>
          </p:cNvPr>
          <p:cNvSpPr/>
          <p:nvPr/>
        </p:nvSpPr>
        <p:spPr>
          <a:xfrm>
            <a:off x="1797299" y="1260622"/>
            <a:ext cx="3248440" cy="564777"/>
          </a:xfrm>
          <a:prstGeom prst="roundRect">
            <a:avLst>
              <a:gd name="adj" fmla="val 5000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lumMod val="50000"/>
                    <a:lumOff val="50000"/>
                  </a:schemeClr>
                </a:solidFill>
              </a:rPr>
              <a:t>Skills</a:t>
            </a:r>
          </a:p>
        </p:txBody>
      </p:sp>
      <p:sp>
        <p:nvSpPr>
          <p:cNvPr id="33" name="Rounded Rectangle 32">
            <a:extLst>
              <a:ext uri="{FF2B5EF4-FFF2-40B4-BE49-F238E27FC236}">
                <a16:creationId xmlns:a16="http://schemas.microsoft.com/office/drawing/2014/main" id="{82AC6FA6-77CA-D04D-AABB-002204A26B0B}"/>
              </a:ext>
            </a:extLst>
          </p:cNvPr>
          <p:cNvSpPr/>
          <p:nvPr/>
        </p:nvSpPr>
        <p:spPr>
          <a:xfrm>
            <a:off x="766357" y="2079026"/>
            <a:ext cx="3248440" cy="564777"/>
          </a:xfrm>
          <a:prstGeom prst="roundRect">
            <a:avLst>
              <a:gd name="adj" fmla="val 5000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lumMod val="50000"/>
                    <a:lumOff val="50000"/>
                  </a:schemeClr>
                </a:solidFill>
              </a:rPr>
              <a:t>Experience</a:t>
            </a:r>
          </a:p>
        </p:txBody>
      </p:sp>
      <p:sp>
        <p:nvSpPr>
          <p:cNvPr id="34" name="Rounded Rectangle 33">
            <a:extLst>
              <a:ext uri="{FF2B5EF4-FFF2-40B4-BE49-F238E27FC236}">
                <a16:creationId xmlns:a16="http://schemas.microsoft.com/office/drawing/2014/main" id="{7A2703D7-76BF-C541-A44E-B1F405262596}"/>
              </a:ext>
            </a:extLst>
          </p:cNvPr>
          <p:cNvSpPr/>
          <p:nvPr/>
        </p:nvSpPr>
        <p:spPr>
          <a:xfrm>
            <a:off x="3406" y="2897430"/>
            <a:ext cx="3248440" cy="564777"/>
          </a:xfrm>
          <a:prstGeom prst="roundRect">
            <a:avLst>
              <a:gd name="adj" fmla="val 5000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lumMod val="50000"/>
                    <a:lumOff val="50000"/>
                  </a:schemeClr>
                </a:solidFill>
              </a:rPr>
              <a:t>Contributions/Accomplishments</a:t>
            </a:r>
          </a:p>
        </p:txBody>
      </p:sp>
      <p:sp>
        <p:nvSpPr>
          <p:cNvPr id="35" name="Rounded Rectangle 34">
            <a:extLst>
              <a:ext uri="{FF2B5EF4-FFF2-40B4-BE49-F238E27FC236}">
                <a16:creationId xmlns:a16="http://schemas.microsoft.com/office/drawing/2014/main" id="{E18772E7-1065-DB4A-A9B0-1D834C8C29A0}"/>
              </a:ext>
            </a:extLst>
          </p:cNvPr>
          <p:cNvSpPr/>
          <p:nvPr/>
        </p:nvSpPr>
        <p:spPr>
          <a:xfrm>
            <a:off x="1797299" y="4534239"/>
            <a:ext cx="3248440" cy="564777"/>
          </a:xfrm>
          <a:prstGeom prst="roundRect">
            <a:avLst>
              <a:gd name="adj" fmla="val 5000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lumMod val="50000"/>
                    <a:lumOff val="50000"/>
                  </a:schemeClr>
                </a:solidFill>
              </a:rPr>
              <a:t>Compensation/Financial</a:t>
            </a:r>
          </a:p>
        </p:txBody>
      </p:sp>
      <p:sp>
        <p:nvSpPr>
          <p:cNvPr id="36" name="Rounded Rectangle 35">
            <a:extLst>
              <a:ext uri="{FF2B5EF4-FFF2-40B4-BE49-F238E27FC236}">
                <a16:creationId xmlns:a16="http://schemas.microsoft.com/office/drawing/2014/main" id="{85197076-D65B-EF40-948A-AE07A0894927}"/>
              </a:ext>
            </a:extLst>
          </p:cNvPr>
          <p:cNvSpPr/>
          <p:nvPr/>
        </p:nvSpPr>
        <p:spPr>
          <a:xfrm>
            <a:off x="766357" y="3715834"/>
            <a:ext cx="3248440" cy="564777"/>
          </a:xfrm>
          <a:prstGeom prst="roundRect">
            <a:avLst>
              <a:gd name="adj" fmla="val 5000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lumMod val="50000"/>
                    <a:lumOff val="50000"/>
                  </a:schemeClr>
                </a:solidFill>
              </a:rPr>
              <a:t>Relationships</a:t>
            </a:r>
          </a:p>
        </p:txBody>
      </p:sp>
      <p:sp>
        <p:nvSpPr>
          <p:cNvPr id="37" name="Rounded Rectangle 36">
            <a:extLst>
              <a:ext uri="{FF2B5EF4-FFF2-40B4-BE49-F238E27FC236}">
                <a16:creationId xmlns:a16="http://schemas.microsoft.com/office/drawing/2014/main" id="{A0E7164C-BF23-124F-AB7C-7D4CD9E6DA2D}"/>
              </a:ext>
            </a:extLst>
          </p:cNvPr>
          <p:cNvSpPr/>
          <p:nvPr/>
        </p:nvSpPr>
        <p:spPr>
          <a:xfrm>
            <a:off x="5087347" y="2079026"/>
            <a:ext cx="3248440" cy="564777"/>
          </a:xfrm>
          <a:prstGeom prst="roundRect">
            <a:avLst>
              <a:gd name="adj" fmla="val 5000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lumMod val="50000"/>
                    <a:lumOff val="50000"/>
                  </a:schemeClr>
                </a:solidFill>
              </a:rPr>
              <a:t>Education/Knowledge</a:t>
            </a:r>
          </a:p>
        </p:txBody>
      </p:sp>
      <p:sp>
        <p:nvSpPr>
          <p:cNvPr id="38" name="Rounded Rectangle 37">
            <a:extLst>
              <a:ext uri="{FF2B5EF4-FFF2-40B4-BE49-F238E27FC236}">
                <a16:creationId xmlns:a16="http://schemas.microsoft.com/office/drawing/2014/main" id="{C6798F22-509B-3248-899D-B342A7224E74}"/>
              </a:ext>
            </a:extLst>
          </p:cNvPr>
          <p:cNvSpPr/>
          <p:nvPr/>
        </p:nvSpPr>
        <p:spPr>
          <a:xfrm>
            <a:off x="5970372" y="2897430"/>
            <a:ext cx="3248440" cy="564777"/>
          </a:xfrm>
          <a:prstGeom prst="roundRect">
            <a:avLst>
              <a:gd name="adj" fmla="val 5000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lumMod val="50000"/>
                    <a:lumOff val="50000"/>
                  </a:schemeClr>
                </a:solidFill>
              </a:rPr>
              <a:t>Activities/Use of Time</a:t>
            </a:r>
          </a:p>
        </p:txBody>
      </p:sp>
      <p:sp>
        <p:nvSpPr>
          <p:cNvPr id="39" name="Rounded Rectangle 38">
            <a:extLst>
              <a:ext uri="{FF2B5EF4-FFF2-40B4-BE49-F238E27FC236}">
                <a16:creationId xmlns:a16="http://schemas.microsoft.com/office/drawing/2014/main" id="{4B1CC37D-F1D9-9340-83CA-6A94DA263A94}"/>
              </a:ext>
            </a:extLst>
          </p:cNvPr>
          <p:cNvSpPr/>
          <p:nvPr/>
        </p:nvSpPr>
        <p:spPr>
          <a:xfrm>
            <a:off x="5087347" y="3715834"/>
            <a:ext cx="3248440" cy="564777"/>
          </a:xfrm>
          <a:prstGeom prst="roundRect">
            <a:avLst>
              <a:gd name="adj" fmla="val 5000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lumMod val="50000"/>
                    <a:lumOff val="50000"/>
                  </a:schemeClr>
                </a:solidFill>
              </a:rPr>
              <a:t>Passions/Purpose</a:t>
            </a:r>
          </a:p>
        </p:txBody>
      </p:sp>
      <p:sp>
        <p:nvSpPr>
          <p:cNvPr id="40" name="Rounded Rectangle 39">
            <a:extLst>
              <a:ext uri="{FF2B5EF4-FFF2-40B4-BE49-F238E27FC236}">
                <a16:creationId xmlns:a16="http://schemas.microsoft.com/office/drawing/2014/main" id="{062BE3CA-CCDB-5B45-95F2-C77A9044F7BB}"/>
              </a:ext>
            </a:extLst>
          </p:cNvPr>
          <p:cNvSpPr/>
          <p:nvPr/>
        </p:nvSpPr>
        <p:spPr>
          <a:xfrm>
            <a:off x="4087779" y="1260622"/>
            <a:ext cx="3248440" cy="564777"/>
          </a:xfrm>
          <a:prstGeom prst="roundRect">
            <a:avLst>
              <a:gd name="adj" fmla="val 5000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lumMod val="50000"/>
                    <a:lumOff val="50000"/>
                  </a:schemeClr>
                </a:solidFill>
              </a:rPr>
              <a:t>Behaviors</a:t>
            </a:r>
          </a:p>
        </p:txBody>
      </p:sp>
      <p:sp>
        <p:nvSpPr>
          <p:cNvPr id="41" name="Rounded Rectangle 40">
            <a:extLst>
              <a:ext uri="{FF2B5EF4-FFF2-40B4-BE49-F238E27FC236}">
                <a16:creationId xmlns:a16="http://schemas.microsoft.com/office/drawing/2014/main" id="{A5FA48FA-EE3C-474B-8DC1-D41A68783F4A}"/>
              </a:ext>
            </a:extLst>
          </p:cNvPr>
          <p:cNvSpPr/>
          <p:nvPr/>
        </p:nvSpPr>
        <p:spPr>
          <a:xfrm>
            <a:off x="4087779" y="4534239"/>
            <a:ext cx="3248440" cy="564777"/>
          </a:xfrm>
          <a:prstGeom prst="roundRect">
            <a:avLst>
              <a:gd name="adj" fmla="val 5000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lumMod val="50000"/>
                    <a:lumOff val="50000"/>
                  </a:schemeClr>
                </a:solidFill>
              </a:rPr>
              <a:t>Benefits/Wellness</a:t>
            </a:r>
          </a:p>
        </p:txBody>
      </p:sp>
    </p:spTree>
    <p:extLst>
      <p:ext uri="{BB962C8B-B14F-4D97-AF65-F5344CB8AC3E}">
        <p14:creationId xmlns:p14="http://schemas.microsoft.com/office/powerpoint/2010/main" val="2681616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9">
            <a:extLst>
              <a:ext uri="{FF2B5EF4-FFF2-40B4-BE49-F238E27FC236}">
                <a16:creationId xmlns:a16="http://schemas.microsoft.com/office/drawing/2014/main" id="{5D64B1E4-A116-014C-9BD6-358EF3434DB7}"/>
              </a:ext>
            </a:extLst>
          </p:cNvPr>
          <p:cNvGrpSpPr>
            <a:grpSpLocks/>
          </p:cNvGrpSpPr>
          <p:nvPr/>
        </p:nvGrpSpPr>
        <p:grpSpPr bwMode="auto">
          <a:xfrm>
            <a:off x="49214" y="2441935"/>
            <a:ext cx="2460625" cy="2223349"/>
            <a:chOff x="49213" y="3140003"/>
            <a:chExt cx="2460625" cy="2517840"/>
          </a:xfrm>
        </p:grpSpPr>
        <p:sp>
          <p:nvSpPr>
            <p:cNvPr id="5" name="Right Arrow 4">
              <a:extLst>
                <a:ext uri="{FF2B5EF4-FFF2-40B4-BE49-F238E27FC236}">
                  <a16:creationId xmlns:a16="http://schemas.microsoft.com/office/drawing/2014/main" id="{37A70B2C-F012-F544-842C-2C98EB4D1367}"/>
                </a:ext>
              </a:extLst>
            </p:cNvPr>
            <p:cNvSpPr/>
            <p:nvPr/>
          </p:nvSpPr>
          <p:spPr>
            <a:xfrm>
              <a:off x="1455738" y="3990975"/>
              <a:ext cx="993775" cy="223838"/>
            </a:xfrm>
            <a:prstGeom prst="rightArrow">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Right Arrow 5">
              <a:extLst>
                <a:ext uri="{FF2B5EF4-FFF2-40B4-BE49-F238E27FC236}">
                  <a16:creationId xmlns:a16="http://schemas.microsoft.com/office/drawing/2014/main" id="{D63706C7-DD93-524E-BB91-F04F2DB493C8}"/>
                </a:ext>
              </a:extLst>
            </p:cNvPr>
            <p:cNvSpPr/>
            <p:nvPr/>
          </p:nvSpPr>
          <p:spPr>
            <a:xfrm>
              <a:off x="1455738" y="4773613"/>
              <a:ext cx="993775" cy="223837"/>
            </a:xfrm>
            <a:prstGeom prst="rightArrow">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Right Arrow 6">
              <a:extLst>
                <a:ext uri="{FF2B5EF4-FFF2-40B4-BE49-F238E27FC236}">
                  <a16:creationId xmlns:a16="http://schemas.microsoft.com/office/drawing/2014/main" id="{37874083-97CF-A54D-ADC3-1BFAC40D62EF}"/>
                </a:ext>
              </a:extLst>
            </p:cNvPr>
            <p:cNvSpPr/>
            <p:nvPr/>
          </p:nvSpPr>
          <p:spPr>
            <a:xfrm rot="19799450" flipV="1">
              <a:off x="1516063" y="3532188"/>
              <a:ext cx="993775" cy="225425"/>
            </a:xfrm>
            <a:prstGeom prst="rightArrow">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Right Arrow 7">
              <a:extLst>
                <a:ext uri="{FF2B5EF4-FFF2-40B4-BE49-F238E27FC236}">
                  <a16:creationId xmlns:a16="http://schemas.microsoft.com/office/drawing/2014/main" id="{995B86DE-FF05-794A-B1A0-3D737E859AFA}"/>
                </a:ext>
              </a:extLst>
            </p:cNvPr>
            <p:cNvSpPr/>
            <p:nvPr/>
          </p:nvSpPr>
          <p:spPr>
            <a:xfrm rot="1800550">
              <a:off x="1516063" y="5176838"/>
              <a:ext cx="993775" cy="225425"/>
            </a:xfrm>
            <a:prstGeom prst="rightArrow">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ounded Rectangle 8">
              <a:extLst>
                <a:ext uri="{FF2B5EF4-FFF2-40B4-BE49-F238E27FC236}">
                  <a16:creationId xmlns:a16="http://schemas.microsoft.com/office/drawing/2014/main" id="{8D049D40-9ED6-E640-BAB4-F677997C4DBE}"/>
                </a:ext>
              </a:extLst>
            </p:cNvPr>
            <p:cNvSpPr/>
            <p:nvPr/>
          </p:nvSpPr>
          <p:spPr bwMode="auto">
            <a:xfrm>
              <a:off x="84138" y="3532615"/>
              <a:ext cx="2017712" cy="1920288"/>
            </a:xfrm>
            <a:prstGeom prst="round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TextBox 29">
              <a:extLst>
                <a:ext uri="{FF2B5EF4-FFF2-40B4-BE49-F238E27FC236}">
                  <a16:creationId xmlns:a16="http://schemas.microsoft.com/office/drawing/2014/main" id="{96E3ED0D-A787-0C4F-BD6C-761A00CE9845}"/>
                </a:ext>
              </a:extLst>
            </p:cNvPr>
            <p:cNvSpPr txBox="1">
              <a:spLocks noChangeArrowheads="1"/>
            </p:cNvSpPr>
            <p:nvPr/>
          </p:nvSpPr>
          <p:spPr bwMode="auto">
            <a:xfrm>
              <a:off x="455613" y="3140003"/>
              <a:ext cx="1274708" cy="418251"/>
            </a:xfrm>
            <a:prstGeom prst="rect">
              <a:avLst/>
            </a:prstGeom>
            <a:noFill/>
            <a:ln w="9525">
              <a:noFill/>
              <a:miter lim="800000"/>
              <a:headEnd/>
              <a:tailEnd/>
            </a:ln>
          </p:spPr>
          <p:txBody>
            <a:bodyPr wrap="none">
              <a:prstTxWarp prst="textNoShape">
                <a:avLst/>
              </a:prstTxWarp>
              <a:spAutoFit/>
            </a:bodyPr>
            <a:lstStyle/>
            <a:p>
              <a:r>
                <a:rPr lang="en-US" dirty="0">
                  <a:solidFill>
                    <a:schemeClr val="bg1"/>
                  </a:solidFill>
                </a:rPr>
                <a:t>Strategists</a:t>
              </a:r>
            </a:p>
          </p:txBody>
        </p:sp>
        <p:sp>
          <p:nvSpPr>
            <p:cNvPr id="11" name="TextBox 16">
              <a:extLst>
                <a:ext uri="{FF2B5EF4-FFF2-40B4-BE49-F238E27FC236}">
                  <a16:creationId xmlns:a16="http://schemas.microsoft.com/office/drawing/2014/main" id="{1CB62F1E-2A43-A747-BF81-5B12CAE91F01}"/>
                </a:ext>
              </a:extLst>
            </p:cNvPr>
            <p:cNvSpPr txBox="1">
              <a:spLocks noChangeArrowheads="1"/>
            </p:cNvSpPr>
            <p:nvPr/>
          </p:nvSpPr>
          <p:spPr bwMode="auto">
            <a:xfrm>
              <a:off x="49213" y="3553716"/>
              <a:ext cx="2087562" cy="2104127"/>
            </a:xfrm>
            <a:prstGeom prst="rect">
              <a:avLst/>
            </a:prstGeom>
            <a:noFill/>
            <a:ln w="9525">
              <a:noFill/>
              <a:miter lim="800000"/>
              <a:headEnd/>
              <a:tailEnd/>
            </a:ln>
          </p:spPr>
          <p:txBody>
            <a:bodyPr>
              <a:prstTxWarp prst="textNoShape">
                <a:avLst/>
              </a:prstTxWarp>
            </a:bodyPr>
            <a:lstStyle/>
            <a:p>
              <a:pPr algn="ctr">
                <a:lnSpc>
                  <a:spcPct val="150000"/>
                </a:lnSpc>
              </a:pPr>
              <a:r>
                <a:rPr lang="en-US" sz="1400" b="1" i="1" dirty="0">
                  <a:solidFill>
                    <a:srgbClr val="000090"/>
                  </a:solidFill>
                  <a:latin typeface="Arial Narrow" pitchFamily="-112" charset="0"/>
                  <a:ea typeface="Arial Narrow" pitchFamily="-112" charset="0"/>
                  <a:cs typeface="Arial Narrow" pitchFamily="-112" charset="0"/>
                </a:rPr>
                <a:t>Challenges/Opportunities</a:t>
              </a:r>
            </a:p>
            <a:p>
              <a:pPr algn="ctr">
                <a:lnSpc>
                  <a:spcPct val="150000"/>
                </a:lnSpc>
              </a:pPr>
              <a:r>
                <a:rPr lang="en-US" sz="1400" b="1" i="1" dirty="0">
                  <a:solidFill>
                    <a:srgbClr val="000090"/>
                  </a:solidFill>
                  <a:latin typeface="Arial Narrow" pitchFamily="-112" charset="0"/>
                  <a:ea typeface="Arial Narrow" pitchFamily="-112" charset="0"/>
                  <a:cs typeface="Arial Narrow" pitchFamily="-112" charset="0"/>
                </a:rPr>
                <a:t>Project Agenda</a:t>
              </a:r>
            </a:p>
            <a:p>
              <a:pPr algn="ctr">
                <a:lnSpc>
                  <a:spcPct val="150000"/>
                </a:lnSpc>
              </a:pPr>
              <a:r>
                <a:rPr lang="en-US" sz="1400" b="1" i="1" dirty="0">
                  <a:solidFill>
                    <a:srgbClr val="000090"/>
                  </a:solidFill>
                  <a:latin typeface="Arial Narrow" pitchFamily="-112" charset="0"/>
                  <a:ea typeface="Arial Narrow" pitchFamily="-112" charset="0"/>
                  <a:cs typeface="Arial Narrow" pitchFamily="-112" charset="0"/>
                </a:rPr>
                <a:t> Process Improvements System Decisions</a:t>
              </a:r>
            </a:p>
            <a:p>
              <a:pPr algn="ctr">
                <a:lnSpc>
                  <a:spcPct val="150000"/>
                </a:lnSpc>
              </a:pPr>
              <a:r>
                <a:rPr lang="en-US" sz="1400" b="1" i="1" dirty="0">
                  <a:solidFill>
                    <a:srgbClr val="000090"/>
                  </a:solidFill>
                  <a:latin typeface="Arial Narrow" pitchFamily="-112" charset="0"/>
                  <a:ea typeface="Arial Narrow" pitchFamily="-112" charset="0"/>
                  <a:cs typeface="Arial Narrow" pitchFamily="-112" charset="0"/>
                </a:rPr>
                <a:t>Data Strategy</a:t>
              </a:r>
            </a:p>
          </p:txBody>
        </p:sp>
      </p:grpSp>
      <p:pic>
        <p:nvPicPr>
          <p:cNvPr id="12" name="Picture 73">
            <a:extLst>
              <a:ext uri="{FF2B5EF4-FFF2-40B4-BE49-F238E27FC236}">
                <a16:creationId xmlns:a16="http://schemas.microsoft.com/office/drawing/2014/main" id="{B43DE672-8A38-0142-B87B-5D0A4A521B20}"/>
              </a:ext>
            </a:extLst>
          </p:cNvPr>
          <p:cNvPicPr>
            <a:picLocks noChangeAspect="1"/>
          </p:cNvPicPr>
          <p:nvPr/>
        </p:nvPicPr>
        <p:blipFill rotWithShape="1">
          <a:blip r:embed="rId2"/>
          <a:srcRect t="12705"/>
          <a:stretch/>
        </p:blipFill>
        <p:spPr bwMode="auto">
          <a:xfrm>
            <a:off x="2284414" y="1948330"/>
            <a:ext cx="6719887" cy="3211263"/>
          </a:xfrm>
          <a:prstGeom prst="rect">
            <a:avLst/>
          </a:prstGeom>
          <a:noFill/>
          <a:ln w="9525">
            <a:noFill/>
            <a:miter lim="800000"/>
            <a:headEnd/>
            <a:tailEnd/>
          </a:ln>
        </p:spPr>
      </p:pic>
      <p:sp>
        <p:nvSpPr>
          <p:cNvPr id="13" name="TextBox 74">
            <a:extLst>
              <a:ext uri="{FF2B5EF4-FFF2-40B4-BE49-F238E27FC236}">
                <a16:creationId xmlns:a16="http://schemas.microsoft.com/office/drawing/2014/main" id="{1A89490E-9629-AF43-BE52-71E2750646F9}"/>
              </a:ext>
            </a:extLst>
          </p:cNvPr>
          <p:cNvSpPr txBox="1">
            <a:spLocks noChangeArrowheads="1"/>
          </p:cNvSpPr>
          <p:nvPr/>
        </p:nvSpPr>
        <p:spPr bwMode="auto">
          <a:xfrm>
            <a:off x="7835900" y="2463584"/>
            <a:ext cx="971239" cy="276999"/>
          </a:xfrm>
          <a:prstGeom prst="rect">
            <a:avLst/>
          </a:prstGeom>
          <a:noFill/>
          <a:ln w="9525">
            <a:noFill/>
            <a:miter lim="800000"/>
            <a:headEnd/>
            <a:tailEnd/>
          </a:ln>
        </p:spPr>
        <p:txBody>
          <a:bodyPr wrap="none">
            <a:prstTxWarp prst="textNoShape">
              <a:avLst/>
            </a:prstTxWarp>
            <a:spAutoFit/>
          </a:bodyPr>
          <a:lstStyle/>
          <a:p>
            <a:r>
              <a:rPr lang="en-US" sz="1200" dirty="0"/>
              <a:t>(                )</a:t>
            </a:r>
          </a:p>
        </p:txBody>
      </p:sp>
      <p:sp>
        <p:nvSpPr>
          <p:cNvPr id="14" name="TextBox 75">
            <a:extLst>
              <a:ext uri="{FF2B5EF4-FFF2-40B4-BE49-F238E27FC236}">
                <a16:creationId xmlns:a16="http://schemas.microsoft.com/office/drawing/2014/main" id="{383A9539-4125-3146-B005-C14351183532}"/>
              </a:ext>
            </a:extLst>
          </p:cNvPr>
          <p:cNvSpPr txBox="1">
            <a:spLocks noChangeArrowheads="1"/>
          </p:cNvSpPr>
          <p:nvPr/>
        </p:nvSpPr>
        <p:spPr bwMode="auto">
          <a:xfrm>
            <a:off x="7774208" y="2284240"/>
            <a:ext cx="1156150" cy="307777"/>
          </a:xfrm>
          <a:prstGeom prst="rect">
            <a:avLst/>
          </a:prstGeom>
          <a:noFill/>
          <a:ln w="9525">
            <a:noFill/>
            <a:miter lim="800000"/>
            <a:headEnd/>
            <a:tailEnd/>
          </a:ln>
        </p:spPr>
        <p:txBody>
          <a:bodyPr wrap="none">
            <a:prstTxWarp prst="textNoShape">
              <a:avLst/>
            </a:prstTxWarp>
            <a:spAutoFit/>
          </a:bodyPr>
          <a:lstStyle/>
          <a:p>
            <a:r>
              <a:rPr lang="en-US" sz="1400" dirty="0">
                <a:latin typeface="Verdana"/>
                <a:cs typeface="Verdana"/>
              </a:rPr>
              <a:t>Strategists</a:t>
            </a:r>
          </a:p>
        </p:txBody>
      </p:sp>
      <p:sp>
        <p:nvSpPr>
          <p:cNvPr id="15" name="TextBox 18">
            <a:extLst>
              <a:ext uri="{FF2B5EF4-FFF2-40B4-BE49-F238E27FC236}">
                <a16:creationId xmlns:a16="http://schemas.microsoft.com/office/drawing/2014/main" id="{2B8D1CA0-A3FA-A848-85E4-F839708CECE2}"/>
              </a:ext>
            </a:extLst>
          </p:cNvPr>
          <p:cNvSpPr txBox="1">
            <a:spLocks noChangeArrowheads="1"/>
          </p:cNvSpPr>
          <p:nvPr/>
        </p:nvSpPr>
        <p:spPr bwMode="auto">
          <a:xfrm>
            <a:off x="68263" y="22381"/>
            <a:ext cx="6891567" cy="369332"/>
          </a:xfrm>
          <a:prstGeom prst="rect">
            <a:avLst/>
          </a:prstGeom>
          <a:noFill/>
          <a:ln w="9525">
            <a:noFill/>
            <a:miter lim="800000"/>
            <a:headEnd/>
            <a:tailEnd/>
          </a:ln>
        </p:spPr>
        <p:txBody>
          <a:bodyPr wrap="none">
            <a:prstTxWarp prst="textNoShape">
              <a:avLst/>
            </a:prstTxWarp>
            <a:spAutoFit/>
          </a:bodyPr>
          <a:lstStyle/>
          <a:p>
            <a:r>
              <a:rPr lang="en-US" i="1" dirty="0">
                <a:solidFill>
                  <a:schemeClr val="bg1"/>
                </a:solidFill>
              </a:rPr>
              <a:t>“A data strategy needs to be integral to an analytics strategy.”   </a:t>
            </a:r>
          </a:p>
        </p:txBody>
      </p:sp>
      <p:grpSp>
        <p:nvGrpSpPr>
          <p:cNvPr id="16" name="Group 15">
            <a:extLst>
              <a:ext uri="{FF2B5EF4-FFF2-40B4-BE49-F238E27FC236}">
                <a16:creationId xmlns:a16="http://schemas.microsoft.com/office/drawing/2014/main" id="{B94C24AD-CD5D-E248-B1D7-056371ACB6F7}"/>
              </a:ext>
            </a:extLst>
          </p:cNvPr>
          <p:cNvGrpSpPr/>
          <p:nvPr/>
        </p:nvGrpSpPr>
        <p:grpSpPr>
          <a:xfrm>
            <a:off x="133414" y="447681"/>
            <a:ext cx="8722751" cy="523220"/>
            <a:chOff x="133414" y="575690"/>
            <a:chExt cx="8722751" cy="523220"/>
          </a:xfrm>
        </p:grpSpPr>
        <p:sp>
          <p:nvSpPr>
            <p:cNvPr id="17" name="TextBox 13">
              <a:extLst>
                <a:ext uri="{FF2B5EF4-FFF2-40B4-BE49-F238E27FC236}">
                  <a16:creationId xmlns:a16="http://schemas.microsoft.com/office/drawing/2014/main" id="{FF078D9B-42B8-8C40-9D25-48BD8087EF29}"/>
                </a:ext>
              </a:extLst>
            </p:cNvPr>
            <p:cNvSpPr txBox="1">
              <a:spLocks noChangeArrowheads="1"/>
            </p:cNvSpPr>
            <p:nvPr/>
          </p:nvSpPr>
          <p:spPr bwMode="auto">
            <a:xfrm>
              <a:off x="2517632" y="575690"/>
              <a:ext cx="965329" cy="523220"/>
            </a:xfrm>
            <a:prstGeom prst="rect">
              <a:avLst/>
            </a:prstGeom>
            <a:noFill/>
            <a:ln w="9525">
              <a:noFill/>
              <a:miter lim="800000"/>
              <a:headEnd/>
              <a:tailEnd/>
            </a:ln>
          </p:spPr>
          <p:txBody>
            <a:bodyPr wrap="none">
              <a:prstTxWarp prst="textNoShape">
                <a:avLst/>
              </a:prstTxWarp>
              <a:spAutoFit/>
            </a:bodyPr>
            <a:lstStyle/>
            <a:p>
              <a:r>
                <a:rPr lang="en-US" sz="2800" b="1" i="1" dirty="0">
                  <a:solidFill>
                    <a:srgbClr val="00F06C"/>
                  </a:solidFill>
                </a:rPr>
                <a:t>Data</a:t>
              </a:r>
            </a:p>
          </p:txBody>
        </p:sp>
        <p:sp>
          <p:nvSpPr>
            <p:cNvPr id="18" name="TextBox 14">
              <a:extLst>
                <a:ext uri="{FF2B5EF4-FFF2-40B4-BE49-F238E27FC236}">
                  <a16:creationId xmlns:a16="http://schemas.microsoft.com/office/drawing/2014/main" id="{01D57A0F-D71B-F040-ABF2-A1C401B8BAFC}"/>
                </a:ext>
              </a:extLst>
            </p:cNvPr>
            <p:cNvSpPr txBox="1">
              <a:spLocks noChangeArrowheads="1"/>
            </p:cNvSpPr>
            <p:nvPr/>
          </p:nvSpPr>
          <p:spPr bwMode="auto">
            <a:xfrm>
              <a:off x="4483467" y="575690"/>
              <a:ext cx="1784463" cy="523220"/>
            </a:xfrm>
            <a:prstGeom prst="rect">
              <a:avLst/>
            </a:prstGeom>
            <a:noFill/>
            <a:ln w="9525">
              <a:noFill/>
              <a:miter lim="800000"/>
              <a:headEnd/>
              <a:tailEnd/>
            </a:ln>
          </p:spPr>
          <p:txBody>
            <a:bodyPr wrap="none">
              <a:prstTxWarp prst="textNoShape">
                <a:avLst/>
              </a:prstTxWarp>
              <a:spAutoFit/>
            </a:bodyPr>
            <a:lstStyle/>
            <a:p>
              <a:r>
                <a:rPr lang="en-US" sz="2800" b="1" i="1" dirty="0">
                  <a:solidFill>
                    <a:srgbClr val="00F06C"/>
                  </a:solidFill>
                </a:rPr>
                <a:t>Analytics</a:t>
              </a:r>
            </a:p>
          </p:txBody>
        </p:sp>
        <p:sp>
          <p:nvSpPr>
            <p:cNvPr id="19" name="TextBox 15">
              <a:extLst>
                <a:ext uri="{FF2B5EF4-FFF2-40B4-BE49-F238E27FC236}">
                  <a16:creationId xmlns:a16="http://schemas.microsoft.com/office/drawing/2014/main" id="{78220F9D-B2BE-EF41-9F5F-026C216E94A3}"/>
                </a:ext>
              </a:extLst>
            </p:cNvPr>
            <p:cNvSpPr txBox="1">
              <a:spLocks noChangeArrowheads="1"/>
            </p:cNvSpPr>
            <p:nvPr/>
          </p:nvSpPr>
          <p:spPr bwMode="auto">
            <a:xfrm>
              <a:off x="7352227" y="575690"/>
              <a:ext cx="1503938" cy="523220"/>
            </a:xfrm>
            <a:prstGeom prst="rect">
              <a:avLst/>
            </a:prstGeom>
            <a:noFill/>
            <a:ln w="9525">
              <a:noFill/>
              <a:miter lim="800000"/>
              <a:headEnd/>
              <a:tailEnd/>
            </a:ln>
          </p:spPr>
          <p:txBody>
            <a:bodyPr wrap="none">
              <a:prstTxWarp prst="textNoShape">
                <a:avLst/>
              </a:prstTxWarp>
              <a:spAutoFit/>
            </a:bodyPr>
            <a:lstStyle/>
            <a:p>
              <a:r>
                <a:rPr lang="en-US" sz="2800" b="1" i="1" dirty="0">
                  <a:solidFill>
                    <a:srgbClr val="00F06C"/>
                  </a:solidFill>
                </a:rPr>
                <a:t>Change</a:t>
              </a:r>
            </a:p>
          </p:txBody>
        </p:sp>
        <p:sp>
          <p:nvSpPr>
            <p:cNvPr id="20" name="Right Arrow 19">
              <a:extLst>
                <a:ext uri="{FF2B5EF4-FFF2-40B4-BE49-F238E27FC236}">
                  <a16:creationId xmlns:a16="http://schemas.microsoft.com/office/drawing/2014/main" id="{02C8ABB7-90B8-B549-ACDD-2AE78C2CA652}"/>
                </a:ext>
              </a:extLst>
            </p:cNvPr>
            <p:cNvSpPr/>
            <p:nvPr/>
          </p:nvSpPr>
          <p:spPr>
            <a:xfrm>
              <a:off x="3722864" y="730144"/>
              <a:ext cx="520700" cy="214313"/>
            </a:xfrm>
            <a:prstGeom prst="rightArrow">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Right Arrow 20">
              <a:extLst>
                <a:ext uri="{FF2B5EF4-FFF2-40B4-BE49-F238E27FC236}">
                  <a16:creationId xmlns:a16="http://schemas.microsoft.com/office/drawing/2014/main" id="{F6354CB6-8617-434E-870B-CF0664967D35}"/>
                </a:ext>
              </a:extLst>
            </p:cNvPr>
            <p:cNvSpPr/>
            <p:nvPr/>
          </p:nvSpPr>
          <p:spPr>
            <a:xfrm>
              <a:off x="6591625" y="730144"/>
              <a:ext cx="520700" cy="214313"/>
            </a:xfrm>
            <a:prstGeom prst="rightArrow">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 name="TextBox 13">
              <a:extLst>
                <a:ext uri="{FF2B5EF4-FFF2-40B4-BE49-F238E27FC236}">
                  <a16:creationId xmlns:a16="http://schemas.microsoft.com/office/drawing/2014/main" id="{5952CD83-1448-354B-9F4C-2026C29CEBC8}"/>
                </a:ext>
              </a:extLst>
            </p:cNvPr>
            <p:cNvSpPr txBox="1">
              <a:spLocks noChangeArrowheads="1"/>
            </p:cNvSpPr>
            <p:nvPr/>
          </p:nvSpPr>
          <p:spPr bwMode="auto">
            <a:xfrm>
              <a:off x="133414" y="575690"/>
              <a:ext cx="1383712" cy="523220"/>
            </a:xfrm>
            <a:prstGeom prst="rect">
              <a:avLst/>
            </a:prstGeom>
            <a:noFill/>
            <a:ln w="9525">
              <a:noFill/>
              <a:miter lim="800000"/>
              <a:headEnd/>
              <a:tailEnd/>
            </a:ln>
          </p:spPr>
          <p:txBody>
            <a:bodyPr wrap="none">
              <a:prstTxWarp prst="textNoShape">
                <a:avLst/>
              </a:prstTxWarp>
              <a:spAutoFit/>
            </a:bodyPr>
            <a:lstStyle/>
            <a:p>
              <a:r>
                <a:rPr lang="en-US" sz="2800" b="1" i="1" dirty="0">
                  <a:solidFill>
                    <a:srgbClr val="00F06C"/>
                  </a:solidFill>
                </a:rPr>
                <a:t>Design</a:t>
              </a:r>
            </a:p>
          </p:txBody>
        </p:sp>
        <p:sp>
          <p:nvSpPr>
            <p:cNvPr id="23" name="Right Arrow 22">
              <a:extLst>
                <a:ext uri="{FF2B5EF4-FFF2-40B4-BE49-F238E27FC236}">
                  <a16:creationId xmlns:a16="http://schemas.microsoft.com/office/drawing/2014/main" id="{06F9A5EE-62C9-5D41-8B18-F944D0B8FED4}"/>
                </a:ext>
              </a:extLst>
            </p:cNvPr>
            <p:cNvSpPr/>
            <p:nvPr/>
          </p:nvSpPr>
          <p:spPr>
            <a:xfrm>
              <a:off x="1757029" y="730144"/>
              <a:ext cx="520700" cy="214313"/>
            </a:xfrm>
            <a:prstGeom prst="rightArrow">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24" name="TextBox 23">
            <a:extLst>
              <a:ext uri="{FF2B5EF4-FFF2-40B4-BE49-F238E27FC236}">
                <a16:creationId xmlns:a16="http://schemas.microsoft.com/office/drawing/2014/main" id="{62A264AC-451F-444C-B440-AA714FB12D4D}"/>
              </a:ext>
            </a:extLst>
          </p:cNvPr>
          <p:cNvSpPr txBox="1"/>
          <p:nvPr/>
        </p:nvSpPr>
        <p:spPr>
          <a:xfrm>
            <a:off x="3917822" y="2100354"/>
            <a:ext cx="1184940" cy="646331"/>
          </a:xfrm>
          <a:prstGeom prst="rect">
            <a:avLst/>
          </a:prstGeom>
          <a:solidFill>
            <a:srgbClr val="02072A"/>
          </a:solidFill>
        </p:spPr>
        <p:txBody>
          <a:bodyPr wrap="none" rtlCol="0">
            <a:spAutoFit/>
          </a:bodyPr>
          <a:lstStyle/>
          <a:p>
            <a:r>
              <a:rPr lang="en-US" dirty="0">
                <a:solidFill>
                  <a:schemeClr val="bg1"/>
                </a:solidFill>
              </a:rPr>
              <a:t>Customer</a:t>
            </a:r>
          </a:p>
          <a:p>
            <a:r>
              <a:rPr lang="en-US" dirty="0">
                <a:solidFill>
                  <a:schemeClr val="bg1"/>
                </a:solidFill>
              </a:rPr>
              <a:t>(Supplier)</a:t>
            </a:r>
          </a:p>
        </p:txBody>
      </p:sp>
      <p:sp>
        <p:nvSpPr>
          <p:cNvPr id="25" name="TextBox 24">
            <a:extLst>
              <a:ext uri="{FF2B5EF4-FFF2-40B4-BE49-F238E27FC236}">
                <a16:creationId xmlns:a16="http://schemas.microsoft.com/office/drawing/2014/main" id="{0C4269B9-FD99-F94A-BF65-D7F7EF56C90B}"/>
              </a:ext>
            </a:extLst>
          </p:cNvPr>
          <p:cNvSpPr txBox="1"/>
          <p:nvPr/>
        </p:nvSpPr>
        <p:spPr>
          <a:xfrm>
            <a:off x="5930846" y="2100354"/>
            <a:ext cx="941283" cy="646331"/>
          </a:xfrm>
          <a:prstGeom prst="rect">
            <a:avLst/>
          </a:prstGeom>
          <a:solidFill>
            <a:srgbClr val="030A32"/>
          </a:solidFill>
        </p:spPr>
        <p:txBody>
          <a:bodyPr wrap="none" rtlCol="0">
            <a:spAutoFit/>
          </a:bodyPr>
          <a:lstStyle/>
          <a:p>
            <a:r>
              <a:rPr lang="en-US" dirty="0">
                <a:solidFill>
                  <a:schemeClr val="bg1"/>
                </a:solidFill>
              </a:rPr>
              <a:t>Partner</a:t>
            </a:r>
          </a:p>
          <a:p>
            <a:endParaRPr lang="en-US" dirty="0">
              <a:solidFill>
                <a:schemeClr val="bg1"/>
              </a:solidFill>
            </a:endParaRPr>
          </a:p>
        </p:txBody>
      </p:sp>
      <p:sp>
        <p:nvSpPr>
          <p:cNvPr id="26" name="TextBox 25">
            <a:extLst>
              <a:ext uri="{FF2B5EF4-FFF2-40B4-BE49-F238E27FC236}">
                <a16:creationId xmlns:a16="http://schemas.microsoft.com/office/drawing/2014/main" id="{9ABC0CA3-00C5-9C44-9385-C62DC4DB450B}"/>
              </a:ext>
            </a:extLst>
          </p:cNvPr>
          <p:cNvSpPr txBox="1"/>
          <p:nvPr/>
        </p:nvSpPr>
        <p:spPr>
          <a:xfrm>
            <a:off x="7632792" y="2100354"/>
            <a:ext cx="1338828" cy="646331"/>
          </a:xfrm>
          <a:prstGeom prst="rect">
            <a:avLst/>
          </a:prstGeom>
          <a:solidFill>
            <a:srgbClr val="010E3B"/>
          </a:solidFill>
        </p:spPr>
        <p:txBody>
          <a:bodyPr wrap="none" rtlCol="0">
            <a:spAutoFit/>
          </a:bodyPr>
          <a:lstStyle/>
          <a:p>
            <a:r>
              <a:rPr lang="en-US" dirty="0">
                <a:solidFill>
                  <a:schemeClr val="bg1"/>
                </a:solidFill>
              </a:rPr>
              <a:t>Strategists</a:t>
            </a:r>
          </a:p>
          <a:p>
            <a:r>
              <a:rPr lang="en-US" dirty="0">
                <a:solidFill>
                  <a:schemeClr val="bg1"/>
                </a:solidFill>
              </a:rPr>
              <a:t>(Customer)</a:t>
            </a:r>
          </a:p>
        </p:txBody>
      </p:sp>
      <p:grpSp>
        <p:nvGrpSpPr>
          <p:cNvPr id="27" name="Group 26">
            <a:extLst>
              <a:ext uri="{FF2B5EF4-FFF2-40B4-BE49-F238E27FC236}">
                <a16:creationId xmlns:a16="http://schemas.microsoft.com/office/drawing/2014/main" id="{E9514D6F-1489-A64F-B632-29790855C35F}"/>
              </a:ext>
            </a:extLst>
          </p:cNvPr>
          <p:cNvGrpSpPr/>
          <p:nvPr/>
        </p:nvGrpSpPr>
        <p:grpSpPr>
          <a:xfrm>
            <a:off x="1441491" y="1308288"/>
            <a:ext cx="4620981" cy="996133"/>
            <a:chOff x="1441491" y="1197760"/>
            <a:chExt cx="4620981" cy="996133"/>
          </a:xfrm>
        </p:grpSpPr>
        <p:sp>
          <p:nvSpPr>
            <p:cNvPr id="28" name="Freeform 27">
              <a:extLst>
                <a:ext uri="{FF2B5EF4-FFF2-40B4-BE49-F238E27FC236}">
                  <a16:creationId xmlns:a16="http://schemas.microsoft.com/office/drawing/2014/main" id="{6971D2D6-E09C-6241-8AAB-5F8A6F531F1F}"/>
                </a:ext>
              </a:extLst>
            </p:cNvPr>
            <p:cNvSpPr/>
            <p:nvPr/>
          </p:nvSpPr>
          <p:spPr>
            <a:xfrm>
              <a:off x="2679192" y="1197760"/>
              <a:ext cx="3383280" cy="786384"/>
            </a:xfrm>
            <a:custGeom>
              <a:avLst/>
              <a:gdLst>
                <a:gd name="connsiteX0" fmla="*/ 3310128 w 3310128"/>
                <a:gd name="connsiteY0" fmla="*/ 786384 h 786384"/>
                <a:gd name="connsiteX1" fmla="*/ 3026664 w 3310128"/>
                <a:gd name="connsiteY1" fmla="*/ 512064 h 786384"/>
                <a:gd name="connsiteX2" fmla="*/ 2615184 w 3310128"/>
                <a:gd name="connsiteY2" fmla="*/ 283464 h 786384"/>
                <a:gd name="connsiteX3" fmla="*/ 2112264 w 3310128"/>
                <a:gd name="connsiteY3" fmla="*/ 137160 h 786384"/>
                <a:gd name="connsiteX4" fmla="*/ 1609344 w 3310128"/>
                <a:gd name="connsiteY4" fmla="*/ 36576 h 786384"/>
                <a:gd name="connsiteX5" fmla="*/ 1069848 w 3310128"/>
                <a:gd name="connsiteY5" fmla="*/ 0 h 786384"/>
                <a:gd name="connsiteX6" fmla="*/ 566928 w 3310128"/>
                <a:gd name="connsiteY6" fmla="*/ 9144 h 786384"/>
                <a:gd name="connsiteX7" fmla="*/ 265176 w 3310128"/>
                <a:gd name="connsiteY7" fmla="*/ 27432 h 786384"/>
                <a:gd name="connsiteX8" fmla="*/ 0 w 3310128"/>
                <a:gd name="connsiteY8" fmla="*/ 82296 h 786384"/>
                <a:gd name="connsiteX9" fmla="*/ 0 w 3310128"/>
                <a:gd name="connsiteY9" fmla="*/ 82296 h 78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0128" h="786384">
                  <a:moveTo>
                    <a:pt x="3310128" y="786384"/>
                  </a:moveTo>
                  <a:cubicBezTo>
                    <a:pt x="3226308" y="691134"/>
                    <a:pt x="3142488" y="595884"/>
                    <a:pt x="3026664" y="512064"/>
                  </a:cubicBezTo>
                  <a:cubicBezTo>
                    <a:pt x="2910840" y="428244"/>
                    <a:pt x="2767584" y="345948"/>
                    <a:pt x="2615184" y="283464"/>
                  </a:cubicBezTo>
                  <a:cubicBezTo>
                    <a:pt x="2462784" y="220980"/>
                    <a:pt x="2279904" y="178308"/>
                    <a:pt x="2112264" y="137160"/>
                  </a:cubicBezTo>
                  <a:cubicBezTo>
                    <a:pt x="1944624" y="96012"/>
                    <a:pt x="1783080" y="59436"/>
                    <a:pt x="1609344" y="36576"/>
                  </a:cubicBezTo>
                  <a:cubicBezTo>
                    <a:pt x="1435608" y="13716"/>
                    <a:pt x="1243584" y="4572"/>
                    <a:pt x="1069848" y="0"/>
                  </a:cubicBezTo>
                  <a:lnTo>
                    <a:pt x="566928" y="9144"/>
                  </a:lnTo>
                  <a:cubicBezTo>
                    <a:pt x="432816" y="13716"/>
                    <a:pt x="359664" y="15240"/>
                    <a:pt x="265176" y="27432"/>
                  </a:cubicBezTo>
                  <a:cubicBezTo>
                    <a:pt x="170688" y="39624"/>
                    <a:pt x="0" y="82296"/>
                    <a:pt x="0" y="82296"/>
                  </a:cubicBezTo>
                  <a:lnTo>
                    <a:pt x="0" y="82296"/>
                  </a:lnTo>
                </a:path>
              </a:pathLst>
            </a:custGeom>
            <a:noFill/>
            <a:ln w="38100">
              <a:solidFill>
                <a:srgbClr val="00F06C"/>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FC2CAFB7-C885-7E4B-9F5C-18D0079D280C}"/>
                </a:ext>
              </a:extLst>
            </p:cNvPr>
            <p:cNvSpPr/>
            <p:nvPr/>
          </p:nvSpPr>
          <p:spPr>
            <a:xfrm rot="21098402">
              <a:off x="1441491" y="1269669"/>
              <a:ext cx="2675291" cy="924224"/>
            </a:xfrm>
            <a:custGeom>
              <a:avLst/>
              <a:gdLst>
                <a:gd name="connsiteX0" fmla="*/ 3276600 w 3276600"/>
                <a:gd name="connsiteY0" fmla="*/ 1054100 h 1054100"/>
                <a:gd name="connsiteX1" fmla="*/ 2438400 w 3276600"/>
                <a:gd name="connsiteY1" fmla="*/ 190500 h 1054100"/>
                <a:gd name="connsiteX2" fmla="*/ 1536700 w 3276600"/>
                <a:gd name="connsiteY2" fmla="*/ 12700 h 1054100"/>
                <a:gd name="connsiteX3" fmla="*/ 787400 w 3276600"/>
                <a:gd name="connsiteY3" fmla="*/ 266700 h 1054100"/>
                <a:gd name="connsiteX4" fmla="*/ 292100 w 3276600"/>
                <a:gd name="connsiteY4" fmla="*/ 635000 h 1054100"/>
                <a:gd name="connsiteX5" fmla="*/ 0 w 3276600"/>
                <a:gd name="connsiteY5" fmla="*/ 1054100 h 10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6600" h="1054100">
                  <a:moveTo>
                    <a:pt x="3276600" y="1054100"/>
                  </a:moveTo>
                  <a:cubicBezTo>
                    <a:pt x="3002491" y="709083"/>
                    <a:pt x="2728383" y="364067"/>
                    <a:pt x="2438400" y="190500"/>
                  </a:cubicBezTo>
                  <a:cubicBezTo>
                    <a:pt x="2148417" y="16933"/>
                    <a:pt x="1811867" y="0"/>
                    <a:pt x="1536700" y="12700"/>
                  </a:cubicBezTo>
                  <a:cubicBezTo>
                    <a:pt x="1261533" y="25400"/>
                    <a:pt x="994833" y="162983"/>
                    <a:pt x="787400" y="266700"/>
                  </a:cubicBezTo>
                  <a:cubicBezTo>
                    <a:pt x="579967" y="370417"/>
                    <a:pt x="423333" y="503767"/>
                    <a:pt x="292100" y="635000"/>
                  </a:cubicBezTo>
                  <a:cubicBezTo>
                    <a:pt x="160867" y="766233"/>
                    <a:pt x="0" y="1054100"/>
                    <a:pt x="0" y="1054100"/>
                  </a:cubicBezTo>
                </a:path>
              </a:pathLst>
            </a:custGeom>
            <a:ln w="38100">
              <a:solidFill>
                <a:srgbClr val="00F06C"/>
              </a:solidFill>
              <a:prstDash val="dash"/>
              <a:tailEnd type="stealth" w="lg" len="lg"/>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grpSp>
      <p:cxnSp>
        <p:nvCxnSpPr>
          <p:cNvPr id="30" name="Elbow Connector 29">
            <a:extLst>
              <a:ext uri="{FF2B5EF4-FFF2-40B4-BE49-F238E27FC236}">
                <a16:creationId xmlns:a16="http://schemas.microsoft.com/office/drawing/2014/main" id="{6335A1FB-023B-7C4B-A4C6-226B59036708}"/>
              </a:ext>
            </a:extLst>
          </p:cNvPr>
          <p:cNvCxnSpPr>
            <a:cxnSpLocks/>
            <a:stCxn id="19" idx="2"/>
            <a:endCxn id="22" idx="2"/>
          </p:cNvCxnSpPr>
          <p:nvPr/>
        </p:nvCxnSpPr>
        <p:spPr>
          <a:xfrm rot="5400000">
            <a:off x="4464733" y="-2668562"/>
            <a:ext cx="12700" cy="7278926"/>
          </a:xfrm>
          <a:prstGeom prst="bentConnector3">
            <a:avLst>
              <a:gd name="adj1" fmla="val 1087913"/>
            </a:avLst>
          </a:prstGeom>
          <a:ln w="12700">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pic>
        <p:nvPicPr>
          <p:cNvPr id="31" name="Picture 30">
            <a:extLst>
              <a:ext uri="{FF2B5EF4-FFF2-40B4-BE49-F238E27FC236}">
                <a16:creationId xmlns:a16="http://schemas.microsoft.com/office/drawing/2014/main" id="{B6045B59-942E-3240-8B05-C4A3B9F07EEB}"/>
              </a:ext>
            </a:extLst>
          </p:cNvPr>
          <p:cNvPicPr>
            <a:picLocks noChangeAspect="1"/>
          </p:cNvPicPr>
          <p:nvPr/>
        </p:nvPicPr>
        <p:blipFill>
          <a:blip r:embed="rId3"/>
          <a:stretch>
            <a:fillRect/>
          </a:stretch>
        </p:blipFill>
        <p:spPr>
          <a:xfrm>
            <a:off x="0" y="4906423"/>
            <a:ext cx="1388517" cy="267354"/>
          </a:xfrm>
          <a:prstGeom prst="rect">
            <a:avLst/>
          </a:prstGeom>
        </p:spPr>
      </p:pic>
    </p:spTree>
    <p:extLst>
      <p:ext uri="{BB962C8B-B14F-4D97-AF65-F5344CB8AC3E}">
        <p14:creationId xmlns:p14="http://schemas.microsoft.com/office/powerpoint/2010/main" val="1769174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right)">
                                      <p:cBhvr>
                                        <p:cTn id="13" dur="20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2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right)">
                                      <p:cBhvr>
                                        <p:cTn id="23"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Introductions &amp; Overview -- 20 mins…"/>
          <p:cNvSpPr txBox="1"/>
          <p:nvPr/>
        </p:nvSpPr>
        <p:spPr>
          <a:xfrm>
            <a:off x="832459" y="630232"/>
            <a:ext cx="7247110" cy="3631763"/>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lvl="1" algn="ctr">
              <a:buSzPct val="100000"/>
              <a:defRPr>
                <a:latin typeface="Arial"/>
                <a:ea typeface="Arial"/>
                <a:cs typeface="Arial"/>
                <a:sym typeface="Arial"/>
              </a:defRPr>
            </a:pPr>
            <a:r>
              <a:rPr lang="en-US" sz="11500" dirty="0">
                <a:solidFill>
                  <a:schemeClr val="bg1"/>
                </a:solidFill>
              </a:rPr>
              <a:t>Workforce</a:t>
            </a:r>
          </a:p>
          <a:p>
            <a:pPr lvl="1" algn="ctr">
              <a:buSzPct val="100000"/>
              <a:defRPr>
                <a:latin typeface="Arial"/>
                <a:ea typeface="Arial"/>
                <a:cs typeface="Arial"/>
                <a:sym typeface="Arial"/>
              </a:defRPr>
            </a:pPr>
            <a:r>
              <a:rPr lang="en-US" sz="11500" dirty="0">
                <a:solidFill>
                  <a:schemeClr val="bg1"/>
                </a:solidFill>
              </a:rPr>
              <a:t>Planning</a:t>
            </a:r>
          </a:p>
        </p:txBody>
      </p:sp>
    </p:spTree>
    <p:extLst>
      <p:ext uri="{BB962C8B-B14F-4D97-AF65-F5344CB8AC3E}">
        <p14:creationId xmlns:p14="http://schemas.microsoft.com/office/powerpoint/2010/main" val="39800885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1"/>
          <p:cNvSpPr>
            <a:spLocks noGrp="1" noChangeArrowheads="1"/>
          </p:cNvSpPr>
          <p:nvPr>
            <p:ph type="title" idx="4294967295"/>
          </p:nvPr>
        </p:nvSpPr>
        <p:spPr>
          <a:xfrm>
            <a:off x="352425" y="100013"/>
            <a:ext cx="8791575" cy="857250"/>
          </a:xfrm>
          <a:prstGeom prst="rect">
            <a:avLst/>
          </a:prstGeom>
        </p:spPr>
        <p:txBody>
          <a:bodyPr anchor="t"/>
          <a:lstStyle/>
          <a:p>
            <a:r>
              <a:rPr lang="en-US" dirty="0">
                <a:solidFill>
                  <a:srgbClr val="00B0F0"/>
                </a:solidFill>
                <a:ea typeface="ＭＳ Ｐゴシック" pitchFamily="-108" charset="-128"/>
                <a:cs typeface="ＭＳ Ｐゴシック" pitchFamily="-108" charset="-128"/>
              </a:rPr>
              <a:t>Total Workforce Strategy</a:t>
            </a:r>
            <a:endParaRPr lang="en-US" sz="3600" dirty="0">
              <a:solidFill>
                <a:srgbClr val="00B0F0"/>
              </a:solidFill>
              <a:ea typeface="ＭＳ Ｐゴシック" pitchFamily="-108" charset="-128"/>
              <a:cs typeface="ＭＳ Ｐゴシック" pitchFamily="-108" charset="-128"/>
            </a:endParaRPr>
          </a:p>
        </p:txBody>
      </p:sp>
      <p:sp>
        <p:nvSpPr>
          <p:cNvPr id="33" name="Rectangle 32"/>
          <p:cNvSpPr/>
          <p:nvPr/>
        </p:nvSpPr>
        <p:spPr>
          <a:xfrm>
            <a:off x="2346325" y="1327547"/>
            <a:ext cx="2362200" cy="1485900"/>
          </a:xfrm>
          <a:prstGeom prst="rect">
            <a:avLst/>
          </a:prstGeom>
          <a:solidFill>
            <a:srgbClr val="3366FF"/>
          </a:solidFill>
        </p:spPr>
        <p:style>
          <a:lnRef idx="0">
            <a:schemeClr val="accent6"/>
          </a:lnRef>
          <a:fillRef idx="3">
            <a:schemeClr val="accent6"/>
          </a:fillRef>
          <a:effectRef idx="3">
            <a:schemeClr val="accent6"/>
          </a:effectRef>
          <a:fontRef idx="minor">
            <a:schemeClr val="lt1"/>
          </a:fontRef>
        </p:style>
        <p:txBody>
          <a:bodyPr anchor="ctr"/>
          <a:lstStyle/>
          <a:p>
            <a:pPr fontAlgn="auto">
              <a:spcBef>
                <a:spcPts val="0"/>
              </a:spcBef>
              <a:spcAft>
                <a:spcPts val="0"/>
              </a:spcAft>
              <a:defRPr/>
            </a:pPr>
            <a:endParaRPr lang="en-US" sz="2700" dirty="0">
              <a:solidFill>
                <a:srgbClr val="010101"/>
              </a:solidFill>
            </a:endParaRPr>
          </a:p>
        </p:txBody>
      </p:sp>
      <p:sp>
        <p:nvSpPr>
          <p:cNvPr id="34" name="Rectangle 33"/>
          <p:cNvSpPr/>
          <p:nvPr/>
        </p:nvSpPr>
        <p:spPr>
          <a:xfrm>
            <a:off x="2346325" y="2870597"/>
            <a:ext cx="2362200" cy="1485900"/>
          </a:xfrm>
          <a:prstGeom prst="rect">
            <a:avLst/>
          </a:prstGeom>
          <a:solidFill>
            <a:srgbClr val="3366FF"/>
          </a:solidFill>
        </p:spPr>
        <p:style>
          <a:lnRef idx="0">
            <a:schemeClr val="accent6"/>
          </a:lnRef>
          <a:fillRef idx="3">
            <a:schemeClr val="accent6"/>
          </a:fillRef>
          <a:effectRef idx="3">
            <a:schemeClr val="accent6"/>
          </a:effectRef>
          <a:fontRef idx="minor">
            <a:schemeClr val="lt1"/>
          </a:fontRef>
        </p:style>
        <p:txBody>
          <a:bodyPr anchor="ctr"/>
          <a:lstStyle/>
          <a:p>
            <a:pPr fontAlgn="auto">
              <a:spcBef>
                <a:spcPts val="0"/>
              </a:spcBef>
              <a:spcAft>
                <a:spcPts val="0"/>
              </a:spcAft>
              <a:defRPr/>
            </a:pPr>
            <a:endParaRPr lang="en-US" sz="2700" dirty="0">
              <a:solidFill>
                <a:srgbClr val="010101"/>
              </a:solidFill>
            </a:endParaRPr>
          </a:p>
        </p:txBody>
      </p:sp>
      <p:sp>
        <p:nvSpPr>
          <p:cNvPr id="35" name="Rectangle 34"/>
          <p:cNvSpPr/>
          <p:nvPr/>
        </p:nvSpPr>
        <p:spPr>
          <a:xfrm>
            <a:off x="4784725" y="1327547"/>
            <a:ext cx="2362200" cy="1485900"/>
          </a:xfrm>
          <a:prstGeom prst="rect">
            <a:avLst/>
          </a:prstGeom>
          <a:solidFill>
            <a:srgbClr val="3366FF"/>
          </a:solidFill>
        </p:spPr>
        <p:style>
          <a:lnRef idx="0">
            <a:schemeClr val="accent6"/>
          </a:lnRef>
          <a:fillRef idx="3">
            <a:schemeClr val="accent6"/>
          </a:fillRef>
          <a:effectRef idx="3">
            <a:schemeClr val="accent6"/>
          </a:effectRef>
          <a:fontRef idx="minor">
            <a:schemeClr val="lt1"/>
          </a:fontRef>
        </p:style>
        <p:txBody>
          <a:bodyPr anchor="ctr"/>
          <a:lstStyle/>
          <a:p>
            <a:pPr fontAlgn="auto">
              <a:spcBef>
                <a:spcPts val="0"/>
              </a:spcBef>
              <a:spcAft>
                <a:spcPts val="0"/>
              </a:spcAft>
              <a:defRPr/>
            </a:pPr>
            <a:endParaRPr lang="en-US" sz="2700" dirty="0">
              <a:solidFill>
                <a:srgbClr val="010101"/>
              </a:solidFill>
            </a:endParaRPr>
          </a:p>
        </p:txBody>
      </p:sp>
      <p:sp>
        <p:nvSpPr>
          <p:cNvPr id="36" name="Rectangle 35"/>
          <p:cNvSpPr/>
          <p:nvPr/>
        </p:nvSpPr>
        <p:spPr>
          <a:xfrm>
            <a:off x="4784725" y="2870597"/>
            <a:ext cx="2362200" cy="1485900"/>
          </a:xfrm>
          <a:prstGeom prst="rect">
            <a:avLst/>
          </a:prstGeom>
          <a:solidFill>
            <a:srgbClr val="3366FF"/>
          </a:solidFill>
        </p:spPr>
        <p:style>
          <a:lnRef idx="0">
            <a:schemeClr val="accent6"/>
          </a:lnRef>
          <a:fillRef idx="3">
            <a:schemeClr val="accent6"/>
          </a:fillRef>
          <a:effectRef idx="3">
            <a:schemeClr val="accent6"/>
          </a:effectRef>
          <a:fontRef idx="minor">
            <a:schemeClr val="lt1"/>
          </a:fontRef>
        </p:style>
        <p:txBody>
          <a:bodyPr anchor="ctr"/>
          <a:lstStyle/>
          <a:p>
            <a:pPr fontAlgn="auto">
              <a:spcBef>
                <a:spcPts val="0"/>
              </a:spcBef>
              <a:spcAft>
                <a:spcPts val="0"/>
              </a:spcAft>
              <a:defRPr/>
            </a:pPr>
            <a:endParaRPr lang="en-US" sz="2700" dirty="0">
              <a:solidFill>
                <a:srgbClr val="010101"/>
              </a:solidFill>
            </a:endParaRPr>
          </a:p>
        </p:txBody>
      </p:sp>
      <p:sp>
        <p:nvSpPr>
          <p:cNvPr id="37" name="Right Triangle 36"/>
          <p:cNvSpPr>
            <a:spLocks noChangeArrowheads="1"/>
          </p:cNvSpPr>
          <p:nvPr/>
        </p:nvSpPr>
        <p:spPr bwMode="auto">
          <a:xfrm flipH="1">
            <a:off x="2346325" y="4425554"/>
            <a:ext cx="4800600" cy="228600"/>
          </a:xfrm>
          <a:prstGeom prst="rtTriangle">
            <a:avLst/>
          </a:prstGeom>
          <a:solidFill>
            <a:srgbClr val="8EB4E3">
              <a:alpha val="29019"/>
            </a:srgbClr>
          </a:solidFill>
          <a:ln w="9525">
            <a:noFill/>
            <a:miter lim="800000"/>
            <a:headEnd/>
            <a:tailEnd/>
          </a:ln>
          <a:effectLst>
            <a:outerShdw blurRad="40000" dist="20000" dir="5400000" rotWithShape="0">
              <a:srgbClr val="000000">
                <a:alpha val="37999"/>
              </a:srgbClr>
            </a:outerShdw>
          </a:effectLst>
        </p:spPr>
        <p:txBody>
          <a:bodyPr anchor="ctr">
            <a:prstTxWarp prst="textNoShape">
              <a:avLst/>
            </a:prstTxWarp>
          </a:bodyPr>
          <a:lstStyle/>
          <a:p>
            <a:pPr fontAlgn="auto">
              <a:spcBef>
                <a:spcPts val="0"/>
              </a:spcBef>
              <a:spcAft>
                <a:spcPts val="0"/>
              </a:spcAft>
              <a:defRPr/>
            </a:pPr>
            <a:endParaRPr lang="en-US">
              <a:solidFill>
                <a:schemeClr val="bg1">
                  <a:lumMod val="85000"/>
                </a:schemeClr>
              </a:solidFill>
              <a:latin typeface="+mn-lt"/>
              <a:ea typeface="+mn-ea"/>
              <a:cs typeface="+mn-cs"/>
            </a:endParaRPr>
          </a:p>
        </p:txBody>
      </p:sp>
      <p:sp>
        <p:nvSpPr>
          <p:cNvPr id="38" name="Right Triangle 37"/>
          <p:cNvSpPr>
            <a:spLocks noChangeArrowheads="1"/>
          </p:cNvSpPr>
          <p:nvPr/>
        </p:nvSpPr>
        <p:spPr bwMode="auto">
          <a:xfrm rot="5400000" flipV="1">
            <a:off x="512763" y="2689622"/>
            <a:ext cx="3028950" cy="304800"/>
          </a:xfrm>
          <a:prstGeom prst="rtTriangle">
            <a:avLst/>
          </a:prstGeom>
          <a:solidFill>
            <a:srgbClr val="8EB4E3">
              <a:alpha val="29019"/>
            </a:srgbClr>
          </a:solidFill>
          <a:ln w="9525">
            <a:noFill/>
            <a:miter lim="800000"/>
            <a:headEnd/>
            <a:tailEnd/>
          </a:ln>
          <a:effectLst>
            <a:outerShdw blurRad="40000" dist="20000" dir="5400000" rotWithShape="0">
              <a:srgbClr val="000000">
                <a:alpha val="37999"/>
              </a:srgbClr>
            </a:outerShdw>
          </a:effectLst>
        </p:spPr>
        <p:txBody>
          <a:bodyPr anchor="ctr">
            <a:prstTxWarp prst="textNoShape">
              <a:avLst/>
            </a:prstTxWarp>
          </a:bodyPr>
          <a:lstStyle/>
          <a:p>
            <a:pPr fontAlgn="auto">
              <a:spcBef>
                <a:spcPts val="0"/>
              </a:spcBef>
              <a:spcAft>
                <a:spcPts val="0"/>
              </a:spcAft>
              <a:defRPr/>
            </a:pPr>
            <a:endParaRPr lang="en-US" dirty="0">
              <a:solidFill>
                <a:schemeClr val="bg1">
                  <a:lumMod val="85000"/>
                </a:schemeClr>
              </a:solidFill>
              <a:latin typeface="+mn-lt"/>
              <a:ea typeface="+mn-ea"/>
              <a:cs typeface="+mn-cs"/>
            </a:endParaRPr>
          </a:p>
        </p:txBody>
      </p:sp>
      <p:sp>
        <p:nvSpPr>
          <p:cNvPr id="39" name="Right Triangle 38"/>
          <p:cNvSpPr>
            <a:spLocks noChangeArrowheads="1"/>
          </p:cNvSpPr>
          <p:nvPr/>
        </p:nvSpPr>
        <p:spPr bwMode="auto">
          <a:xfrm flipH="1">
            <a:off x="2346325" y="985838"/>
            <a:ext cx="4800600" cy="228600"/>
          </a:xfrm>
          <a:prstGeom prst="rtTriangle">
            <a:avLst/>
          </a:prstGeom>
          <a:solidFill>
            <a:srgbClr val="8EB4E3">
              <a:alpha val="29019"/>
            </a:srgbClr>
          </a:solidFill>
          <a:ln w="9525">
            <a:noFill/>
            <a:miter lim="800000"/>
            <a:headEnd/>
            <a:tailEnd/>
          </a:ln>
          <a:effectLst>
            <a:outerShdw blurRad="40000" dist="20000" dir="5400000" rotWithShape="0">
              <a:srgbClr val="000000">
                <a:alpha val="37999"/>
              </a:srgbClr>
            </a:outerShdw>
          </a:effectLst>
        </p:spPr>
        <p:txBody>
          <a:bodyPr anchor="ctr">
            <a:prstTxWarp prst="textNoShape">
              <a:avLst/>
            </a:prstTxWarp>
          </a:bodyPr>
          <a:lstStyle/>
          <a:p>
            <a:pPr fontAlgn="auto">
              <a:spcBef>
                <a:spcPts val="0"/>
              </a:spcBef>
              <a:spcAft>
                <a:spcPts val="0"/>
              </a:spcAft>
              <a:defRPr/>
            </a:pPr>
            <a:endParaRPr lang="en-US" dirty="0">
              <a:solidFill>
                <a:schemeClr val="bg1">
                  <a:lumMod val="85000"/>
                </a:schemeClr>
              </a:solidFill>
              <a:latin typeface="+mn-lt"/>
              <a:ea typeface="+mn-ea"/>
              <a:cs typeface="+mn-cs"/>
            </a:endParaRPr>
          </a:p>
        </p:txBody>
      </p:sp>
      <p:sp>
        <p:nvSpPr>
          <p:cNvPr id="54290" name="TextBox 11"/>
          <p:cNvSpPr txBox="1">
            <a:spLocks noChangeArrowheads="1"/>
          </p:cNvSpPr>
          <p:nvPr/>
        </p:nvSpPr>
        <p:spPr bwMode="auto">
          <a:xfrm>
            <a:off x="3873510" y="972741"/>
            <a:ext cx="1500819" cy="338554"/>
          </a:xfrm>
          <a:prstGeom prst="rect">
            <a:avLst/>
          </a:prstGeom>
          <a:noFill/>
          <a:ln w="9525">
            <a:noFill/>
            <a:miter lim="800000"/>
            <a:headEnd/>
            <a:tailEnd/>
          </a:ln>
        </p:spPr>
        <p:txBody>
          <a:bodyPr wrap="none">
            <a:prstTxWarp prst="textNoShape">
              <a:avLst/>
            </a:prstTxWarp>
            <a:spAutoFit/>
          </a:bodyPr>
          <a:lstStyle/>
          <a:p>
            <a:r>
              <a:rPr lang="en-US" sz="1600" i="1">
                <a:solidFill>
                  <a:schemeClr val="bg1">
                    <a:lumMod val="85000"/>
                  </a:schemeClr>
                </a:solidFill>
                <a:latin typeface="Calibri" pitchFamily="-108" charset="0"/>
              </a:rPr>
              <a:t>Long Term Cost</a:t>
            </a:r>
          </a:p>
        </p:txBody>
      </p:sp>
      <p:sp>
        <p:nvSpPr>
          <p:cNvPr id="54291" name="TextBox 12"/>
          <p:cNvSpPr txBox="1">
            <a:spLocks noChangeArrowheads="1"/>
          </p:cNvSpPr>
          <p:nvPr/>
        </p:nvSpPr>
        <p:spPr bwMode="auto">
          <a:xfrm rot="-5400000">
            <a:off x="940146" y="2568566"/>
            <a:ext cx="2175783" cy="338554"/>
          </a:xfrm>
          <a:prstGeom prst="rect">
            <a:avLst/>
          </a:prstGeom>
          <a:noFill/>
          <a:ln w="9525">
            <a:noFill/>
            <a:miter lim="800000"/>
            <a:headEnd/>
            <a:tailEnd/>
          </a:ln>
        </p:spPr>
        <p:txBody>
          <a:bodyPr wrap="none">
            <a:prstTxWarp prst="textNoShape">
              <a:avLst/>
            </a:prstTxWarp>
            <a:spAutoFit/>
          </a:bodyPr>
          <a:lstStyle/>
          <a:p>
            <a:r>
              <a:rPr lang="en-US" sz="1600" i="1">
                <a:solidFill>
                  <a:schemeClr val="bg1">
                    <a:lumMod val="85000"/>
                  </a:schemeClr>
                </a:solidFill>
                <a:latin typeface="Calibri" pitchFamily="-108" charset="0"/>
              </a:rPr>
              <a:t>Competitive Advantage</a:t>
            </a:r>
          </a:p>
        </p:txBody>
      </p:sp>
      <p:sp>
        <p:nvSpPr>
          <p:cNvPr id="54292" name="TextBox 13"/>
          <p:cNvSpPr txBox="1">
            <a:spLocks noChangeArrowheads="1"/>
          </p:cNvSpPr>
          <p:nvPr/>
        </p:nvSpPr>
        <p:spPr bwMode="auto">
          <a:xfrm>
            <a:off x="4086235" y="4413648"/>
            <a:ext cx="1326493" cy="338554"/>
          </a:xfrm>
          <a:prstGeom prst="rect">
            <a:avLst/>
          </a:prstGeom>
          <a:noFill/>
          <a:ln w="9525">
            <a:noFill/>
            <a:miter lim="800000"/>
            <a:headEnd/>
            <a:tailEnd/>
          </a:ln>
        </p:spPr>
        <p:txBody>
          <a:bodyPr wrap="none">
            <a:prstTxWarp prst="textNoShape">
              <a:avLst/>
            </a:prstTxWarp>
            <a:spAutoFit/>
          </a:bodyPr>
          <a:lstStyle/>
          <a:p>
            <a:r>
              <a:rPr lang="en-US" sz="1600" i="1">
                <a:solidFill>
                  <a:schemeClr val="bg1">
                    <a:lumMod val="85000"/>
                  </a:schemeClr>
                </a:solidFill>
                <a:latin typeface="Calibri" pitchFamily="-108" charset="0"/>
              </a:rPr>
              <a:t>Time Horizon</a:t>
            </a:r>
          </a:p>
        </p:txBody>
      </p:sp>
      <p:sp>
        <p:nvSpPr>
          <p:cNvPr id="54293" name="TextBox 14"/>
          <p:cNvSpPr txBox="1">
            <a:spLocks noChangeArrowheads="1"/>
          </p:cNvSpPr>
          <p:nvPr/>
        </p:nvSpPr>
        <p:spPr bwMode="auto">
          <a:xfrm>
            <a:off x="2259021" y="4425559"/>
            <a:ext cx="572593" cy="307777"/>
          </a:xfrm>
          <a:prstGeom prst="rect">
            <a:avLst/>
          </a:prstGeom>
          <a:noFill/>
          <a:ln w="9525">
            <a:noFill/>
            <a:miter lim="800000"/>
            <a:headEnd/>
            <a:tailEnd/>
          </a:ln>
        </p:spPr>
        <p:txBody>
          <a:bodyPr wrap="none">
            <a:prstTxWarp prst="textNoShape">
              <a:avLst/>
            </a:prstTxWarp>
            <a:spAutoFit/>
          </a:bodyPr>
          <a:lstStyle/>
          <a:p>
            <a:r>
              <a:rPr lang="en-US" sz="1400" i="1">
                <a:solidFill>
                  <a:schemeClr val="bg1">
                    <a:lumMod val="85000"/>
                  </a:schemeClr>
                </a:solidFill>
                <a:latin typeface="Calibri" pitchFamily="-108" charset="0"/>
              </a:rPr>
              <a:t>Short</a:t>
            </a:r>
          </a:p>
        </p:txBody>
      </p:sp>
      <p:sp>
        <p:nvSpPr>
          <p:cNvPr id="54294" name="TextBox 15"/>
          <p:cNvSpPr txBox="1">
            <a:spLocks noChangeArrowheads="1"/>
          </p:cNvSpPr>
          <p:nvPr/>
        </p:nvSpPr>
        <p:spPr bwMode="auto">
          <a:xfrm>
            <a:off x="6715136" y="4425559"/>
            <a:ext cx="537327" cy="307777"/>
          </a:xfrm>
          <a:prstGeom prst="rect">
            <a:avLst/>
          </a:prstGeom>
          <a:noFill/>
          <a:ln w="9525">
            <a:noFill/>
            <a:miter lim="800000"/>
            <a:headEnd/>
            <a:tailEnd/>
          </a:ln>
        </p:spPr>
        <p:txBody>
          <a:bodyPr wrap="none">
            <a:prstTxWarp prst="textNoShape">
              <a:avLst/>
            </a:prstTxWarp>
            <a:spAutoFit/>
          </a:bodyPr>
          <a:lstStyle/>
          <a:p>
            <a:r>
              <a:rPr lang="en-US" sz="1400" i="1">
                <a:solidFill>
                  <a:schemeClr val="bg1">
                    <a:lumMod val="85000"/>
                  </a:schemeClr>
                </a:solidFill>
                <a:latin typeface="Calibri" pitchFamily="-108" charset="0"/>
              </a:rPr>
              <a:t>Long</a:t>
            </a:r>
          </a:p>
        </p:txBody>
      </p:sp>
      <p:sp>
        <p:nvSpPr>
          <p:cNvPr id="54295" name="TextBox 16"/>
          <p:cNvSpPr txBox="1">
            <a:spLocks noChangeArrowheads="1"/>
          </p:cNvSpPr>
          <p:nvPr/>
        </p:nvSpPr>
        <p:spPr bwMode="auto">
          <a:xfrm>
            <a:off x="1762126" y="4127903"/>
            <a:ext cx="478721" cy="307777"/>
          </a:xfrm>
          <a:prstGeom prst="rect">
            <a:avLst/>
          </a:prstGeom>
          <a:noFill/>
          <a:ln w="9525">
            <a:noFill/>
            <a:miter lim="800000"/>
            <a:headEnd/>
            <a:tailEnd/>
          </a:ln>
        </p:spPr>
        <p:txBody>
          <a:bodyPr wrap="none">
            <a:prstTxWarp prst="textNoShape">
              <a:avLst/>
            </a:prstTxWarp>
            <a:spAutoFit/>
          </a:bodyPr>
          <a:lstStyle/>
          <a:p>
            <a:r>
              <a:rPr lang="en-US" sz="1400" i="1">
                <a:solidFill>
                  <a:schemeClr val="bg1">
                    <a:lumMod val="85000"/>
                  </a:schemeClr>
                </a:solidFill>
                <a:latin typeface="Calibri" pitchFamily="-108" charset="0"/>
              </a:rPr>
              <a:t>Low</a:t>
            </a:r>
          </a:p>
        </p:txBody>
      </p:sp>
      <p:sp>
        <p:nvSpPr>
          <p:cNvPr id="54296" name="TextBox 17"/>
          <p:cNvSpPr txBox="1">
            <a:spLocks noChangeArrowheads="1"/>
          </p:cNvSpPr>
          <p:nvPr/>
        </p:nvSpPr>
        <p:spPr bwMode="auto">
          <a:xfrm>
            <a:off x="1739911" y="1270403"/>
            <a:ext cx="524503" cy="307777"/>
          </a:xfrm>
          <a:prstGeom prst="rect">
            <a:avLst/>
          </a:prstGeom>
          <a:noFill/>
          <a:ln w="9525">
            <a:noFill/>
            <a:miter lim="800000"/>
            <a:headEnd/>
            <a:tailEnd/>
          </a:ln>
        </p:spPr>
        <p:txBody>
          <a:bodyPr wrap="none">
            <a:prstTxWarp prst="textNoShape">
              <a:avLst/>
            </a:prstTxWarp>
            <a:spAutoFit/>
          </a:bodyPr>
          <a:lstStyle/>
          <a:p>
            <a:r>
              <a:rPr lang="en-US" sz="1400" i="1">
                <a:solidFill>
                  <a:schemeClr val="bg1">
                    <a:lumMod val="85000"/>
                  </a:schemeClr>
                </a:solidFill>
                <a:latin typeface="Calibri" pitchFamily="-108" charset="0"/>
              </a:rPr>
              <a:t>High</a:t>
            </a:r>
          </a:p>
        </p:txBody>
      </p:sp>
      <p:sp>
        <p:nvSpPr>
          <p:cNvPr id="54297" name="TextBox 18"/>
          <p:cNvSpPr txBox="1">
            <a:spLocks noChangeArrowheads="1"/>
          </p:cNvSpPr>
          <p:nvPr/>
        </p:nvSpPr>
        <p:spPr bwMode="auto">
          <a:xfrm>
            <a:off x="2260601" y="984653"/>
            <a:ext cx="478721" cy="307777"/>
          </a:xfrm>
          <a:prstGeom prst="rect">
            <a:avLst/>
          </a:prstGeom>
          <a:noFill/>
          <a:ln w="9525">
            <a:noFill/>
            <a:miter lim="800000"/>
            <a:headEnd/>
            <a:tailEnd/>
          </a:ln>
        </p:spPr>
        <p:txBody>
          <a:bodyPr wrap="none">
            <a:prstTxWarp prst="textNoShape">
              <a:avLst/>
            </a:prstTxWarp>
            <a:spAutoFit/>
          </a:bodyPr>
          <a:lstStyle/>
          <a:p>
            <a:r>
              <a:rPr lang="en-US" sz="1400" i="1">
                <a:solidFill>
                  <a:schemeClr val="bg1">
                    <a:lumMod val="85000"/>
                  </a:schemeClr>
                </a:solidFill>
                <a:latin typeface="Calibri" pitchFamily="-108" charset="0"/>
              </a:rPr>
              <a:t>Low</a:t>
            </a:r>
          </a:p>
        </p:txBody>
      </p:sp>
      <p:sp>
        <p:nvSpPr>
          <p:cNvPr id="54298" name="TextBox 19"/>
          <p:cNvSpPr txBox="1">
            <a:spLocks noChangeArrowheads="1"/>
          </p:cNvSpPr>
          <p:nvPr/>
        </p:nvSpPr>
        <p:spPr bwMode="auto">
          <a:xfrm>
            <a:off x="6713548" y="984653"/>
            <a:ext cx="524503" cy="307777"/>
          </a:xfrm>
          <a:prstGeom prst="rect">
            <a:avLst/>
          </a:prstGeom>
          <a:noFill/>
          <a:ln w="9525">
            <a:noFill/>
            <a:miter lim="800000"/>
            <a:headEnd/>
            <a:tailEnd/>
          </a:ln>
        </p:spPr>
        <p:txBody>
          <a:bodyPr wrap="none">
            <a:prstTxWarp prst="textNoShape">
              <a:avLst/>
            </a:prstTxWarp>
            <a:spAutoFit/>
          </a:bodyPr>
          <a:lstStyle/>
          <a:p>
            <a:r>
              <a:rPr lang="en-US" sz="1400" i="1">
                <a:solidFill>
                  <a:schemeClr val="bg1">
                    <a:lumMod val="85000"/>
                  </a:schemeClr>
                </a:solidFill>
                <a:latin typeface="Calibri" pitchFamily="-108" charset="0"/>
              </a:rPr>
              <a:t>High</a:t>
            </a:r>
          </a:p>
        </p:txBody>
      </p:sp>
      <p:sp>
        <p:nvSpPr>
          <p:cNvPr id="54299" name="TextBox 20"/>
          <p:cNvSpPr txBox="1">
            <a:spLocks noChangeArrowheads="1"/>
          </p:cNvSpPr>
          <p:nvPr/>
        </p:nvSpPr>
        <p:spPr bwMode="auto">
          <a:xfrm>
            <a:off x="5281623" y="1270397"/>
            <a:ext cx="1941557" cy="338554"/>
          </a:xfrm>
          <a:prstGeom prst="rect">
            <a:avLst/>
          </a:prstGeom>
          <a:noFill/>
          <a:ln w="9525">
            <a:noFill/>
            <a:miter lim="800000"/>
            <a:headEnd/>
            <a:tailEnd/>
          </a:ln>
        </p:spPr>
        <p:txBody>
          <a:bodyPr wrap="none">
            <a:prstTxWarp prst="textNoShape">
              <a:avLst/>
            </a:prstTxWarp>
            <a:spAutoFit/>
          </a:bodyPr>
          <a:lstStyle/>
          <a:p>
            <a:r>
              <a:rPr lang="en-US" sz="1600" b="1">
                <a:solidFill>
                  <a:schemeClr val="bg1"/>
                </a:solidFill>
                <a:latin typeface="Calibri" pitchFamily="-108" charset="0"/>
              </a:rPr>
              <a:t>Full-Time Employees</a:t>
            </a:r>
          </a:p>
        </p:txBody>
      </p:sp>
      <p:sp>
        <p:nvSpPr>
          <p:cNvPr id="54300" name="TextBox 21"/>
          <p:cNvSpPr txBox="1">
            <a:spLocks noChangeArrowheads="1"/>
          </p:cNvSpPr>
          <p:nvPr/>
        </p:nvSpPr>
        <p:spPr bwMode="auto">
          <a:xfrm>
            <a:off x="2270132" y="1270397"/>
            <a:ext cx="1187645" cy="338554"/>
          </a:xfrm>
          <a:prstGeom prst="rect">
            <a:avLst/>
          </a:prstGeom>
          <a:noFill/>
          <a:ln w="9525">
            <a:noFill/>
            <a:miter lim="800000"/>
            <a:headEnd/>
            <a:tailEnd/>
          </a:ln>
        </p:spPr>
        <p:txBody>
          <a:bodyPr wrap="none">
            <a:prstTxWarp prst="textNoShape">
              <a:avLst/>
            </a:prstTxWarp>
            <a:spAutoFit/>
          </a:bodyPr>
          <a:lstStyle/>
          <a:p>
            <a:r>
              <a:rPr lang="en-US" sz="1600" b="1">
                <a:solidFill>
                  <a:schemeClr val="bg1"/>
                </a:solidFill>
                <a:latin typeface="Calibri" pitchFamily="-108" charset="0"/>
              </a:rPr>
              <a:t>Consultants</a:t>
            </a:r>
          </a:p>
        </p:txBody>
      </p:sp>
      <p:sp>
        <p:nvSpPr>
          <p:cNvPr id="54301" name="TextBox 22"/>
          <p:cNvSpPr txBox="1">
            <a:spLocks noChangeArrowheads="1"/>
          </p:cNvSpPr>
          <p:nvPr/>
        </p:nvSpPr>
        <p:spPr bwMode="auto">
          <a:xfrm>
            <a:off x="2270125" y="3985023"/>
            <a:ext cx="1170212" cy="338554"/>
          </a:xfrm>
          <a:prstGeom prst="rect">
            <a:avLst/>
          </a:prstGeom>
          <a:noFill/>
          <a:ln w="9525">
            <a:noFill/>
            <a:miter lim="800000"/>
            <a:headEnd/>
            <a:tailEnd/>
          </a:ln>
        </p:spPr>
        <p:txBody>
          <a:bodyPr wrap="none">
            <a:prstTxWarp prst="textNoShape">
              <a:avLst/>
            </a:prstTxWarp>
            <a:spAutoFit/>
          </a:bodyPr>
          <a:lstStyle/>
          <a:p>
            <a:r>
              <a:rPr lang="en-US" sz="1600" b="1" dirty="0">
                <a:solidFill>
                  <a:schemeClr val="bg1"/>
                </a:solidFill>
                <a:latin typeface="Calibri" pitchFamily="-108" charset="0"/>
              </a:rPr>
              <a:t>Contractors</a:t>
            </a:r>
          </a:p>
        </p:txBody>
      </p:sp>
      <p:sp>
        <p:nvSpPr>
          <p:cNvPr id="54302" name="TextBox 23"/>
          <p:cNvSpPr txBox="1">
            <a:spLocks noChangeArrowheads="1"/>
          </p:cNvSpPr>
          <p:nvPr/>
        </p:nvSpPr>
        <p:spPr bwMode="auto">
          <a:xfrm>
            <a:off x="5980113" y="3985023"/>
            <a:ext cx="1220106" cy="338554"/>
          </a:xfrm>
          <a:prstGeom prst="rect">
            <a:avLst/>
          </a:prstGeom>
          <a:noFill/>
          <a:ln w="9525">
            <a:noFill/>
            <a:miter lim="800000"/>
            <a:headEnd/>
            <a:tailEnd/>
          </a:ln>
        </p:spPr>
        <p:txBody>
          <a:bodyPr wrap="none">
            <a:prstTxWarp prst="textNoShape">
              <a:avLst/>
            </a:prstTxWarp>
            <a:spAutoFit/>
          </a:bodyPr>
          <a:lstStyle/>
          <a:p>
            <a:r>
              <a:rPr lang="en-US" sz="1600" b="1" dirty="0">
                <a:solidFill>
                  <a:schemeClr val="bg1"/>
                </a:solidFill>
                <a:latin typeface="Calibri" pitchFamily="-108" charset="0"/>
              </a:rPr>
              <a:t>Automation</a:t>
            </a:r>
          </a:p>
        </p:txBody>
      </p:sp>
      <p:sp>
        <p:nvSpPr>
          <p:cNvPr id="53" name="Rectangle 52"/>
          <p:cNvSpPr/>
          <p:nvPr/>
        </p:nvSpPr>
        <p:spPr>
          <a:xfrm>
            <a:off x="4784725" y="1556147"/>
            <a:ext cx="1905000" cy="1257300"/>
          </a:xfrm>
          <a:prstGeom prst="rect">
            <a:avLst/>
          </a:prstGeom>
          <a:solidFill>
            <a:srgbClr val="66FFFF"/>
          </a:solidFill>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5400" dirty="0">
                <a:solidFill>
                  <a:srgbClr val="010101"/>
                </a:solidFill>
              </a:rPr>
              <a:t>$</a:t>
            </a:r>
          </a:p>
        </p:txBody>
      </p:sp>
      <p:sp>
        <p:nvSpPr>
          <p:cNvPr id="54" name="Rectangle 53"/>
          <p:cNvSpPr/>
          <p:nvPr/>
        </p:nvSpPr>
        <p:spPr>
          <a:xfrm>
            <a:off x="4022725" y="2356247"/>
            <a:ext cx="685800" cy="457200"/>
          </a:xfrm>
          <a:prstGeom prst="rect">
            <a:avLst/>
          </a:prstGeom>
          <a:solidFill>
            <a:srgbClr val="66FFFF"/>
          </a:solidFill>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2400" dirty="0">
                <a:solidFill>
                  <a:srgbClr val="010101"/>
                </a:solidFill>
              </a:rPr>
              <a:t>$</a:t>
            </a:r>
          </a:p>
        </p:txBody>
      </p:sp>
      <p:sp>
        <p:nvSpPr>
          <p:cNvPr id="55" name="Rectangle 54"/>
          <p:cNvSpPr/>
          <p:nvPr/>
        </p:nvSpPr>
        <p:spPr>
          <a:xfrm>
            <a:off x="4251325" y="2870597"/>
            <a:ext cx="457200" cy="342900"/>
          </a:xfrm>
          <a:prstGeom prst="rect">
            <a:avLst/>
          </a:prstGeom>
          <a:solidFill>
            <a:srgbClr val="66FFFF"/>
          </a:solidFill>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2400" dirty="0">
                <a:solidFill>
                  <a:srgbClr val="010101"/>
                </a:solidFill>
              </a:rPr>
              <a:t>$</a:t>
            </a:r>
          </a:p>
        </p:txBody>
      </p:sp>
      <p:sp>
        <p:nvSpPr>
          <p:cNvPr id="56" name="Rectangle 55"/>
          <p:cNvSpPr/>
          <p:nvPr/>
        </p:nvSpPr>
        <p:spPr>
          <a:xfrm>
            <a:off x="4784725" y="2870597"/>
            <a:ext cx="457200" cy="342900"/>
          </a:xfrm>
          <a:prstGeom prst="rect">
            <a:avLst/>
          </a:prstGeom>
          <a:solidFill>
            <a:srgbClr val="66FFFF"/>
          </a:solidFill>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2400" dirty="0">
                <a:solidFill>
                  <a:srgbClr val="010101"/>
                </a:solidFill>
              </a:rPr>
              <a:t>$</a:t>
            </a:r>
          </a:p>
        </p:txBody>
      </p:sp>
      <p:sp>
        <p:nvSpPr>
          <p:cNvPr id="57" name="Rectangle 56"/>
          <p:cNvSpPr>
            <a:spLocks noChangeArrowheads="1"/>
          </p:cNvSpPr>
          <p:nvPr/>
        </p:nvSpPr>
        <p:spPr bwMode="auto">
          <a:xfrm>
            <a:off x="4784725" y="1727597"/>
            <a:ext cx="1676400" cy="1085850"/>
          </a:xfrm>
          <a:prstGeom prst="rect">
            <a:avLst/>
          </a:prstGeom>
          <a:noFill/>
          <a:ln w="9525">
            <a:solidFill>
              <a:srgbClr val="948A54"/>
            </a:solidFill>
            <a:prstDash val="dash"/>
            <a:miter lim="800000"/>
            <a:headEnd/>
            <a:tailEnd/>
          </a:ln>
          <a:effectLst>
            <a:outerShdw blurRad="40000" dist="23000" dir="5400000" rotWithShape="0">
              <a:srgbClr val="000000">
                <a:alpha val="34998"/>
              </a:srgbClr>
            </a:outerShdw>
          </a:effectLst>
        </p:spPr>
        <p:txBody>
          <a:bodyPr anchor="ctr">
            <a:prstTxWarp prst="textNoShape">
              <a:avLst/>
            </a:prstTxWarp>
          </a:bodyPr>
          <a:lstStyle/>
          <a:p>
            <a:pPr fontAlgn="auto">
              <a:spcBef>
                <a:spcPts val="0"/>
              </a:spcBef>
              <a:spcAft>
                <a:spcPts val="0"/>
              </a:spcAft>
              <a:defRPr/>
            </a:pPr>
            <a:endParaRPr lang="en-US" dirty="0">
              <a:solidFill>
                <a:srgbClr val="010101"/>
              </a:solidFill>
              <a:latin typeface="+mn-lt"/>
              <a:ea typeface="+mn-ea"/>
              <a:cs typeface="+mn-cs"/>
            </a:endParaRPr>
          </a:p>
        </p:txBody>
      </p:sp>
      <p:sp>
        <p:nvSpPr>
          <p:cNvPr id="58" name="Rectangle 57"/>
          <p:cNvSpPr>
            <a:spLocks noChangeArrowheads="1"/>
          </p:cNvSpPr>
          <p:nvPr/>
        </p:nvSpPr>
        <p:spPr bwMode="auto">
          <a:xfrm>
            <a:off x="3794125" y="2241947"/>
            <a:ext cx="914400" cy="571500"/>
          </a:xfrm>
          <a:prstGeom prst="rect">
            <a:avLst/>
          </a:prstGeom>
          <a:noFill/>
          <a:ln w="9525">
            <a:solidFill>
              <a:srgbClr val="948A54"/>
            </a:solidFill>
            <a:prstDash val="dash"/>
            <a:miter lim="800000"/>
            <a:headEnd/>
            <a:tailEnd/>
          </a:ln>
          <a:effectLst>
            <a:outerShdw blurRad="40000" dist="23000" dir="5400000" rotWithShape="0">
              <a:srgbClr val="000000">
                <a:alpha val="34998"/>
              </a:srgbClr>
            </a:outerShdw>
          </a:effectLst>
        </p:spPr>
        <p:txBody>
          <a:bodyPr anchor="ctr">
            <a:prstTxWarp prst="textNoShape">
              <a:avLst/>
            </a:prstTxWarp>
          </a:bodyPr>
          <a:lstStyle/>
          <a:p>
            <a:pPr fontAlgn="auto">
              <a:spcBef>
                <a:spcPts val="0"/>
              </a:spcBef>
              <a:spcAft>
                <a:spcPts val="0"/>
              </a:spcAft>
              <a:defRPr/>
            </a:pPr>
            <a:endParaRPr lang="en-US" dirty="0">
              <a:solidFill>
                <a:srgbClr val="010101"/>
              </a:solidFill>
              <a:latin typeface="+mn-lt"/>
              <a:ea typeface="+mn-ea"/>
              <a:cs typeface="+mn-cs"/>
            </a:endParaRPr>
          </a:p>
        </p:txBody>
      </p:sp>
      <p:sp>
        <p:nvSpPr>
          <p:cNvPr id="59" name="Rectangle 58"/>
          <p:cNvSpPr>
            <a:spLocks noChangeArrowheads="1"/>
          </p:cNvSpPr>
          <p:nvPr/>
        </p:nvSpPr>
        <p:spPr bwMode="auto">
          <a:xfrm>
            <a:off x="4098925" y="2870597"/>
            <a:ext cx="609600" cy="400050"/>
          </a:xfrm>
          <a:prstGeom prst="rect">
            <a:avLst/>
          </a:prstGeom>
          <a:noFill/>
          <a:ln w="9525">
            <a:solidFill>
              <a:srgbClr val="948A54"/>
            </a:solidFill>
            <a:prstDash val="dash"/>
            <a:miter lim="800000"/>
            <a:headEnd/>
            <a:tailEnd/>
          </a:ln>
          <a:effectLst>
            <a:outerShdw blurRad="40000" dist="23000" dir="5400000" rotWithShape="0">
              <a:srgbClr val="000000">
                <a:alpha val="34998"/>
              </a:srgbClr>
            </a:outerShdw>
          </a:effectLst>
        </p:spPr>
        <p:txBody>
          <a:bodyPr anchor="ctr">
            <a:prstTxWarp prst="textNoShape">
              <a:avLst/>
            </a:prstTxWarp>
          </a:bodyPr>
          <a:lstStyle/>
          <a:p>
            <a:pPr fontAlgn="auto">
              <a:spcBef>
                <a:spcPts val="0"/>
              </a:spcBef>
              <a:spcAft>
                <a:spcPts val="0"/>
              </a:spcAft>
              <a:defRPr/>
            </a:pPr>
            <a:endParaRPr lang="en-US" dirty="0">
              <a:solidFill>
                <a:srgbClr val="010101"/>
              </a:solidFill>
              <a:latin typeface="+mn-lt"/>
              <a:ea typeface="+mn-ea"/>
              <a:cs typeface="+mn-cs"/>
            </a:endParaRPr>
          </a:p>
        </p:txBody>
      </p:sp>
      <p:sp>
        <p:nvSpPr>
          <p:cNvPr id="60" name="Rectangle 59"/>
          <p:cNvSpPr>
            <a:spLocks noChangeArrowheads="1"/>
          </p:cNvSpPr>
          <p:nvPr/>
        </p:nvSpPr>
        <p:spPr bwMode="auto">
          <a:xfrm>
            <a:off x="4784725" y="2870597"/>
            <a:ext cx="685800" cy="514350"/>
          </a:xfrm>
          <a:prstGeom prst="rect">
            <a:avLst/>
          </a:prstGeom>
          <a:noFill/>
          <a:ln w="9525">
            <a:solidFill>
              <a:srgbClr val="948A54"/>
            </a:solidFill>
            <a:prstDash val="dash"/>
            <a:miter lim="800000"/>
            <a:headEnd/>
            <a:tailEnd/>
          </a:ln>
          <a:effectLst>
            <a:outerShdw blurRad="40000" dist="23000" dir="5400000" rotWithShape="0">
              <a:srgbClr val="000000">
                <a:alpha val="34998"/>
              </a:srgbClr>
            </a:outerShdw>
          </a:effectLst>
        </p:spPr>
        <p:txBody>
          <a:bodyPr anchor="ctr">
            <a:prstTxWarp prst="textNoShape">
              <a:avLst/>
            </a:prstTxWarp>
          </a:bodyPr>
          <a:lstStyle/>
          <a:p>
            <a:pPr fontAlgn="auto">
              <a:spcBef>
                <a:spcPts val="0"/>
              </a:spcBef>
              <a:spcAft>
                <a:spcPts val="0"/>
              </a:spcAft>
              <a:defRPr/>
            </a:pPr>
            <a:endParaRPr lang="en-US" dirty="0">
              <a:solidFill>
                <a:srgbClr val="010101"/>
              </a:solidFill>
              <a:latin typeface="+mn-lt"/>
              <a:ea typeface="+mn-ea"/>
              <a:cs typeface="+mn-cs"/>
            </a:endParaRPr>
          </a:p>
        </p:txBody>
      </p:sp>
      <p:cxnSp>
        <p:nvCxnSpPr>
          <p:cNvPr id="61" name="Straight Arrow Connector 60"/>
          <p:cNvCxnSpPr>
            <a:cxnSpLocks noChangeShapeType="1"/>
          </p:cNvCxnSpPr>
          <p:nvPr/>
        </p:nvCxnSpPr>
        <p:spPr bwMode="auto">
          <a:xfrm rot="10800000" flipV="1">
            <a:off x="6459549" y="1557338"/>
            <a:ext cx="230187" cy="171450"/>
          </a:xfrm>
          <a:prstGeom prst="straightConnector1">
            <a:avLst/>
          </a:prstGeom>
          <a:noFill/>
          <a:ln w="25400">
            <a:solidFill>
              <a:schemeClr val="tx1"/>
            </a:solidFill>
            <a:round/>
            <a:headEnd/>
            <a:tailEnd type="arrow" w="sm" len="sm"/>
          </a:ln>
          <a:effectLst>
            <a:outerShdw blurRad="40000" dist="20000" dir="5400000" rotWithShape="0">
              <a:srgbClr val="000000">
                <a:alpha val="37999"/>
              </a:srgbClr>
            </a:outerShdw>
          </a:effectLst>
        </p:spPr>
      </p:cxnSp>
      <p:cxnSp>
        <p:nvCxnSpPr>
          <p:cNvPr id="62" name="Straight Arrow Connector 61"/>
          <p:cNvCxnSpPr>
            <a:cxnSpLocks noChangeShapeType="1"/>
          </p:cNvCxnSpPr>
          <p:nvPr/>
        </p:nvCxnSpPr>
        <p:spPr bwMode="auto">
          <a:xfrm rot="10800000">
            <a:off x="3794125" y="2241947"/>
            <a:ext cx="228600" cy="114300"/>
          </a:xfrm>
          <a:prstGeom prst="straightConnector1">
            <a:avLst/>
          </a:prstGeom>
          <a:noFill/>
          <a:ln w="25400">
            <a:solidFill>
              <a:schemeClr val="tx1"/>
            </a:solidFill>
            <a:round/>
            <a:headEnd/>
            <a:tailEnd type="arrow" w="sm" len="sm"/>
          </a:ln>
          <a:effectLst>
            <a:outerShdw blurRad="40000" dist="20000" dir="5400000" rotWithShape="0">
              <a:srgbClr val="000000">
                <a:alpha val="37999"/>
              </a:srgbClr>
            </a:outerShdw>
          </a:effectLst>
        </p:spPr>
      </p:cxnSp>
      <p:cxnSp>
        <p:nvCxnSpPr>
          <p:cNvPr id="63" name="Straight Arrow Connector 62"/>
          <p:cNvCxnSpPr>
            <a:cxnSpLocks noChangeShapeType="1"/>
          </p:cNvCxnSpPr>
          <p:nvPr/>
        </p:nvCxnSpPr>
        <p:spPr bwMode="auto">
          <a:xfrm rot="5400000">
            <a:off x="4116194" y="3135512"/>
            <a:ext cx="117872" cy="152400"/>
          </a:xfrm>
          <a:prstGeom prst="straightConnector1">
            <a:avLst/>
          </a:prstGeom>
          <a:noFill/>
          <a:ln w="25400">
            <a:solidFill>
              <a:schemeClr val="tx1"/>
            </a:solidFill>
            <a:round/>
            <a:headEnd/>
            <a:tailEnd type="arrow" w="sm" len="sm"/>
          </a:ln>
          <a:effectLst>
            <a:outerShdw blurRad="40000" dist="20000" dir="5400000" rotWithShape="0">
              <a:srgbClr val="000000">
                <a:alpha val="37999"/>
              </a:srgbClr>
            </a:outerShdw>
          </a:effectLst>
        </p:spPr>
      </p:cxnSp>
      <p:cxnSp>
        <p:nvCxnSpPr>
          <p:cNvPr id="64" name="Straight Arrow Connector 63"/>
          <p:cNvCxnSpPr>
            <a:cxnSpLocks noChangeShapeType="1"/>
          </p:cNvCxnSpPr>
          <p:nvPr/>
        </p:nvCxnSpPr>
        <p:spPr bwMode="auto">
          <a:xfrm>
            <a:off x="5241925" y="3213497"/>
            <a:ext cx="228600" cy="171450"/>
          </a:xfrm>
          <a:prstGeom prst="straightConnector1">
            <a:avLst/>
          </a:prstGeom>
          <a:noFill/>
          <a:ln w="25400">
            <a:solidFill>
              <a:schemeClr val="tx1"/>
            </a:solidFill>
            <a:round/>
            <a:headEnd/>
            <a:tailEnd type="arrow" w="sm" len="sm"/>
          </a:ln>
          <a:effectLst>
            <a:outerShdw blurRad="40000" dist="20000" dir="5400000" rotWithShape="0">
              <a:srgbClr val="000000">
                <a:alpha val="37999"/>
              </a:srgbClr>
            </a:outerShdw>
          </a:effectLst>
        </p:spPr>
      </p:cxnSp>
      <p:sp>
        <p:nvSpPr>
          <p:cNvPr id="40" name="TextBox 22"/>
          <p:cNvSpPr txBox="1">
            <a:spLocks noChangeArrowheads="1"/>
          </p:cNvSpPr>
          <p:nvPr/>
        </p:nvSpPr>
        <p:spPr bwMode="auto">
          <a:xfrm>
            <a:off x="4707619" y="3993546"/>
            <a:ext cx="1218402" cy="338554"/>
          </a:xfrm>
          <a:prstGeom prst="rect">
            <a:avLst/>
          </a:prstGeom>
          <a:noFill/>
          <a:ln w="9525">
            <a:noFill/>
            <a:miter lim="800000"/>
            <a:headEnd/>
            <a:tailEnd/>
          </a:ln>
        </p:spPr>
        <p:txBody>
          <a:bodyPr wrap="none">
            <a:prstTxWarp prst="textNoShape">
              <a:avLst/>
            </a:prstTxWarp>
            <a:spAutoFit/>
          </a:bodyPr>
          <a:lstStyle/>
          <a:p>
            <a:r>
              <a:rPr lang="en-US" sz="1600" b="1" dirty="0">
                <a:solidFill>
                  <a:schemeClr val="bg1"/>
                </a:solidFill>
                <a:latin typeface="Calibri" pitchFamily="-108" charset="0"/>
              </a:rPr>
              <a:t>Outsourcers</a:t>
            </a:r>
          </a:p>
        </p:txBody>
      </p:sp>
      <p:sp>
        <p:nvSpPr>
          <p:cNvPr id="41" name="TextBox 23">
            <a:extLst>
              <a:ext uri="{FF2B5EF4-FFF2-40B4-BE49-F238E27FC236}">
                <a16:creationId xmlns:a16="http://schemas.microsoft.com/office/drawing/2014/main" id="{0386BF77-A5C2-EA44-A593-A6BFBBE56632}"/>
              </a:ext>
            </a:extLst>
          </p:cNvPr>
          <p:cNvSpPr txBox="1">
            <a:spLocks noChangeArrowheads="1"/>
          </p:cNvSpPr>
          <p:nvPr/>
        </p:nvSpPr>
        <p:spPr bwMode="auto">
          <a:xfrm>
            <a:off x="6428459" y="3384947"/>
            <a:ext cx="718466" cy="338554"/>
          </a:xfrm>
          <a:prstGeom prst="rect">
            <a:avLst/>
          </a:prstGeom>
          <a:noFill/>
          <a:ln w="9525">
            <a:noFill/>
            <a:miter lim="800000"/>
            <a:headEnd/>
            <a:tailEnd/>
          </a:ln>
        </p:spPr>
        <p:txBody>
          <a:bodyPr wrap="none">
            <a:prstTxWarp prst="textNoShape">
              <a:avLst/>
            </a:prstTxWarp>
            <a:spAutoFit/>
          </a:bodyPr>
          <a:lstStyle/>
          <a:p>
            <a:r>
              <a:rPr lang="en-US" sz="1600" b="1" dirty="0">
                <a:solidFill>
                  <a:schemeClr val="bg1"/>
                </a:solidFill>
                <a:latin typeface="Calibri" pitchFamily="-108" charset="0"/>
              </a:rPr>
              <a:t>AI/ML</a:t>
            </a:r>
          </a:p>
        </p:txBody>
      </p:sp>
    </p:spTree>
    <p:extLst>
      <p:ext uri="{BB962C8B-B14F-4D97-AF65-F5344CB8AC3E}">
        <p14:creationId xmlns:p14="http://schemas.microsoft.com/office/powerpoint/2010/main" val="194640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6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3" name="Picture 6"/>
          <p:cNvPicPr>
            <a:picLocks noChangeAspect="1"/>
          </p:cNvPicPr>
          <p:nvPr/>
        </p:nvPicPr>
        <p:blipFill>
          <a:blip r:embed="rId3"/>
          <a:srcRect/>
          <a:stretch>
            <a:fillRect/>
          </a:stretch>
        </p:blipFill>
        <p:spPr bwMode="auto">
          <a:xfrm>
            <a:off x="0" y="-1"/>
            <a:ext cx="9144000" cy="5143501"/>
          </a:xfrm>
          <a:prstGeom prst="rect">
            <a:avLst/>
          </a:prstGeom>
          <a:noFill/>
          <a:ln w="9525">
            <a:noFill/>
            <a:miter lim="800000"/>
            <a:headEnd/>
            <a:tailEnd/>
          </a:ln>
        </p:spPr>
      </p:pic>
      <p:sp>
        <p:nvSpPr>
          <p:cNvPr id="51202" name="Title 1"/>
          <p:cNvSpPr>
            <a:spLocks noGrp="1"/>
          </p:cNvSpPr>
          <p:nvPr>
            <p:ph type="title" idx="4294967295"/>
          </p:nvPr>
        </p:nvSpPr>
        <p:spPr>
          <a:xfrm>
            <a:off x="2742532" y="509359"/>
            <a:ext cx="4851400" cy="4124780"/>
          </a:xfrm>
        </p:spPr>
        <p:txBody>
          <a:bodyPr anchor="t"/>
          <a:lstStyle/>
          <a:p>
            <a:r>
              <a:rPr lang="en-US" sz="7200" dirty="0">
                <a:solidFill>
                  <a:schemeClr val="bg1"/>
                </a:solidFill>
                <a:ea typeface="ＭＳ Ｐゴシック" pitchFamily="-103" charset="-128"/>
                <a:cs typeface="ＭＳ Ｐゴシック" pitchFamily="-103" charset="-128"/>
              </a:rPr>
              <a:t>Capability</a:t>
            </a:r>
            <a:br>
              <a:rPr lang="en-US" sz="7200" dirty="0">
                <a:solidFill>
                  <a:schemeClr val="bg1"/>
                </a:solidFill>
                <a:ea typeface="ＭＳ Ｐゴシック" pitchFamily="-103" charset="-128"/>
                <a:cs typeface="ＭＳ Ｐゴシック" pitchFamily="-103" charset="-128"/>
              </a:rPr>
            </a:br>
            <a:r>
              <a:rPr lang="en-US" sz="7200" dirty="0">
                <a:solidFill>
                  <a:schemeClr val="bg1"/>
                </a:solidFill>
                <a:ea typeface="ＭＳ Ｐゴシック" pitchFamily="-103" charset="-128"/>
                <a:cs typeface="ＭＳ Ｐゴシック" pitchFamily="-103" charset="-128"/>
              </a:rPr>
              <a:t>Capacity</a:t>
            </a:r>
            <a:br>
              <a:rPr lang="en-US" sz="7200" dirty="0">
                <a:solidFill>
                  <a:schemeClr val="bg1"/>
                </a:solidFill>
                <a:ea typeface="ＭＳ Ｐゴシック" pitchFamily="-103" charset="-128"/>
                <a:cs typeface="ＭＳ Ｐゴシック" pitchFamily="-103" charset="-128"/>
              </a:rPr>
            </a:br>
            <a:r>
              <a:rPr lang="en-US" sz="7200" dirty="0">
                <a:solidFill>
                  <a:schemeClr val="bg1"/>
                </a:solidFill>
                <a:ea typeface="ＭＳ Ｐゴシック" pitchFamily="-103" charset="-128"/>
                <a:cs typeface="ＭＳ Ｐゴシック" pitchFamily="-103" charset="-128"/>
              </a:rPr>
              <a:t>Cost</a:t>
            </a:r>
            <a:br>
              <a:rPr lang="en-US" sz="7200" dirty="0">
                <a:solidFill>
                  <a:schemeClr val="bg1"/>
                </a:solidFill>
                <a:ea typeface="ＭＳ Ｐゴシック" pitchFamily="-103" charset="-128"/>
                <a:cs typeface="ＭＳ Ｐゴシック" pitchFamily="-103" charset="-128"/>
              </a:rPr>
            </a:br>
            <a:r>
              <a:rPr lang="en-US" sz="7200" dirty="0">
                <a:solidFill>
                  <a:schemeClr val="bg1"/>
                </a:solidFill>
                <a:ea typeface="ＭＳ Ｐゴシック" pitchFamily="-103" charset="-128"/>
                <a:cs typeface="ＭＳ Ｐゴシック" pitchFamily="-103" charset="-128"/>
              </a:rPr>
              <a:t>Construct</a:t>
            </a:r>
          </a:p>
        </p:txBody>
      </p:sp>
      <p:sp>
        <p:nvSpPr>
          <p:cNvPr id="4" name="Title 1"/>
          <p:cNvSpPr txBox="1">
            <a:spLocks/>
          </p:cNvSpPr>
          <p:nvPr/>
        </p:nvSpPr>
        <p:spPr bwMode="auto">
          <a:xfrm>
            <a:off x="0" y="21727"/>
            <a:ext cx="8547100" cy="901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457189" eaLnBrk="0" hangingPunct="0">
              <a:defRPr/>
            </a:pPr>
            <a:r>
              <a:rPr lang="en-US" sz="3200" b="1" dirty="0">
                <a:solidFill>
                  <a:schemeClr val="bg1"/>
                </a:solidFill>
                <a:latin typeface="+mj-lt"/>
                <a:ea typeface="ＭＳ Ｐゴシック" pitchFamily="-103" charset="-128"/>
                <a:cs typeface="ＭＳ Ｐゴシック" pitchFamily="-103" charset="-128"/>
              </a:rPr>
              <a:t>The 4 C’s of Workforce Planning</a:t>
            </a:r>
          </a:p>
        </p:txBody>
      </p:sp>
    </p:spTree>
    <p:extLst>
      <p:ext uri="{BB962C8B-B14F-4D97-AF65-F5344CB8AC3E}">
        <p14:creationId xmlns:p14="http://schemas.microsoft.com/office/powerpoint/2010/main" val="17630340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 Same Side Corner Rectangle 24"/>
          <p:cNvSpPr/>
          <p:nvPr/>
        </p:nvSpPr>
        <p:spPr bwMode="auto">
          <a:xfrm flipV="1">
            <a:off x="4730946" y="3420792"/>
            <a:ext cx="4318000" cy="409575"/>
          </a:xfrm>
          <a:prstGeom prst="round2SameRect">
            <a:avLst>
              <a:gd name="adj1" fmla="val 16667"/>
              <a:gd name="adj2" fmla="val 50000"/>
            </a:avLst>
          </a:prstGeom>
          <a:solidFill>
            <a:srgbClr val="66FFFF"/>
          </a:solidFill>
          <a:ln w="9525" cap="flat" cmpd="sng" algn="ctr">
            <a:noFill/>
            <a:prstDash val="solid"/>
            <a:round/>
            <a:headEnd type="none" w="med" len="med"/>
            <a:tailEnd type="none" w="med" len="med"/>
          </a:ln>
          <a:effectLst/>
        </p:spPr>
        <p:txBody>
          <a:bodyPr anchor="ctr">
            <a:prstTxWarp prst="textNoShape">
              <a:avLst/>
            </a:prstTxWarp>
          </a:bodyPr>
          <a:lstStyle/>
          <a:p>
            <a:pPr algn="r" defTabSz="914377">
              <a:lnSpc>
                <a:spcPct val="80000"/>
              </a:lnSpc>
              <a:defRPr/>
            </a:pPr>
            <a:endParaRPr lang="en-US" sz="4600" dirty="0">
              <a:solidFill>
                <a:srgbClr val="000000"/>
              </a:solidFill>
              <a:latin typeface="Arial Black" pitchFamily="34" charset="0"/>
              <a:ea typeface="ＭＳ Ｐゴシック" charset="-128"/>
              <a:cs typeface="ＭＳ Ｐゴシック" charset="-128"/>
            </a:endParaRPr>
          </a:p>
        </p:txBody>
      </p:sp>
      <p:sp>
        <p:nvSpPr>
          <p:cNvPr id="12" name="Chevron 11"/>
          <p:cNvSpPr>
            <a:spLocks noChangeArrowheads="1"/>
          </p:cNvSpPr>
          <p:nvPr/>
        </p:nvSpPr>
        <p:spPr bwMode="auto">
          <a:xfrm>
            <a:off x="2309813" y="1299395"/>
            <a:ext cx="2400300" cy="1920874"/>
          </a:xfrm>
          <a:prstGeom prst="chevron">
            <a:avLst>
              <a:gd name="adj" fmla="val 14495"/>
            </a:avLst>
          </a:prstGeom>
          <a:gradFill>
            <a:gsLst>
              <a:gs pos="0">
                <a:srgbClr val="22C8E3"/>
              </a:gs>
              <a:gs pos="100000">
                <a:srgbClr val="77EA3C"/>
              </a:gs>
            </a:gsLst>
          </a:gradFill>
          <a:ln>
            <a:headEnd/>
            <a:tailEnd/>
          </a:ln>
        </p:spPr>
        <p:style>
          <a:lnRef idx="0">
            <a:schemeClr val="accent5"/>
          </a:lnRef>
          <a:fillRef idx="3">
            <a:schemeClr val="accent5"/>
          </a:fillRef>
          <a:effectRef idx="3">
            <a:schemeClr val="accent5"/>
          </a:effectRef>
          <a:fontRef idx="minor">
            <a:schemeClr val="lt1"/>
          </a:fontRef>
        </p:style>
        <p:txBody>
          <a:bodyPr anchor="ctr">
            <a:prstTxWarp prst="textNoShape">
              <a:avLst/>
            </a:prstTxWarp>
          </a:bodyPr>
          <a:lstStyle/>
          <a:p>
            <a:pPr algn="ctr">
              <a:defRPr/>
            </a:pPr>
            <a:endParaRPr lang="en-US" sz="1500" b="1" dirty="0">
              <a:solidFill>
                <a:schemeClr val="tx1"/>
              </a:solidFill>
              <a:ea typeface="ＭＳ Ｐゴシック" pitchFamily="-110" charset="-128"/>
              <a:cs typeface="ＭＳ Ｐゴシック" pitchFamily="-110" charset="-128"/>
            </a:endParaRPr>
          </a:p>
        </p:txBody>
      </p:sp>
      <p:sp>
        <p:nvSpPr>
          <p:cNvPr id="14" name="Chevron 13"/>
          <p:cNvSpPr>
            <a:spLocks noChangeArrowheads="1"/>
          </p:cNvSpPr>
          <p:nvPr/>
        </p:nvSpPr>
        <p:spPr bwMode="auto">
          <a:xfrm>
            <a:off x="4506913" y="1299395"/>
            <a:ext cx="2400300" cy="1920874"/>
          </a:xfrm>
          <a:prstGeom prst="chevron">
            <a:avLst>
              <a:gd name="adj" fmla="val 14495"/>
            </a:avLst>
          </a:prstGeom>
          <a:gradFill>
            <a:gsLst>
              <a:gs pos="0">
                <a:srgbClr val="22C8E3"/>
              </a:gs>
              <a:gs pos="100000">
                <a:srgbClr val="77EA3C"/>
              </a:gs>
            </a:gsLst>
          </a:gradFill>
          <a:ln>
            <a:headEnd/>
            <a:tailEnd/>
          </a:ln>
        </p:spPr>
        <p:style>
          <a:lnRef idx="0">
            <a:schemeClr val="accent5"/>
          </a:lnRef>
          <a:fillRef idx="3">
            <a:schemeClr val="accent5"/>
          </a:fillRef>
          <a:effectRef idx="3">
            <a:schemeClr val="accent5"/>
          </a:effectRef>
          <a:fontRef idx="minor">
            <a:schemeClr val="lt1"/>
          </a:fontRef>
        </p:style>
        <p:txBody>
          <a:bodyPr anchor="ctr">
            <a:prstTxWarp prst="textNoShape">
              <a:avLst/>
            </a:prstTxWarp>
          </a:bodyPr>
          <a:lstStyle/>
          <a:p>
            <a:pPr algn="ctr">
              <a:defRPr/>
            </a:pPr>
            <a:endParaRPr lang="en-US" sz="1500" b="1" dirty="0">
              <a:solidFill>
                <a:schemeClr val="tx1"/>
              </a:solidFill>
              <a:ea typeface="ＭＳ Ｐゴシック" pitchFamily="-110" charset="-128"/>
              <a:cs typeface="ＭＳ Ｐゴシック" pitchFamily="-110" charset="-128"/>
            </a:endParaRPr>
          </a:p>
        </p:txBody>
      </p:sp>
      <p:sp>
        <p:nvSpPr>
          <p:cNvPr id="9" name="Chevron 8"/>
          <p:cNvSpPr>
            <a:spLocks noChangeArrowheads="1"/>
          </p:cNvSpPr>
          <p:nvPr/>
        </p:nvSpPr>
        <p:spPr bwMode="auto">
          <a:xfrm>
            <a:off x="112713" y="1293045"/>
            <a:ext cx="2400300" cy="1920874"/>
          </a:xfrm>
          <a:prstGeom prst="chevron">
            <a:avLst>
              <a:gd name="adj" fmla="val 14495"/>
            </a:avLst>
          </a:prstGeom>
          <a:gradFill>
            <a:gsLst>
              <a:gs pos="0">
                <a:srgbClr val="22C8E3"/>
              </a:gs>
              <a:gs pos="100000">
                <a:srgbClr val="77EA3C"/>
              </a:gs>
            </a:gsLst>
          </a:gradFill>
          <a:ln>
            <a:headEnd/>
            <a:tailEnd/>
          </a:ln>
        </p:spPr>
        <p:style>
          <a:lnRef idx="0">
            <a:schemeClr val="accent5"/>
          </a:lnRef>
          <a:fillRef idx="3">
            <a:schemeClr val="accent5"/>
          </a:fillRef>
          <a:effectRef idx="3">
            <a:schemeClr val="accent5"/>
          </a:effectRef>
          <a:fontRef idx="minor">
            <a:schemeClr val="lt1"/>
          </a:fontRef>
        </p:style>
        <p:txBody>
          <a:bodyPr anchor="ctr">
            <a:prstTxWarp prst="textNoShape">
              <a:avLst/>
            </a:prstTxWarp>
          </a:bodyPr>
          <a:lstStyle/>
          <a:p>
            <a:pPr algn="ctr">
              <a:defRPr/>
            </a:pPr>
            <a:endParaRPr lang="en-US" sz="1500" b="1" dirty="0">
              <a:solidFill>
                <a:schemeClr val="tx1"/>
              </a:solidFill>
              <a:ea typeface="ＭＳ Ｐゴシック" pitchFamily="-110" charset="-128"/>
              <a:cs typeface="ＭＳ Ｐゴシック" pitchFamily="-110" charset="-128"/>
            </a:endParaRPr>
          </a:p>
        </p:txBody>
      </p:sp>
      <p:graphicFrame>
        <p:nvGraphicFramePr>
          <p:cNvPr id="85029" name="Group 37"/>
          <p:cNvGraphicFramePr>
            <a:graphicFrameLocks noGrp="1"/>
          </p:cNvGraphicFramePr>
          <p:nvPr>
            <p:ph idx="4294967295"/>
            <p:extLst/>
          </p:nvPr>
        </p:nvGraphicFramePr>
        <p:xfrm>
          <a:off x="228600" y="3754438"/>
          <a:ext cx="8915405" cy="1300544"/>
        </p:xfrm>
        <a:graphic>
          <a:graphicData uri="http://schemas.openxmlformats.org/drawingml/2006/table">
            <a:tbl>
              <a:tblPr/>
              <a:tblGrid>
                <a:gridCol w="1328879">
                  <a:extLst>
                    <a:ext uri="{9D8B030D-6E8A-4147-A177-3AD203B41FA5}">
                      <a16:colId xmlns:a16="http://schemas.microsoft.com/office/drawing/2014/main" val="20000"/>
                    </a:ext>
                  </a:extLst>
                </a:gridCol>
                <a:gridCol w="1040883">
                  <a:extLst>
                    <a:ext uri="{9D8B030D-6E8A-4147-A177-3AD203B41FA5}">
                      <a16:colId xmlns:a16="http://schemas.microsoft.com/office/drawing/2014/main" val="20001"/>
                    </a:ext>
                  </a:extLst>
                </a:gridCol>
                <a:gridCol w="1316532">
                  <a:extLst>
                    <a:ext uri="{9D8B030D-6E8A-4147-A177-3AD203B41FA5}">
                      <a16:colId xmlns:a16="http://schemas.microsoft.com/office/drawing/2014/main" val="20002"/>
                    </a:ext>
                  </a:extLst>
                </a:gridCol>
                <a:gridCol w="922515">
                  <a:extLst>
                    <a:ext uri="{9D8B030D-6E8A-4147-A177-3AD203B41FA5}">
                      <a16:colId xmlns:a16="http://schemas.microsoft.com/office/drawing/2014/main" val="20003"/>
                    </a:ext>
                  </a:extLst>
                </a:gridCol>
                <a:gridCol w="1118115">
                  <a:extLst>
                    <a:ext uri="{9D8B030D-6E8A-4147-A177-3AD203B41FA5}">
                      <a16:colId xmlns:a16="http://schemas.microsoft.com/office/drawing/2014/main" val="20004"/>
                    </a:ext>
                  </a:extLst>
                </a:gridCol>
                <a:gridCol w="1062827">
                  <a:extLst>
                    <a:ext uri="{9D8B030D-6E8A-4147-A177-3AD203B41FA5}">
                      <a16:colId xmlns:a16="http://schemas.microsoft.com/office/drawing/2014/main" val="20005"/>
                    </a:ext>
                  </a:extLst>
                </a:gridCol>
                <a:gridCol w="1143447">
                  <a:extLst>
                    <a:ext uri="{9D8B030D-6E8A-4147-A177-3AD203B41FA5}">
                      <a16:colId xmlns:a16="http://schemas.microsoft.com/office/drawing/2014/main" val="20006"/>
                    </a:ext>
                  </a:extLst>
                </a:gridCol>
                <a:gridCol w="982207">
                  <a:extLst>
                    <a:ext uri="{9D8B030D-6E8A-4147-A177-3AD203B41FA5}">
                      <a16:colId xmlns:a16="http://schemas.microsoft.com/office/drawing/2014/main" val="20007"/>
                    </a:ext>
                  </a:extLst>
                </a:gridCol>
              </a:tblGrid>
              <a:tr h="676656">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200" b="1" i="0" u="none" strike="noStrike" cap="none" normalizeH="0" baseline="0" dirty="0">
                          <a:ln>
                            <a:noFill/>
                          </a:ln>
                          <a:solidFill>
                            <a:schemeClr val="tx1"/>
                          </a:solidFill>
                          <a:effectLst/>
                          <a:latin typeface="Calibri" charset="0"/>
                          <a:ea typeface="ＭＳ Ｐゴシック" charset="-128"/>
                          <a:cs typeface="ＭＳ Ｐゴシック" charset="-128"/>
                        </a:rPr>
                        <a:t>Current Headcount</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200" b="1" i="0" u="none" strike="noStrike" cap="none" normalizeH="0" baseline="0" dirty="0">
                          <a:ln>
                            <a:noFill/>
                          </a:ln>
                          <a:solidFill>
                            <a:schemeClr val="tx1"/>
                          </a:solidFill>
                          <a:effectLst/>
                          <a:latin typeface="Calibri" charset="0"/>
                          <a:ea typeface="ＭＳ Ｐゴシック" charset="-128"/>
                          <a:cs typeface="ＭＳ Ｐゴシック" charset="-128"/>
                        </a:rPr>
                        <a:t>Attrition</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200" b="1" i="0" u="none" strike="noStrike" cap="none" normalizeH="0" baseline="0" dirty="0">
                          <a:ln>
                            <a:noFill/>
                          </a:ln>
                          <a:solidFill>
                            <a:schemeClr val="tx1"/>
                          </a:solidFill>
                          <a:effectLst/>
                          <a:latin typeface="Calibri" charset="0"/>
                          <a:ea typeface="ＭＳ Ｐゴシック" charset="-128"/>
                          <a:cs typeface="ＭＳ Ｐゴシック" charset="-128"/>
                        </a:rPr>
                        <a:t>Talent Demand</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200" b="1" i="0" u="none" strike="noStrike" cap="none" normalizeH="0" baseline="0" dirty="0">
                          <a:ln>
                            <a:noFill/>
                          </a:ln>
                          <a:solidFill>
                            <a:schemeClr val="tx1"/>
                          </a:solidFill>
                          <a:effectLst/>
                          <a:latin typeface="Calibri" charset="0"/>
                          <a:ea typeface="ＭＳ Ｐゴシック" charset="-128"/>
                          <a:cs typeface="ＭＳ Ｐゴシック" charset="-128"/>
                        </a:rPr>
                        <a:t>Talent Gap</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200" b="1" i="0" u="none" strike="noStrike" cap="none" normalizeH="0" baseline="0" dirty="0">
                          <a:ln>
                            <a:noFill/>
                          </a:ln>
                          <a:solidFill>
                            <a:schemeClr val="tx1"/>
                          </a:solidFill>
                          <a:effectLst/>
                          <a:latin typeface="Calibri" charset="0"/>
                          <a:ea typeface="ＭＳ Ｐゴシック" charset="-128"/>
                          <a:cs typeface="ＭＳ Ｐゴシック" charset="-128"/>
                        </a:rPr>
                        <a:t>Internal Development Strategy</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200" b="1" i="0" u="none" strike="noStrike" cap="none" normalizeH="0" baseline="0" dirty="0">
                          <a:ln>
                            <a:noFill/>
                          </a:ln>
                          <a:solidFill>
                            <a:schemeClr val="tx1"/>
                          </a:solidFill>
                          <a:effectLst/>
                          <a:latin typeface="Calibri" charset="0"/>
                          <a:ea typeface="ＭＳ Ｐゴシック" charset="-128"/>
                          <a:cs typeface="ＭＳ Ｐゴシック" charset="-128"/>
                        </a:rPr>
                        <a:t>External Recruiting Strategy</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200" b="1" i="0" u="none" strike="noStrike" cap="none" normalizeH="0" baseline="0" dirty="0">
                          <a:ln>
                            <a:noFill/>
                          </a:ln>
                          <a:solidFill>
                            <a:schemeClr val="tx1"/>
                          </a:solidFill>
                          <a:effectLst/>
                          <a:latin typeface="Calibri" charset="0"/>
                          <a:ea typeface="ＭＳ Ｐゴシック" charset="-128"/>
                          <a:cs typeface="ＭＳ Ｐゴシック" charset="-128"/>
                        </a:rPr>
                        <a:t>Organization</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200" b="1" i="0" u="none" strike="noStrike" cap="none" normalizeH="0" baseline="0" dirty="0">
                          <a:ln>
                            <a:noFill/>
                          </a:ln>
                          <a:solidFill>
                            <a:schemeClr val="tx1"/>
                          </a:solidFill>
                          <a:effectLst/>
                          <a:latin typeface="Calibri" charset="0"/>
                          <a:ea typeface="ＭＳ Ｐゴシック" charset="-128"/>
                          <a:cs typeface="ＭＳ Ｐゴシック" charset="-128"/>
                        </a:rPr>
                        <a:t>Design/ Restructuring</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200" b="1" i="0" u="none" strike="noStrike" cap="none" normalizeH="0" baseline="0" dirty="0">
                          <a:ln>
                            <a:noFill/>
                          </a:ln>
                          <a:solidFill>
                            <a:schemeClr val="tx1"/>
                          </a:solidFill>
                          <a:effectLst/>
                          <a:latin typeface="Calibri" charset="0"/>
                          <a:ea typeface="ＭＳ Ｐゴシック" charset="-128"/>
                          <a:cs typeface="ＭＳ Ｐゴシック" charset="-128"/>
                        </a:rPr>
                        <a:t>External Help</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62388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2800" b="0" i="0" u="none" strike="noStrike" cap="none" normalizeH="0" baseline="0" dirty="0">
                          <a:ln>
                            <a:noFill/>
                          </a:ln>
                          <a:solidFill>
                            <a:schemeClr val="bg1"/>
                          </a:solidFill>
                          <a:effectLst/>
                          <a:latin typeface="Calibri" charset="0"/>
                          <a:ea typeface="ＭＳ Ｐゴシック" charset="-128"/>
                          <a:cs typeface="ＭＳ Ｐゴシック" charset="-128"/>
                        </a:rPr>
                        <a:t>100</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rgbClr val="0276B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2800" b="0" i="0" u="none" strike="noStrike" cap="none" normalizeH="0" baseline="0" dirty="0">
                          <a:ln>
                            <a:noFill/>
                          </a:ln>
                          <a:solidFill>
                            <a:schemeClr val="bg1"/>
                          </a:solidFill>
                          <a:effectLst/>
                          <a:latin typeface="Calibri" charset="0"/>
                          <a:ea typeface="ＭＳ Ｐゴシック" charset="-128"/>
                          <a:cs typeface="ＭＳ Ｐゴシック" charset="-128"/>
                        </a:rPr>
                        <a:t>-20</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rgbClr val="0276B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2800" b="0" i="0" u="none" strike="noStrike" cap="none" normalizeH="0" baseline="0" dirty="0">
                          <a:ln>
                            <a:noFill/>
                          </a:ln>
                          <a:solidFill>
                            <a:schemeClr val="bg1"/>
                          </a:solidFill>
                          <a:effectLst/>
                          <a:latin typeface="Calibri" charset="0"/>
                          <a:ea typeface="ＭＳ Ｐゴシック" charset="-128"/>
                          <a:cs typeface="ＭＳ Ｐゴシック" charset="-128"/>
                        </a:rPr>
                        <a:t>110</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rgbClr val="0276B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2800" b="0" i="0" u="none" strike="noStrike" cap="none" normalizeH="0" baseline="0" dirty="0">
                          <a:ln>
                            <a:noFill/>
                          </a:ln>
                          <a:solidFill>
                            <a:schemeClr val="bg1"/>
                          </a:solidFill>
                          <a:effectLst/>
                          <a:latin typeface="Calibri" charset="0"/>
                          <a:ea typeface="ＭＳ Ｐゴシック" charset="-128"/>
                          <a:cs typeface="ＭＳ Ｐゴシック" charset="-128"/>
                        </a:rPr>
                        <a:t>-30</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rgbClr val="0276B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2800" b="0" i="0" u="none" strike="noStrike" cap="none" normalizeH="0" baseline="0" dirty="0">
                          <a:ln>
                            <a:noFill/>
                          </a:ln>
                          <a:solidFill>
                            <a:schemeClr val="bg1"/>
                          </a:solidFill>
                          <a:effectLst/>
                          <a:latin typeface="Calibri" charset="0"/>
                          <a:ea typeface="ＭＳ Ｐゴシック" charset="-128"/>
                          <a:cs typeface="ＭＳ Ｐゴシック" charset="-128"/>
                        </a:rPr>
                        <a:t>?</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rgbClr val="0276B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en-US" sz="2800" b="0" i="0" u="none" strike="noStrike" cap="none" normalizeH="0" baseline="0" dirty="0">
                          <a:ln>
                            <a:noFill/>
                          </a:ln>
                          <a:solidFill>
                            <a:schemeClr val="bg1"/>
                          </a:solidFill>
                          <a:effectLst/>
                          <a:latin typeface="Calibri" charset="0"/>
                          <a:ea typeface="ＭＳ Ｐゴシック" charset="-128"/>
                          <a:cs typeface="ＭＳ Ｐゴシック" charset="-128"/>
                        </a:rPr>
                        <a:t>?</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rgbClr val="0276B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en-US" sz="2800" b="0" i="0" u="none" strike="noStrike" cap="none" normalizeH="0" baseline="0" dirty="0">
                          <a:ln>
                            <a:noFill/>
                          </a:ln>
                          <a:solidFill>
                            <a:schemeClr val="bg1"/>
                          </a:solidFill>
                          <a:effectLst/>
                          <a:latin typeface="Calibri" charset="0"/>
                          <a:ea typeface="ＭＳ Ｐゴシック" charset="-128"/>
                          <a:cs typeface="ＭＳ Ｐゴシック" charset="-128"/>
                        </a:rPr>
                        <a:t>?</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rgbClr val="0276B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en-US" sz="2800" b="0" i="0" u="none" strike="noStrike" cap="none" normalizeH="0" baseline="0" dirty="0">
                          <a:ln>
                            <a:noFill/>
                          </a:ln>
                          <a:solidFill>
                            <a:schemeClr val="bg1"/>
                          </a:solidFill>
                          <a:effectLst/>
                          <a:latin typeface="Calibri" charset="0"/>
                          <a:ea typeface="ＭＳ Ｐゴシック" charset="-128"/>
                          <a:cs typeface="ＭＳ Ｐゴシック" charset="-128"/>
                        </a:rPr>
                        <a:t>?</a:t>
                      </a:r>
                    </a:p>
                  </a:txBody>
                  <a:tcPr marL="107767" marR="107767" anchor="ctr" horzOverflow="overflow">
                    <a:lnL w="6350" cap="flat" cmpd="sng" algn="ctr">
                      <a:solidFill>
                        <a:prstClr val="white">
                          <a:lumMod val="75000"/>
                        </a:prstClr>
                      </a:solidFill>
                      <a:prstDash val="solid"/>
                      <a:round/>
                      <a:headEnd type="none" w="med" len="med"/>
                      <a:tailEnd type="none" w="med" len="med"/>
                    </a:lnL>
                    <a:lnR w="6350" cap="flat" cmpd="sng" algn="ctr">
                      <a:solidFill>
                        <a:prstClr val="white">
                          <a:lumMod val="75000"/>
                        </a:prstClr>
                      </a:solidFill>
                      <a:prstDash val="solid"/>
                      <a:round/>
                      <a:headEnd type="none" w="med" len="med"/>
                      <a:tailEnd type="none" w="med" len="med"/>
                    </a:lnR>
                    <a:lnT w="6350" cap="flat" cmpd="sng" algn="ctr">
                      <a:solidFill>
                        <a:prstClr val="white">
                          <a:lumMod val="75000"/>
                        </a:prstClr>
                      </a:solid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a:noFill/>
                    </a:lnTlToBr>
                    <a:lnBlToTr>
                      <a:noFill/>
                    </a:lnBlToTr>
                    <a:solidFill>
                      <a:srgbClr val="0276B1"/>
                    </a:solidFill>
                  </a:tcPr>
                </a:tc>
                <a:extLst>
                  <a:ext uri="{0D108BD9-81ED-4DB2-BD59-A6C34878D82A}">
                    <a16:rowId xmlns:a16="http://schemas.microsoft.com/office/drawing/2014/main" val="10001"/>
                  </a:ext>
                </a:extLst>
              </a:tr>
            </a:tbl>
          </a:graphicData>
        </a:graphic>
      </p:graphicFrame>
      <p:sp>
        <p:nvSpPr>
          <p:cNvPr id="10" name="TextBox 9"/>
          <p:cNvSpPr txBox="1"/>
          <p:nvPr/>
        </p:nvSpPr>
        <p:spPr>
          <a:xfrm>
            <a:off x="250827" y="1416818"/>
            <a:ext cx="2259013" cy="622300"/>
          </a:xfrm>
          <a:prstGeom prst="rect">
            <a:avLst/>
          </a:prstGeom>
          <a:noFill/>
        </p:spPr>
        <p:txBody>
          <a:bodyPr/>
          <a:lstStyle/>
          <a:p>
            <a:pPr marL="342891" indent="-342891">
              <a:defRPr/>
            </a:pPr>
            <a:r>
              <a:rPr lang="en-US" sz="1300" dirty="0">
                <a:latin typeface="+mn-lt"/>
                <a:ea typeface="ＭＳ Ｐゴシック" charset="-128"/>
                <a:cs typeface="ＭＳ Ｐゴシック" charset="-128"/>
              </a:rPr>
              <a:t>(a) </a:t>
            </a:r>
            <a:r>
              <a:rPr lang="en-US" sz="1300" b="1" dirty="0">
                <a:latin typeface="+mn-lt"/>
                <a:ea typeface="ＭＳ Ｐゴシック" charset="-128"/>
                <a:cs typeface="ＭＳ Ｐゴシック" charset="-128"/>
              </a:rPr>
              <a:t>Internal Supply</a:t>
            </a:r>
            <a:r>
              <a:rPr lang="en-US" sz="1300" dirty="0">
                <a:latin typeface="+mn-lt"/>
                <a:ea typeface="ＭＳ Ｐゴシック" charset="-128"/>
                <a:cs typeface="ＭＳ Ｐゴシック" charset="-128"/>
              </a:rPr>
              <a:t>:</a:t>
            </a:r>
          </a:p>
          <a:p>
            <a:pPr marL="114297">
              <a:defRPr/>
            </a:pPr>
            <a:r>
              <a:rPr lang="en-US" sz="1300" dirty="0">
                <a:latin typeface="+mn-lt"/>
                <a:ea typeface="ＭＳ Ｐゴシック" charset="-128"/>
                <a:cs typeface="ＭＳ Ｐゴシック" charset="-128"/>
              </a:rPr>
              <a:t>Who do we have now?</a:t>
            </a:r>
          </a:p>
          <a:p>
            <a:pPr marL="114297">
              <a:defRPr/>
            </a:pPr>
            <a:r>
              <a:rPr lang="en-US" sz="1300" dirty="0">
                <a:latin typeface="+mn-lt"/>
                <a:ea typeface="ＭＳ Ｐゴシック" charset="-128"/>
                <a:cs typeface="ＭＳ Ｐゴシック" charset="-128"/>
              </a:rPr>
              <a:t>What are the critical roles?</a:t>
            </a:r>
          </a:p>
          <a:p>
            <a:pPr marL="114297">
              <a:defRPr/>
            </a:pPr>
            <a:r>
              <a:rPr lang="en-US" sz="1300" dirty="0">
                <a:latin typeface="+mn-lt"/>
                <a:ea typeface="ＭＳ Ｐゴシック" charset="-128"/>
                <a:cs typeface="ＭＳ Ｐゴシック" charset="-128"/>
              </a:rPr>
              <a:t>What are the critical skills?</a:t>
            </a:r>
          </a:p>
          <a:p>
            <a:pPr marL="114297">
              <a:defRPr/>
            </a:pPr>
            <a:r>
              <a:rPr lang="en-US" sz="1300" dirty="0">
                <a:latin typeface="+mn-lt"/>
                <a:ea typeface="ＭＳ Ｐゴシック" charset="-128"/>
                <a:cs typeface="ＭＳ Ｐゴシック" charset="-128"/>
              </a:rPr>
              <a:t>Where are they?</a:t>
            </a:r>
          </a:p>
          <a:p>
            <a:pPr marL="114297">
              <a:defRPr/>
            </a:pPr>
            <a:r>
              <a:rPr lang="en-US" sz="1300" dirty="0">
                <a:latin typeface="+mn-lt"/>
                <a:ea typeface="ＭＳ Ｐゴシック" charset="-128"/>
                <a:cs typeface="ＭＳ Ｐゴシック" charset="-128"/>
              </a:rPr>
              <a:t>What are their intentions?</a:t>
            </a:r>
          </a:p>
          <a:p>
            <a:pPr marL="114297">
              <a:defRPr/>
            </a:pPr>
            <a:r>
              <a:rPr lang="en-US" sz="1300" dirty="0">
                <a:latin typeface="+mn-lt"/>
                <a:ea typeface="ＭＳ Ｐゴシック" charset="-128"/>
                <a:cs typeface="ＭＳ Ｐゴシック" charset="-128"/>
              </a:rPr>
              <a:t>From where are they coming?</a:t>
            </a:r>
          </a:p>
        </p:txBody>
      </p:sp>
      <p:sp>
        <p:nvSpPr>
          <p:cNvPr id="56363" name="TextBox 10"/>
          <p:cNvSpPr txBox="1">
            <a:spLocks noChangeArrowheads="1"/>
          </p:cNvSpPr>
          <p:nvPr/>
        </p:nvSpPr>
        <p:spPr bwMode="auto">
          <a:xfrm>
            <a:off x="2632077" y="2010543"/>
            <a:ext cx="1870075" cy="534988"/>
          </a:xfrm>
          <a:prstGeom prst="rect">
            <a:avLst/>
          </a:prstGeom>
          <a:noFill/>
          <a:ln w="9525">
            <a:noFill/>
            <a:miter lim="800000"/>
            <a:headEnd/>
            <a:tailEnd/>
          </a:ln>
        </p:spPr>
        <p:txBody>
          <a:bodyPr>
            <a:prstTxWarp prst="textNoShape">
              <a:avLst/>
            </a:prstTxWarp>
          </a:bodyPr>
          <a:lstStyle/>
          <a:p>
            <a:pPr marL="177796" indent="-177796"/>
            <a:r>
              <a:rPr lang="en-US" sz="1300">
                <a:latin typeface="Calibri" pitchFamily="-103" charset="0"/>
              </a:rPr>
              <a:t>(c) </a:t>
            </a:r>
            <a:r>
              <a:rPr lang="en-US" sz="1300" b="1">
                <a:latin typeface="Calibri" pitchFamily="-103" charset="0"/>
              </a:rPr>
              <a:t>Forecasted Internal Supply</a:t>
            </a:r>
          </a:p>
        </p:txBody>
      </p:sp>
      <p:sp>
        <p:nvSpPr>
          <p:cNvPr id="56364" name="TextBox 12"/>
          <p:cNvSpPr txBox="1">
            <a:spLocks noChangeArrowheads="1"/>
          </p:cNvSpPr>
          <p:nvPr/>
        </p:nvSpPr>
        <p:spPr bwMode="auto">
          <a:xfrm>
            <a:off x="2632075" y="1400944"/>
            <a:ext cx="2057400" cy="638175"/>
          </a:xfrm>
          <a:prstGeom prst="rect">
            <a:avLst/>
          </a:prstGeom>
          <a:noFill/>
          <a:ln w="9525">
            <a:noFill/>
            <a:miter lim="800000"/>
            <a:headEnd/>
            <a:tailEnd/>
          </a:ln>
        </p:spPr>
        <p:txBody>
          <a:bodyPr>
            <a:prstTxWarp prst="textNoShape">
              <a:avLst/>
            </a:prstTxWarp>
          </a:bodyPr>
          <a:lstStyle/>
          <a:p>
            <a:pPr marL="177796" indent="-177796"/>
            <a:r>
              <a:rPr lang="en-US" sz="1300">
                <a:latin typeface="Calibri" pitchFamily="-103" charset="0"/>
              </a:rPr>
              <a:t>(b) </a:t>
            </a:r>
            <a:r>
              <a:rPr lang="en-US" sz="1300" b="1">
                <a:latin typeface="Calibri" pitchFamily="-103" charset="0"/>
              </a:rPr>
              <a:t>Talent Demand</a:t>
            </a:r>
            <a:r>
              <a:rPr lang="en-US" sz="1300">
                <a:latin typeface="Calibri" pitchFamily="-103" charset="0"/>
              </a:rPr>
              <a:t>: What will we need?</a:t>
            </a:r>
          </a:p>
        </p:txBody>
      </p:sp>
      <p:sp>
        <p:nvSpPr>
          <p:cNvPr id="15" name="TextBox 14"/>
          <p:cNvSpPr txBox="1"/>
          <p:nvPr/>
        </p:nvSpPr>
        <p:spPr>
          <a:xfrm>
            <a:off x="4646614" y="1515244"/>
            <a:ext cx="2200275" cy="1641475"/>
          </a:xfrm>
          <a:prstGeom prst="rect">
            <a:avLst/>
          </a:prstGeom>
          <a:noFill/>
        </p:spPr>
        <p:txBody>
          <a:bodyPr/>
          <a:lstStyle/>
          <a:p>
            <a:pPr marL="114297" indent="-114297">
              <a:defRPr/>
            </a:pPr>
            <a:r>
              <a:rPr lang="en-US" sz="1300" dirty="0">
                <a:latin typeface="+mn-lt"/>
                <a:ea typeface="ＭＳ Ｐゴシック" charset="-128"/>
                <a:cs typeface="ＭＳ Ｐゴシック" charset="-128"/>
              </a:rPr>
              <a:t>(</a:t>
            </a:r>
            <a:r>
              <a:rPr lang="en-US" sz="1300" dirty="0" err="1">
                <a:latin typeface="+mn-lt"/>
                <a:ea typeface="ＭＳ Ｐゴシック" charset="-128"/>
                <a:cs typeface="ＭＳ Ｐゴシック" charset="-128"/>
              </a:rPr>
              <a:t>e</a:t>
            </a:r>
            <a:r>
              <a:rPr lang="en-US" sz="1300" dirty="0">
                <a:latin typeface="+mn-lt"/>
                <a:ea typeface="ＭＳ Ｐゴシック" charset="-128"/>
                <a:cs typeface="ＭＳ Ｐゴシック" charset="-128"/>
              </a:rPr>
              <a:t>) </a:t>
            </a:r>
            <a:r>
              <a:rPr lang="en-US" sz="1300" b="1" dirty="0">
                <a:latin typeface="+mn-lt"/>
                <a:ea typeface="ＭＳ Ｐゴシック" charset="-128"/>
                <a:cs typeface="ＭＳ Ｐゴシック" charset="-128"/>
              </a:rPr>
              <a:t>Gap Analysis</a:t>
            </a:r>
            <a:r>
              <a:rPr lang="en-US" sz="1300" dirty="0">
                <a:latin typeface="+mn-lt"/>
                <a:ea typeface="ＭＳ Ｐゴシック" charset="-128"/>
                <a:cs typeface="ＭＳ Ｐゴシック" charset="-128"/>
              </a:rPr>
              <a:t>:</a:t>
            </a:r>
          </a:p>
          <a:p>
            <a:pPr marL="114297">
              <a:defRPr/>
            </a:pPr>
            <a:r>
              <a:rPr lang="en-US" sz="1300" dirty="0">
                <a:latin typeface="+mn-lt"/>
                <a:ea typeface="ＭＳ Ｐゴシック" charset="-128"/>
                <a:cs typeface="ＭＳ Ｐゴシック" charset="-128"/>
              </a:rPr>
              <a:t>(</a:t>
            </a:r>
            <a:r>
              <a:rPr lang="en-US" sz="1300" dirty="0" err="1">
                <a:latin typeface="+mn-lt"/>
                <a:ea typeface="ＭＳ Ｐゴシック" charset="-128"/>
                <a:cs typeface="ＭＳ Ｐゴシック" charset="-128"/>
              </a:rPr>
              <a:t>Δb</a:t>
            </a:r>
            <a:r>
              <a:rPr lang="en-US" sz="1300" dirty="0">
                <a:latin typeface="+mn-lt"/>
                <a:ea typeface="ＭＳ Ｐゴシック" charset="-128"/>
                <a:cs typeface="ＭＳ Ｐゴシック" charset="-128"/>
              </a:rPr>
              <a:t> + </a:t>
            </a:r>
            <a:r>
              <a:rPr lang="en-US" sz="1300" dirty="0" err="1">
                <a:latin typeface="+mn-lt"/>
                <a:ea typeface="ＭＳ Ｐゴシック" charset="-128"/>
                <a:cs typeface="ＭＳ Ｐゴシック" charset="-128"/>
              </a:rPr>
              <a:t>Δd</a:t>
            </a:r>
            <a:r>
              <a:rPr lang="en-US" sz="1300" dirty="0">
                <a:latin typeface="+mn-lt"/>
                <a:ea typeface="ＭＳ Ｐゴシック" charset="-128"/>
                <a:cs typeface="ＭＳ Ｐゴシック" charset="-128"/>
              </a:rPr>
              <a:t> = </a:t>
            </a:r>
            <a:r>
              <a:rPr lang="en-US" sz="1300" dirty="0" err="1">
                <a:latin typeface="+mn-lt"/>
                <a:ea typeface="ＭＳ Ｐゴシック" charset="-128"/>
                <a:cs typeface="ＭＳ Ｐゴシック" charset="-128"/>
              </a:rPr>
              <a:t>c</a:t>
            </a:r>
            <a:r>
              <a:rPr lang="en-US" sz="1300" dirty="0">
                <a:latin typeface="+mn-lt"/>
                <a:ea typeface="ＭＳ Ｐゴシック" charset="-128"/>
                <a:cs typeface="ＭＳ Ｐゴシック" charset="-128"/>
              </a:rPr>
              <a:t>)</a:t>
            </a:r>
          </a:p>
          <a:p>
            <a:pPr marL="114297">
              <a:defRPr/>
            </a:pPr>
            <a:r>
              <a:rPr lang="en-US" sz="1300" dirty="0">
                <a:latin typeface="+mn-lt"/>
                <a:ea typeface="ＭＳ Ｐゴシック" charset="-128"/>
                <a:cs typeface="ＭＳ Ｐゴシック" charset="-128"/>
              </a:rPr>
              <a:t>How big is the gap? </a:t>
            </a:r>
          </a:p>
          <a:p>
            <a:pPr marL="114297">
              <a:defRPr/>
            </a:pPr>
            <a:r>
              <a:rPr lang="en-US" sz="1300" dirty="0">
                <a:latin typeface="+mn-lt"/>
                <a:ea typeface="ＭＳ Ｐゴシック" charset="-128"/>
                <a:cs typeface="ＭＳ Ｐゴシック" charset="-128"/>
              </a:rPr>
              <a:t>What can/should be done to fill it?</a:t>
            </a:r>
          </a:p>
          <a:p>
            <a:pPr marL="228594">
              <a:defRPr/>
            </a:pPr>
            <a:r>
              <a:rPr lang="en-US" sz="1300" dirty="0">
                <a:latin typeface="+mn-lt"/>
                <a:ea typeface="ＭＳ Ｐゴシック" charset="-128"/>
                <a:cs typeface="ＭＳ Ｐゴシック" charset="-128"/>
              </a:rPr>
              <a:t>Development strategies</a:t>
            </a:r>
          </a:p>
          <a:p>
            <a:pPr marL="228594">
              <a:defRPr/>
            </a:pPr>
            <a:r>
              <a:rPr lang="en-US" sz="1300" dirty="0">
                <a:latin typeface="+mn-lt"/>
                <a:ea typeface="ＭＳ Ｐゴシック" charset="-128"/>
                <a:cs typeface="ＭＳ Ｐゴシック" charset="-128"/>
              </a:rPr>
              <a:t>Recruiting strategies</a:t>
            </a:r>
          </a:p>
        </p:txBody>
      </p:sp>
      <p:sp>
        <p:nvSpPr>
          <p:cNvPr id="16" name="TextBox 41"/>
          <p:cNvSpPr txBox="1">
            <a:spLocks noChangeArrowheads="1"/>
          </p:cNvSpPr>
          <p:nvPr/>
        </p:nvSpPr>
        <p:spPr bwMode="auto">
          <a:xfrm>
            <a:off x="547407" y="721929"/>
            <a:ext cx="1311834" cy="584775"/>
          </a:xfrm>
          <a:prstGeom prst="rect">
            <a:avLst/>
          </a:prstGeom>
          <a:noFill/>
          <a:ln w="9525">
            <a:noFill/>
            <a:miter lim="800000"/>
            <a:headEnd/>
            <a:tailEnd/>
          </a:ln>
        </p:spPr>
        <p:txBody>
          <a:bodyPr wrap="none">
            <a:prstTxWarp prst="textNoShape">
              <a:avLst/>
            </a:prstTxWarp>
            <a:spAutoFit/>
          </a:bodyPr>
          <a:lstStyle/>
          <a:p>
            <a:pPr algn="ctr">
              <a:defRPr/>
            </a:pPr>
            <a:r>
              <a:rPr lang="en-US" sz="1600" b="1" i="1" dirty="0">
                <a:solidFill>
                  <a:schemeClr val="bg1">
                    <a:lumMod val="85000"/>
                  </a:schemeClr>
                </a:solidFill>
                <a:latin typeface="+mn-lt"/>
                <a:ea typeface="ＭＳ Ｐゴシック" charset="-128"/>
                <a:cs typeface="ＭＳ Ｐゴシック" charset="-128"/>
              </a:rPr>
              <a:t>Current State</a:t>
            </a:r>
          </a:p>
          <a:p>
            <a:pPr algn="ctr">
              <a:defRPr/>
            </a:pPr>
            <a:r>
              <a:rPr lang="en-US" sz="1600" b="1" i="1" dirty="0">
                <a:solidFill>
                  <a:schemeClr val="bg1">
                    <a:lumMod val="85000"/>
                  </a:schemeClr>
                </a:solidFill>
                <a:latin typeface="+mn-lt"/>
                <a:ea typeface="ＭＳ Ｐゴシック" charset="-128"/>
                <a:cs typeface="ＭＳ Ｐゴシック" charset="-128"/>
              </a:rPr>
              <a:t>Assessment</a:t>
            </a:r>
          </a:p>
        </p:txBody>
      </p:sp>
      <p:sp>
        <p:nvSpPr>
          <p:cNvPr id="56367" name="TextBox 42"/>
          <p:cNvSpPr txBox="1">
            <a:spLocks noChangeArrowheads="1"/>
          </p:cNvSpPr>
          <p:nvPr/>
        </p:nvSpPr>
        <p:spPr bwMode="auto">
          <a:xfrm>
            <a:off x="2821144" y="721929"/>
            <a:ext cx="1228413" cy="584775"/>
          </a:xfrm>
          <a:prstGeom prst="rect">
            <a:avLst/>
          </a:prstGeom>
          <a:noFill/>
          <a:ln w="9525">
            <a:noFill/>
            <a:miter lim="800000"/>
            <a:headEnd/>
            <a:tailEnd/>
          </a:ln>
        </p:spPr>
        <p:txBody>
          <a:bodyPr wrap="none">
            <a:prstTxWarp prst="textNoShape">
              <a:avLst/>
            </a:prstTxWarp>
            <a:spAutoFit/>
          </a:bodyPr>
          <a:lstStyle/>
          <a:p>
            <a:pPr algn="ctr"/>
            <a:r>
              <a:rPr lang="en-US" sz="1600" b="1" i="1" dirty="0">
                <a:solidFill>
                  <a:schemeClr val="bg1">
                    <a:lumMod val="85000"/>
                  </a:schemeClr>
                </a:solidFill>
                <a:latin typeface="Calibri" pitchFamily="-103" charset="0"/>
              </a:rPr>
              <a:t>Future State</a:t>
            </a:r>
          </a:p>
          <a:p>
            <a:pPr algn="ctr"/>
            <a:r>
              <a:rPr lang="en-US" sz="1600" b="1" i="1" dirty="0">
                <a:solidFill>
                  <a:schemeClr val="bg1">
                    <a:lumMod val="85000"/>
                  </a:schemeClr>
                </a:solidFill>
                <a:latin typeface="Calibri" pitchFamily="-103" charset="0"/>
              </a:rPr>
              <a:t>Visioning</a:t>
            </a:r>
          </a:p>
        </p:txBody>
      </p:sp>
      <p:sp>
        <p:nvSpPr>
          <p:cNvPr id="18" name="TextBox 43"/>
          <p:cNvSpPr txBox="1">
            <a:spLocks noChangeArrowheads="1"/>
          </p:cNvSpPr>
          <p:nvPr/>
        </p:nvSpPr>
        <p:spPr bwMode="auto">
          <a:xfrm>
            <a:off x="4989701" y="721929"/>
            <a:ext cx="1228349" cy="584775"/>
          </a:xfrm>
          <a:prstGeom prst="rect">
            <a:avLst/>
          </a:prstGeom>
          <a:noFill/>
          <a:ln w="9525">
            <a:noFill/>
            <a:miter lim="800000"/>
            <a:headEnd/>
            <a:tailEnd/>
          </a:ln>
        </p:spPr>
        <p:txBody>
          <a:bodyPr wrap="none">
            <a:prstTxWarp prst="textNoShape">
              <a:avLst/>
            </a:prstTxWarp>
            <a:spAutoFit/>
          </a:bodyPr>
          <a:lstStyle/>
          <a:p>
            <a:pPr algn="ctr">
              <a:defRPr/>
            </a:pPr>
            <a:r>
              <a:rPr lang="en-US" sz="1600" b="1" i="1" dirty="0">
                <a:solidFill>
                  <a:schemeClr val="bg1">
                    <a:lumMod val="85000"/>
                  </a:schemeClr>
                </a:solidFill>
                <a:latin typeface="+mn-lt"/>
                <a:ea typeface="ＭＳ Ｐゴシック" charset="-128"/>
                <a:cs typeface="ＭＳ Ｐゴシック" charset="-128"/>
              </a:rPr>
              <a:t>Strategy</a:t>
            </a:r>
          </a:p>
          <a:p>
            <a:pPr algn="ctr">
              <a:defRPr/>
            </a:pPr>
            <a:r>
              <a:rPr lang="en-US" sz="1600" b="1" i="1" dirty="0">
                <a:solidFill>
                  <a:schemeClr val="bg1">
                    <a:lumMod val="85000"/>
                  </a:schemeClr>
                </a:solidFill>
                <a:latin typeface="+mn-lt"/>
                <a:ea typeface="ＭＳ Ｐゴシック" charset="-128"/>
                <a:cs typeface="ＭＳ Ｐゴシック" charset="-128"/>
              </a:rPr>
              <a:t>Formulation</a:t>
            </a:r>
            <a:endParaRPr lang="en-US" sz="100" b="1" i="1" dirty="0">
              <a:solidFill>
                <a:schemeClr val="bg1">
                  <a:lumMod val="85000"/>
                </a:schemeClr>
              </a:solidFill>
              <a:latin typeface="+mn-lt"/>
              <a:ea typeface="ＭＳ Ｐゴシック" charset="-128"/>
              <a:cs typeface="ＭＳ Ｐゴシック" charset="-128"/>
            </a:endParaRPr>
          </a:p>
        </p:txBody>
      </p:sp>
      <p:sp>
        <p:nvSpPr>
          <p:cNvPr id="19" name="TextBox 47"/>
          <p:cNvSpPr txBox="1">
            <a:spLocks noChangeArrowheads="1"/>
          </p:cNvSpPr>
          <p:nvPr/>
        </p:nvSpPr>
        <p:spPr bwMode="auto">
          <a:xfrm>
            <a:off x="7070798" y="721929"/>
            <a:ext cx="1212703" cy="584775"/>
          </a:xfrm>
          <a:prstGeom prst="rect">
            <a:avLst/>
          </a:prstGeom>
          <a:noFill/>
          <a:ln w="9525">
            <a:noFill/>
            <a:miter lim="800000"/>
            <a:headEnd/>
            <a:tailEnd/>
          </a:ln>
        </p:spPr>
        <p:txBody>
          <a:bodyPr wrap="none">
            <a:prstTxWarp prst="textNoShape">
              <a:avLst/>
            </a:prstTxWarp>
            <a:spAutoFit/>
          </a:bodyPr>
          <a:lstStyle/>
          <a:p>
            <a:pPr algn="ctr">
              <a:defRPr/>
            </a:pPr>
            <a:r>
              <a:rPr lang="en-US" sz="1600" b="1" i="1" dirty="0">
                <a:solidFill>
                  <a:schemeClr val="bg1">
                    <a:lumMod val="85000"/>
                  </a:schemeClr>
                </a:solidFill>
                <a:latin typeface="+mn-lt"/>
                <a:ea typeface="ＭＳ Ｐゴシック" charset="-128"/>
                <a:cs typeface="ＭＳ Ｐゴシック" charset="-128"/>
              </a:rPr>
              <a:t>Execute and</a:t>
            </a:r>
          </a:p>
          <a:p>
            <a:pPr algn="ctr">
              <a:defRPr/>
            </a:pPr>
            <a:r>
              <a:rPr lang="en-US" sz="1600" b="1" i="1" dirty="0">
                <a:solidFill>
                  <a:schemeClr val="bg1">
                    <a:lumMod val="85000"/>
                  </a:schemeClr>
                </a:solidFill>
                <a:latin typeface="+mn-lt"/>
                <a:ea typeface="ＭＳ Ｐゴシック" charset="-128"/>
                <a:cs typeface="ＭＳ Ｐゴシック" charset="-128"/>
              </a:rPr>
              <a:t>Adjust</a:t>
            </a:r>
          </a:p>
        </p:txBody>
      </p:sp>
      <p:sp>
        <p:nvSpPr>
          <p:cNvPr id="63531" name="TextBox 19"/>
          <p:cNvSpPr txBox="1">
            <a:spLocks noChangeArrowheads="1"/>
          </p:cNvSpPr>
          <p:nvPr/>
        </p:nvSpPr>
        <p:spPr bwMode="auto">
          <a:xfrm>
            <a:off x="2632077" y="2621732"/>
            <a:ext cx="1870075" cy="534987"/>
          </a:xfrm>
          <a:prstGeom prst="rect">
            <a:avLst/>
          </a:prstGeom>
          <a:noFill/>
          <a:ln w="9525">
            <a:noFill/>
            <a:miter lim="800000"/>
            <a:headEnd/>
            <a:tailEnd/>
          </a:ln>
        </p:spPr>
        <p:txBody>
          <a:bodyPr>
            <a:prstTxWarp prst="textNoShape">
              <a:avLst/>
            </a:prstTxWarp>
          </a:bodyPr>
          <a:lstStyle/>
          <a:p>
            <a:pPr marL="177796" indent="-177796">
              <a:defRPr/>
            </a:pPr>
            <a:r>
              <a:rPr lang="en-US" sz="1300" dirty="0">
                <a:latin typeface="+mn-lt"/>
                <a:ea typeface="ＭＳ Ｐゴシック" charset="-128"/>
                <a:cs typeface="ＭＳ Ｐゴシック" charset="-128"/>
              </a:rPr>
              <a:t>(</a:t>
            </a:r>
            <a:r>
              <a:rPr lang="en-US" sz="1300" dirty="0" err="1">
                <a:latin typeface="+mn-lt"/>
                <a:ea typeface="ＭＳ Ｐゴシック" charset="-128"/>
                <a:cs typeface="ＭＳ Ｐゴシック" charset="-128"/>
              </a:rPr>
              <a:t>d</a:t>
            </a:r>
            <a:r>
              <a:rPr lang="en-US" sz="1300" dirty="0">
                <a:latin typeface="+mn-lt"/>
                <a:ea typeface="ＭＳ Ｐゴシック" charset="-128"/>
                <a:cs typeface="ＭＳ Ｐゴシック" charset="-128"/>
              </a:rPr>
              <a:t>) </a:t>
            </a:r>
            <a:r>
              <a:rPr lang="en-US" sz="1300" b="1" dirty="0">
                <a:latin typeface="+mn-lt"/>
                <a:ea typeface="ＭＳ Ｐゴシック" charset="-128"/>
                <a:cs typeface="ＭＳ Ｐゴシック" charset="-128"/>
              </a:rPr>
              <a:t>Forecasted External Supply</a:t>
            </a:r>
          </a:p>
        </p:txBody>
      </p:sp>
      <p:sp>
        <p:nvSpPr>
          <p:cNvPr id="21" name="Chevron 20"/>
          <p:cNvSpPr>
            <a:spLocks noChangeArrowheads="1"/>
          </p:cNvSpPr>
          <p:nvPr/>
        </p:nvSpPr>
        <p:spPr bwMode="auto">
          <a:xfrm>
            <a:off x="6723698" y="1293045"/>
            <a:ext cx="2400300" cy="1920874"/>
          </a:xfrm>
          <a:prstGeom prst="chevron">
            <a:avLst>
              <a:gd name="adj" fmla="val 14495"/>
            </a:avLst>
          </a:prstGeom>
          <a:gradFill>
            <a:gsLst>
              <a:gs pos="0">
                <a:srgbClr val="22C8E3"/>
              </a:gs>
              <a:gs pos="100000">
                <a:srgbClr val="77EA3C"/>
              </a:gs>
            </a:gsLst>
          </a:gradFill>
          <a:ln>
            <a:headEnd/>
            <a:tailEnd/>
          </a:ln>
        </p:spPr>
        <p:style>
          <a:lnRef idx="0">
            <a:schemeClr val="accent5"/>
          </a:lnRef>
          <a:fillRef idx="3">
            <a:schemeClr val="accent5"/>
          </a:fillRef>
          <a:effectRef idx="3">
            <a:schemeClr val="accent5"/>
          </a:effectRef>
          <a:fontRef idx="minor">
            <a:schemeClr val="lt1"/>
          </a:fontRef>
        </p:style>
        <p:txBody>
          <a:bodyPr anchor="ctr">
            <a:prstTxWarp prst="textNoShape">
              <a:avLst/>
            </a:prstTxWarp>
          </a:bodyPr>
          <a:lstStyle/>
          <a:p>
            <a:pPr algn="ctr">
              <a:defRPr/>
            </a:pPr>
            <a:endParaRPr lang="en-US" sz="1500" b="1" dirty="0">
              <a:solidFill>
                <a:schemeClr val="tx1"/>
              </a:solidFill>
              <a:ea typeface="ＭＳ Ｐゴシック" pitchFamily="-110" charset="-128"/>
              <a:cs typeface="ＭＳ Ｐゴシック" pitchFamily="-110" charset="-128"/>
            </a:endParaRPr>
          </a:p>
        </p:txBody>
      </p:sp>
      <p:sp>
        <p:nvSpPr>
          <p:cNvPr id="22" name="TextBox 21"/>
          <p:cNvSpPr txBox="1"/>
          <p:nvPr/>
        </p:nvSpPr>
        <p:spPr>
          <a:xfrm>
            <a:off x="6923088" y="1712094"/>
            <a:ext cx="2144712" cy="935039"/>
          </a:xfrm>
          <a:prstGeom prst="rect">
            <a:avLst/>
          </a:prstGeom>
          <a:noFill/>
        </p:spPr>
        <p:txBody>
          <a:bodyPr/>
          <a:lstStyle/>
          <a:p>
            <a:pPr marL="114297" indent="-114297">
              <a:defRPr/>
            </a:pPr>
            <a:r>
              <a:rPr lang="en-US" sz="1300" dirty="0">
                <a:latin typeface="+mn-lt"/>
                <a:ea typeface="ＭＳ Ｐゴシック" charset="-128"/>
                <a:cs typeface="ＭＳ Ｐゴシック" charset="-128"/>
              </a:rPr>
              <a:t>(</a:t>
            </a:r>
            <a:r>
              <a:rPr lang="en-US" sz="1300" dirty="0" err="1">
                <a:latin typeface="+mn-lt"/>
                <a:ea typeface="ＭＳ Ｐゴシック" charset="-128"/>
                <a:cs typeface="ＭＳ Ｐゴシック" charset="-128"/>
              </a:rPr>
              <a:t>f</a:t>
            </a:r>
            <a:r>
              <a:rPr lang="en-US" sz="1300" dirty="0">
                <a:latin typeface="+mn-lt"/>
                <a:ea typeface="ＭＳ Ｐゴシック" charset="-128"/>
                <a:cs typeface="ＭＳ Ｐゴシック" charset="-128"/>
              </a:rPr>
              <a:t>) </a:t>
            </a:r>
            <a:r>
              <a:rPr lang="en-US" sz="1300" b="1" dirty="0">
                <a:latin typeface="+mn-lt"/>
                <a:ea typeface="ＭＳ Ｐゴシック" charset="-128"/>
                <a:cs typeface="ＭＳ Ｐゴシック" charset="-128"/>
              </a:rPr>
              <a:t>Take Action &amp; Adjust</a:t>
            </a:r>
            <a:r>
              <a:rPr lang="en-US" sz="1300" dirty="0">
                <a:latin typeface="+mn-lt"/>
                <a:ea typeface="ＭＳ Ｐゴシック" charset="-128"/>
                <a:cs typeface="ＭＳ Ｐゴシック" charset="-128"/>
              </a:rPr>
              <a:t>:</a:t>
            </a:r>
          </a:p>
          <a:p>
            <a:pPr marL="114297">
              <a:defRPr/>
            </a:pPr>
            <a:r>
              <a:rPr lang="en-US" sz="1300" dirty="0">
                <a:latin typeface="+mn-lt"/>
                <a:ea typeface="ＭＳ Ｐゴシック" charset="-128"/>
                <a:cs typeface="ＭＳ Ｐゴシック" charset="-128"/>
              </a:rPr>
              <a:t>Implement</a:t>
            </a:r>
          </a:p>
          <a:p>
            <a:pPr marL="228594">
              <a:defRPr/>
            </a:pPr>
            <a:r>
              <a:rPr lang="en-US" sz="1300" dirty="0">
                <a:latin typeface="+mn-lt"/>
                <a:ea typeface="ＭＳ Ｐゴシック" charset="-128"/>
                <a:cs typeface="ＭＳ Ｐゴシック" charset="-128"/>
              </a:rPr>
              <a:t>Development strategies</a:t>
            </a:r>
          </a:p>
          <a:p>
            <a:pPr marL="228594">
              <a:defRPr/>
            </a:pPr>
            <a:r>
              <a:rPr lang="en-US" sz="1300" dirty="0">
                <a:latin typeface="+mn-lt"/>
                <a:ea typeface="ＭＳ Ｐゴシック" charset="-128"/>
                <a:cs typeface="ＭＳ Ｐゴシック" charset="-128"/>
              </a:rPr>
              <a:t>Recruiting strategies</a:t>
            </a:r>
          </a:p>
        </p:txBody>
      </p:sp>
      <p:sp>
        <p:nvSpPr>
          <p:cNvPr id="56375" name="TextBox 25"/>
          <p:cNvSpPr txBox="1">
            <a:spLocks noChangeArrowheads="1"/>
          </p:cNvSpPr>
          <p:nvPr/>
        </p:nvSpPr>
        <p:spPr bwMode="auto">
          <a:xfrm>
            <a:off x="5848546" y="3373165"/>
            <a:ext cx="2087816" cy="400110"/>
          </a:xfrm>
          <a:prstGeom prst="rect">
            <a:avLst/>
          </a:prstGeom>
          <a:noFill/>
          <a:ln w="9525">
            <a:noFill/>
            <a:miter lim="800000"/>
            <a:headEnd/>
            <a:tailEnd/>
          </a:ln>
        </p:spPr>
        <p:txBody>
          <a:bodyPr wrap="none">
            <a:prstTxWarp prst="textNoShape">
              <a:avLst/>
            </a:prstTxWarp>
            <a:spAutoFit/>
          </a:bodyPr>
          <a:lstStyle/>
          <a:p>
            <a:r>
              <a:rPr lang="en-US" sz="2000">
                <a:latin typeface="Arial Rounded MT Bold" pitchFamily="-103" charset="0"/>
                <a:ea typeface="Arial Rounded MT Bold" pitchFamily="-103" charset="0"/>
                <a:cs typeface="Arial Rounded MT Bold" pitchFamily="-103" charset="0"/>
              </a:rPr>
              <a:t>Workforce Plan</a:t>
            </a:r>
          </a:p>
        </p:txBody>
      </p:sp>
      <p:sp>
        <p:nvSpPr>
          <p:cNvPr id="24" name="Title 1"/>
          <p:cNvSpPr txBox="1">
            <a:spLocks/>
          </p:cNvSpPr>
          <p:nvPr/>
        </p:nvSpPr>
        <p:spPr bwMode="auto">
          <a:xfrm>
            <a:off x="-12643" y="45049"/>
            <a:ext cx="8458200" cy="762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defTabSz="914377">
              <a:defRPr/>
            </a:pPr>
            <a:r>
              <a:rPr lang="en-US" sz="2800" kern="0" dirty="0">
                <a:solidFill>
                  <a:srgbClr val="00B0F0"/>
                </a:solidFill>
                <a:latin typeface="+mn-lt"/>
                <a:ea typeface="ＭＳ Ｐゴシック" pitchFamily="-103" charset="-128"/>
                <a:cs typeface="ＭＳ Ｐゴシック" pitchFamily="-103" charset="-128"/>
              </a:rPr>
              <a:t>TSI Workforce Planning Process</a:t>
            </a:r>
          </a:p>
        </p:txBody>
      </p:sp>
      <p:pic>
        <p:nvPicPr>
          <p:cNvPr id="26" name="Picture 25">
            <a:extLst>
              <a:ext uri="{FF2B5EF4-FFF2-40B4-BE49-F238E27FC236}">
                <a16:creationId xmlns:a16="http://schemas.microsoft.com/office/drawing/2014/main" id="{748E05A1-8C5B-1749-B251-4933E70FD71E}"/>
              </a:ext>
            </a:extLst>
          </p:cNvPr>
          <p:cNvPicPr>
            <a:picLocks noChangeAspect="1"/>
          </p:cNvPicPr>
          <p:nvPr/>
        </p:nvPicPr>
        <p:blipFill>
          <a:blip r:embed="rId4"/>
          <a:stretch>
            <a:fillRect/>
          </a:stretch>
        </p:blipFill>
        <p:spPr>
          <a:xfrm>
            <a:off x="7152628" y="57612"/>
            <a:ext cx="1913499" cy="368437"/>
          </a:xfrm>
          <a:prstGeom prst="rect">
            <a:avLst/>
          </a:prstGeom>
        </p:spPr>
      </p:pic>
    </p:spTree>
    <p:custDataLst>
      <p:tags r:id="rId1"/>
    </p:custDataLst>
    <p:extLst>
      <p:ext uri="{BB962C8B-B14F-4D97-AF65-F5344CB8AC3E}">
        <p14:creationId xmlns:p14="http://schemas.microsoft.com/office/powerpoint/2010/main" val="2036677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125FCC-FCED-8243-B7EA-5C2AFADE1E9F}"/>
              </a:ext>
            </a:extLst>
          </p:cNvPr>
          <p:cNvPicPr>
            <a:picLocks noChangeAspect="1"/>
          </p:cNvPicPr>
          <p:nvPr/>
        </p:nvPicPr>
        <p:blipFill rotWithShape="1">
          <a:blip r:embed="rId3"/>
          <a:srcRect t="4801" b="11440"/>
          <a:stretch/>
        </p:blipFill>
        <p:spPr>
          <a:xfrm>
            <a:off x="1" y="0"/>
            <a:ext cx="9206896" cy="5143500"/>
          </a:xfrm>
          <a:prstGeom prst="rect">
            <a:avLst/>
          </a:prstGeom>
        </p:spPr>
      </p:pic>
      <p:sp>
        <p:nvSpPr>
          <p:cNvPr id="4" name="TextBox 3">
            <a:extLst>
              <a:ext uri="{FF2B5EF4-FFF2-40B4-BE49-F238E27FC236}">
                <a16:creationId xmlns:a16="http://schemas.microsoft.com/office/drawing/2014/main" id="{B2A97C98-941B-5544-87FF-41EF16E0912D}"/>
              </a:ext>
            </a:extLst>
          </p:cNvPr>
          <p:cNvSpPr txBox="1"/>
          <p:nvPr/>
        </p:nvSpPr>
        <p:spPr>
          <a:xfrm>
            <a:off x="295945" y="257823"/>
            <a:ext cx="3736315" cy="1569660"/>
          </a:xfrm>
          <a:prstGeom prst="rect">
            <a:avLst/>
          </a:prstGeom>
          <a:noFill/>
        </p:spPr>
        <p:txBody>
          <a:bodyPr wrap="square" rtlCol="0">
            <a:spAutoFit/>
          </a:bodyPr>
          <a:lstStyle/>
          <a:p>
            <a:r>
              <a:rPr lang="en-US" sz="4800" b="1" dirty="0">
                <a:solidFill>
                  <a:schemeClr val="accent3">
                    <a:lumMod val="50000"/>
                  </a:schemeClr>
                </a:solidFill>
                <a:latin typeface="Bangla MN" panose="02000500020000000000" pitchFamily="2" charset="0"/>
                <a:cs typeface="Bangla MN" panose="02000500020000000000" pitchFamily="2" charset="0"/>
              </a:rPr>
              <a:t>People Data for Good</a:t>
            </a:r>
          </a:p>
        </p:txBody>
      </p:sp>
      <p:pic>
        <p:nvPicPr>
          <p:cNvPr id="5" name="Picture 4">
            <a:extLst>
              <a:ext uri="{FF2B5EF4-FFF2-40B4-BE49-F238E27FC236}">
                <a16:creationId xmlns:a16="http://schemas.microsoft.com/office/drawing/2014/main" id="{464CBF71-F074-FA41-8191-C6E3F236605E}"/>
              </a:ext>
            </a:extLst>
          </p:cNvPr>
          <p:cNvPicPr>
            <a:picLocks noChangeAspect="1"/>
          </p:cNvPicPr>
          <p:nvPr/>
        </p:nvPicPr>
        <p:blipFill>
          <a:blip r:embed="rId4"/>
          <a:stretch>
            <a:fillRect/>
          </a:stretch>
        </p:blipFill>
        <p:spPr>
          <a:xfrm>
            <a:off x="7594444" y="124961"/>
            <a:ext cx="1279979" cy="687839"/>
          </a:xfrm>
          <a:prstGeom prst="rect">
            <a:avLst/>
          </a:prstGeom>
        </p:spPr>
      </p:pic>
      <p:pic>
        <p:nvPicPr>
          <p:cNvPr id="7" name="Picture 6">
            <a:extLst>
              <a:ext uri="{FF2B5EF4-FFF2-40B4-BE49-F238E27FC236}">
                <a16:creationId xmlns:a16="http://schemas.microsoft.com/office/drawing/2014/main" id="{ACD54C51-E847-AC47-B89C-484DED1E5765}"/>
              </a:ext>
            </a:extLst>
          </p:cNvPr>
          <p:cNvPicPr>
            <a:picLocks noChangeAspect="1"/>
          </p:cNvPicPr>
          <p:nvPr/>
        </p:nvPicPr>
        <p:blipFill rotWithShape="1">
          <a:blip r:embed="rId5">
            <a:extLst>
              <a:ext uri="{28A0092B-C50C-407E-A947-70E740481C1C}">
                <a14:useLocalDpi xmlns:a14="http://schemas.microsoft.com/office/drawing/2010/main"/>
              </a:ext>
            </a:extLst>
          </a:blip>
          <a:srcRect t="77508" r="41249"/>
          <a:stretch/>
        </p:blipFill>
        <p:spPr>
          <a:xfrm>
            <a:off x="7383713" y="1368888"/>
            <a:ext cx="1540363" cy="763346"/>
          </a:xfrm>
          <a:prstGeom prst="rect">
            <a:avLst/>
          </a:prstGeom>
        </p:spPr>
      </p:pic>
      <p:pic>
        <p:nvPicPr>
          <p:cNvPr id="12" name="Picture 11">
            <a:extLst>
              <a:ext uri="{FF2B5EF4-FFF2-40B4-BE49-F238E27FC236}">
                <a16:creationId xmlns:a16="http://schemas.microsoft.com/office/drawing/2014/main" id="{48110D9C-E055-154C-8B0C-B27AF2CF227B}"/>
              </a:ext>
            </a:extLst>
          </p:cNvPr>
          <p:cNvPicPr>
            <a:picLocks noChangeAspect="1"/>
          </p:cNvPicPr>
          <p:nvPr/>
        </p:nvPicPr>
        <p:blipFill>
          <a:blip r:embed="rId6"/>
          <a:stretch>
            <a:fillRect/>
          </a:stretch>
        </p:blipFill>
        <p:spPr>
          <a:xfrm>
            <a:off x="7544789" y="937761"/>
            <a:ext cx="1379287" cy="471606"/>
          </a:xfrm>
          <a:prstGeom prst="rect">
            <a:avLst/>
          </a:prstGeom>
        </p:spPr>
      </p:pic>
    </p:spTree>
    <p:extLst>
      <p:ext uri="{BB962C8B-B14F-4D97-AF65-F5344CB8AC3E}">
        <p14:creationId xmlns:p14="http://schemas.microsoft.com/office/powerpoint/2010/main" val="28738698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4"/>
          <p:cNvSpPr>
            <a:spLocks noChangeArrowheads="1"/>
          </p:cNvSpPr>
          <p:nvPr/>
        </p:nvSpPr>
        <p:spPr bwMode="auto">
          <a:xfrm>
            <a:off x="130969" y="2726424"/>
            <a:ext cx="8920163" cy="2370347"/>
          </a:xfrm>
          <a:prstGeom prst="roundRect">
            <a:avLst>
              <a:gd name="adj" fmla="val 6591"/>
            </a:avLst>
          </a:prstGeom>
          <a:solidFill>
            <a:srgbClr val="66CCFF"/>
          </a:solidFill>
          <a:ln>
            <a:headEnd/>
            <a:tailEnd/>
          </a:ln>
        </p:spPr>
        <p:style>
          <a:lnRef idx="0">
            <a:schemeClr val="accent5"/>
          </a:lnRef>
          <a:fillRef idx="3">
            <a:schemeClr val="accent5"/>
          </a:fillRef>
          <a:effectRef idx="3">
            <a:schemeClr val="accent5"/>
          </a:effectRef>
          <a:fontRef idx="minor">
            <a:schemeClr val="lt1"/>
          </a:fontRef>
        </p:style>
        <p:txBody>
          <a:bodyPr anchor="b"/>
          <a:lstStyle/>
          <a:p>
            <a:pPr fontAlgn="auto">
              <a:spcBef>
                <a:spcPts val="0"/>
              </a:spcBef>
              <a:spcAft>
                <a:spcPts val="0"/>
              </a:spcAft>
              <a:defRPr/>
            </a:pPr>
            <a:r>
              <a:rPr lang="en-US" sz="1400" dirty="0">
                <a:solidFill>
                  <a:schemeClr val="tx1"/>
                </a:solidFill>
              </a:rPr>
              <a:t>External View</a:t>
            </a:r>
          </a:p>
        </p:txBody>
      </p:sp>
      <p:sp>
        <p:nvSpPr>
          <p:cNvPr id="34" name="Rounded Rectangle 33"/>
          <p:cNvSpPr>
            <a:spLocks noChangeArrowheads="1"/>
          </p:cNvSpPr>
          <p:nvPr/>
        </p:nvSpPr>
        <p:spPr bwMode="auto">
          <a:xfrm>
            <a:off x="114302" y="327226"/>
            <a:ext cx="8920163" cy="2407080"/>
          </a:xfrm>
          <a:prstGeom prst="roundRect">
            <a:avLst>
              <a:gd name="adj" fmla="val 6591"/>
            </a:avLst>
          </a:prstGeom>
          <a:solidFill>
            <a:srgbClr val="CCFF66"/>
          </a:solidFill>
          <a:ln>
            <a:headEnd/>
            <a:tailEnd/>
          </a:ln>
        </p:spPr>
        <p:style>
          <a:lnRef idx="0">
            <a:schemeClr val="accent3"/>
          </a:lnRef>
          <a:fillRef idx="3">
            <a:schemeClr val="accent3"/>
          </a:fillRef>
          <a:effectRef idx="3">
            <a:schemeClr val="accent3"/>
          </a:effectRef>
          <a:fontRef idx="minor">
            <a:schemeClr val="lt1"/>
          </a:fontRef>
        </p:style>
        <p:txBody>
          <a:bodyPr/>
          <a:lstStyle/>
          <a:p>
            <a:pPr fontAlgn="auto">
              <a:spcBef>
                <a:spcPts val="0"/>
              </a:spcBef>
              <a:spcAft>
                <a:spcPts val="0"/>
              </a:spcAft>
              <a:defRPr/>
            </a:pPr>
            <a:r>
              <a:rPr lang="en-US" sz="1400" dirty="0">
                <a:solidFill>
                  <a:schemeClr val="tx1"/>
                </a:solidFill>
              </a:rPr>
              <a:t>Internal View</a:t>
            </a:r>
          </a:p>
        </p:txBody>
      </p:sp>
      <p:sp>
        <p:nvSpPr>
          <p:cNvPr id="22" name="Rounded Rectangle 21"/>
          <p:cNvSpPr>
            <a:spLocks noChangeArrowheads="1"/>
          </p:cNvSpPr>
          <p:nvPr/>
        </p:nvSpPr>
        <p:spPr bwMode="auto">
          <a:xfrm>
            <a:off x="6985000" y="455135"/>
            <a:ext cx="1905000" cy="716126"/>
          </a:xfrm>
          <a:prstGeom prst="roundRect">
            <a:avLst>
              <a:gd name="adj" fmla="val 16667"/>
            </a:avLst>
          </a:prstGeom>
          <a:solidFill>
            <a:srgbClr val="0094DA"/>
          </a:solidFill>
          <a:ln w="9525">
            <a:noFill/>
            <a:round/>
            <a:headEnd/>
            <a:tailEnd/>
          </a:ln>
          <a:effectLst>
            <a:innerShdw blurRad="63500" dist="50800" dir="5400000">
              <a:srgbClr val="000000">
                <a:alpha val="50000"/>
              </a:srgbClr>
            </a:innerShdw>
          </a:effectLst>
        </p:spPr>
        <p:txBody>
          <a:bodyPr anchor="ctr">
            <a:prstTxWarp prst="textNoShape">
              <a:avLst/>
            </a:prstTxWarp>
          </a:bodyPr>
          <a:lstStyle/>
          <a:p>
            <a:pPr algn="ctr">
              <a:defRPr/>
            </a:pPr>
            <a:r>
              <a:rPr lang="en-US" sz="1400" dirty="0">
                <a:solidFill>
                  <a:srgbClr val="FFFFFF"/>
                </a:solidFill>
                <a:latin typeface="Calibri" charset="0"/>
                <a:ea typeface="ＭＳ Ｐゴシック" charset="-128"/>
                <a:cs typeface="ＭＳ Ｐゴシック" charset="-128"/>
              </a:rPr>
              <a:t>Business Strategy</a:t>
            </a:r>
          </a:p>
          <a:p>
            <a:pPr algn="ctr">
              <a:defRPr/>
            </a:pPr>
            <a:r>
              <a:rPr lang="en-US" sz="1400" dirty="0">
                <a:solidFill>
                  <a:srgbClr val="FFFFFF"/>
                </a:solidFill>
                <a:latin typeface="Calibri" charset="0"/>
                <a:ea typeface="ＭＳ Ｐゴシック" charset="-128"/>
                <a:cs typeface="ＭＳ Ｐゴシック" charset="-128"/>
              </a:rPr>
              <a:t>&amp; Budget</a:t>
            </a:r>
          </a:p>
        </p:txBody>
      </p:sp>
      <p:grpSp>
        <p:nvGrpSpPr>
          <p:cNvPr id="2" name="Group 43"/>
          <p:cNvGrpSpPr>
            <a:grpSpLocks/>
          </p:cNvGrpSpPr>
          <p:nvPr/>
        </p:nvGrpSpPr>
        <p:grpSpPr bwMode="auto">
          <a:xfrm>
            <a:off x="4297364" y="3413571"/>
            <a:ext cx="2198687" cy="1584472"/>
            <a:chOff x="4297363" y="4452105"/>
            <a:chExt cx="2198687" cy="1584472"/>
          </a:xfrm>
        </p:grpSpPr>
        <p:sp>
          <p:nvSpPr>
            <p:cNvPr id="13" name="Rounded Rectangle 12"/>
            <p:cNvSpPr>
              <a:spLocks noChangeArrowheads="1"/>
            </p:cNvSpPr>
            <p:nvPr/>
          </p:nvSpPr>
          <p:spPr bwMode="auto">
            <a:xfrm>
              <a:off x="4591050" y="5374539"/>
              <a:ext cx="1905000" cy="662038"/>
            </a:xfrm>
            <a:prstGeom prst="roundRect">
              <a:avLst>
                <a:gd name="adj" fmla="val 16667"/>
              </a:avLst>
            </a:prstGeom>
            <a:solidFill>
              <a:srgbClr val="006060"/>
            </a:solidFill>
            <a:ln w="9525">
              <a:noFill/>
              <a:round/>
              <a:headEnd/>
              <a:tailEnd/>
            </a:ln>
            <a:effectLst>
              <a:innerShdw blurRad="63500" dist="50800" dir="5400000">
                <a:srgbClr val="000000">
                  <a:alpha val="50000"/>
                </a:srgbClr>
              </a:innerShdw>
            </a:effectLst>
          </p:spPr>
          <p:txBody>
            <a:bodyPr anchor="ctr"/>
            <a:lstStyle/>
            <a:p>
              <a:pPr algn="ctr" fontAlgn="auto">
                <a:spcBef>
                  <a:spcPts val="0"/>
                </a:spcBef>
                <a:spcAft>
                  <a:spcPts val="0"/>
                </a:spcAft>
                <a:defRPr/>
              </a:pPr>
              <a:r>
                <a:rPr lang="en-US" sz="1400" dirty="0">
                  <a:solidFill>
                    <a:schemeClr val="lt1"/>
                  </a:solidFill>
                  <a:latin typeface="+mn-lt"/>
                  <a:ea typeface="+mn-ea"/>
                  <a:cs typeface="+mn-cs"/>
                </a:rPr>
                <a:t>Recruiting</a:t>
              </a:r>
            </a:p>
            <a:p>
              <a:pPr algn="ctr" fontAlgn="auto">
                <a:spcBef>
                  <a:spcPts val="0"/>
                </a:spcBef>
                <a:spcAft>
                  <a:spcPts val="0"/>
                </a:spcAft>
                <a:defRPr/>
              </a:pPr>
              <a:r>
                <a:rPr lang="en-US" sz="1400" dirty="0">
                  <a:solidFill>
                    <a:schemeClr val="lt1"/>
                  </a:solidFill>
                  <a:latin typeface="+mn-lt"/>
                  <a:ea typeface="+mn-ea"/>
                  <a:cs typeface="+mn-cs"/>
                </a:rPr>
                <a:t>Strategy</a:t>
              </a:r>
            </a:p>
          </p:txBody>
        </p:sp>
        <p:sp>
          <p:nvSpPr>
            <p:cNvPr id="14" name="Rounded Rectangle 13"/>
            <p:cNvSpPr>
              <a:spLocks noChangeArrowheads="1"/>
            </p:cNvSpPr>
            <p:nvPr/>
          </p:nvSpPr>
          <p:spPr bwMode="auto">
            <a:xfrm>
              <a:off x="4591050" y="4452105"/>
              <a:ext cx="1905000" cy="659963"/>
            </a:xfrm>
            <a:prstGeom prst="roundRect">
              <a:avLst>
                <a:gd name="adj" fmla="val 16667"/>
              </a:avLst>
            </a:prstGeom>
            <a:solidFill>
              <a:srgbClr val="006060"/>
            </a:solidFill>
            <a:ln w="9525">
              <a:noFill/>
              <a:round/>
              <a:headEnd/>
              <a:tailEnd/>
            </a:ln>
            <a:effectLst>
              <a:innerShdw blurRad="63500" dist="50800" dir="5400000">
                <a:srgbClr val="000000">
                  <a:alpha val="50000"/>
                </a:srgbClr>
              </a:innerShdw>
            </a:effectLst>
          </p:spPr>
          <p:txBody>
            <a:bodyPr anchor="ctr"/>
            <a:lstStyle/>
            <a:p>
              <a:pPr algn="ctr" fontAlgn="auto">
                <a:spcBef>
                  <a:spcPts val="0"/>
                </a:spcBef>
                <a:spcAft>
                  <a:spcPts val="0"/>
                </a:spcAft>
                <a:defRPr/>
              </a:pPr>
              <a:r>
                <a:rPr lang="en-US" sz="1400" dirty="0">
                  <a:solidFill>
                    <a:schemeClr val="lt1"/>
                  </a:solidFill>
                  <a:latin typeface="+mn-lt"/>
                  <a:ea typeface="+mn-ea"/>
                  <a:cs typeface="+mn-cs"/>
                </a:rPr>
                <a:t>Forecast Applicant Pool</a:t>
              </a:r>
            </a:p>
          </p:txBody>
        </p:sp>
        <p:cxnSp>
          <p:nvCxnSpPr>
            <p:cNvPr id="27" name="Straight Arrow Connector 26"/>
            <p:cNvCxnSpPr>
              <a:cxnSpLocks noChangeShapeType="1"/>
              <a:stCxn id="4" idx="3"/>
              <a:endCxn id="13" idx="1"/>
            </p:cNvCxnSpPr>
            <p:nvPr/>
          </p:nvCxnSpPr>
          <p:spPr bwMode="auto">
            <a:xfrm>
              <a:off x="4297363" y="5705558"/>
              <a:ext cx="293687" cy="0"/>
            </a:xfrm>
            <a:prstGeom prst="straightConnector1">
              <a:avLst/>
            </a:prstGeom>
            <a:noFill/>
            <a:ln w="25400">
              <a:solidFill>
                <a:schemeClr val="accent1"/>
              </a:solidFill>
              <a:round/>
              <a:headEnd/>
              <a:tailEnd type="arrow" w="med" len="med"/>
            </a:ln>
            <a:effectLst>
              <a:outerShdw dist="20000" dir="5400000" rotWithShape="0">
                <a:srgbClr val="000000">
                  <a:alpha val="37999"/>
                </a:srgbClr>
              </a:outerShdw>
            </a:effectLst>
          </p:spPr>
        </p:cxnSp>
        <p:cxnSp>
          <p:nvCxnSpPr>
            <p:cNvPr id="30" name="Straight Arrow Connector 29"/>
            <p:cNvCxnSpPr>
              <a:cxnSpLocks noChangeShapeType="1"/>
              <a:stCxn id="13" idx="0"/>
              <a:endCxn id="14" idx="2"/>
            </p:cNvCxnSpPr>
            <p:nvPr/>
          </p:nvCxnSpPr>
          <p:spPr bwMode="auto">
            <a:xfrm flipV="1">
              <a:off x="5543550" y="5112068"/>
              <a:ext cx="0" cy="262471"/>
            </a:xfrm>
            <a:prstGeom prst="straightConnector1">
              <a:avLst/>
            </a:prstGeom>
            <a:noFill/>
            <a:ln w="25400">
              <a:solidFill>
                <a:schemeClr val="accent1"/>
              </a:solidFill>
              <a:round/>
              <a:headEnd/>
              <a:tailEnd type="arrow" w="med" len="med"/>
            </a:ln>
            <a:effectLst>
              <a:outerShdw dist="20000" dir="5400000" rotWithShape="0">
                <a:srgbClr val="000000">
                  <a:alpha val="37999"/>
                </a:srgbClr>
              </a:outerShdw>
            </a:effectLst>
          </p:spPr>
        </p:cxnSp>
      </p:grpSp>
      <p:grpSp>
        <p:nvGrpSpPr>
          <p:cNvPr id="6" name="Group 45"/>
          <p:cNvGrpSpPr>
            <a:grpSpLocks/>
          </p:cNvGrpSpPr>
          <p:nvPr/>
        </p:nvGrpSpPr>
        <p:grpSpPr bwMode="auto">
          <a:xfrm>
            <a:off x="4298951" y="460797"/>
            <a:ext cx="2197100" cy="1686044"/>
            <a:chOff x="4298950" y="1727937"/>
            <a:chExt cx="2197100" cy="1686044"/>
          </a:xfrm>
        </p:grpSpPr>
        <p:sp>
          <p:nvSpPr>
            <p:cNvPr id="19" name="Rounded Rectangle 18"/>
            <p:cNvSpPr>
              <a:spLocks noChangeArrowheads="1"/>
            </p:cNvSpPr>
            <p:nvPr/>
          </p:nvSpPr>
          <p:spPr bwMode="auto">
            <a:xfrm>
              <a:off x="4591050" y="1727937"/>
              <a:ext cx="1905000" cy="725101"/>
            </a:xfrm>
            <a:prstGeom prst="roundRect">
              <a:avLst>
                <a:gd name="adj" fmla="val 16667"/>
              </a:avLst>
            </a:prstGeom>
            <a:solidFill>
              <a:srgbClr val="33CC33"/>
            </a:solidFill>
            <a:ln w="9525">
              <a:noFill/>
              <a:round/>
              <a:headEnd/>
              <a:tailEnd/>
            </a:ln>
            <a:effectLst>
              <a:innerShdw blurRad="63500" dist="50800" dir="5400000">
                <a:srgbClr val="000000">
                  <a:alpha val="50000"/>
                </a:srgbClr>
              </a:innerShdw>
            </a:effectLst>
          </p:spPr>
          <p:txBody>
            <a:bodyPr anchor="ctr"/>
            <a:lstStyle/>
            <a:p>
              <a:pPr algn="ctr" fontAlgn="auto">
                <a:spcBef>
                  <a:spcPts val="0"/>
                </a:spcBef>
                <a:spcAft>
                  <a:spcPts val="0"/>
                </a:spcAft>
                <a:defRPr/>
              </a:pPr>
              <a:r>
                <a:rPr lang="en-US" sz="1400" dirty="0">
                  <a:solidFill>
                    <a:schemeClr val="lt1"/>
                  </a:solidFill>
                  <a:latin typeface="+mn-lt"/>
                  <a:ea typeface="+mn-ea"/>
                  <a:cs typeface="+mn-cs"/>
                </a:rPr>
                <a:t>Development</a:t>
              </a:r>
            </a:p>
            <a:p>
              <a:pPr algn="ctr" fontAlgn="auto">
                <a:spcBef>
                  <a:spcPts val="0"/>
                </a:spcBef>
                <a:spcAft>
                  <a:spcPts val="0"/>
                </a:spcAft>
                <a:defRPr/>
              </a:pPr>
              <a:r>
                <a:rPr lang="en-US" sz="1400" dirty="0">
                  <a:solidFill>
                    <a:schemeClr val="lt1"/>
                  </a:solidFill>
                  <a:latin typeface="+mn-lt"/>
                  <a:ea typeface="+mn-ea"/>
                  <a:cs typeface="+mn-cs"/>
                </a:rPr>
                <a:t>Strategy</a:t>
              </a:r>
            </a:p>
          </p:txBody>
        </p:sp>
        <p:cxnSp>
          <p:nvCxnSpPr>
            <p:cNvPr id="25" name="Straight Arrow Connector 24"/>
            <p:cNvCxnSpPr>
              <a:cxnSpLocks noChangeShapeType="1"/>
              <a:stCxn id="5" idx="3"/>
            </p:cNvCxnSpPr>
            <p:nvPr/>
          </p:nvCxnSpPr>
          <p:spPr bwMode="auto">
            <a:xfrm>
              <a:off x="4298950" y="2076451"/>
              <a:ext cx="292100" cy="0"/>
            </a:xfrm>
            <a:prstGeom prst="straightConnector1">
              <a:avLst/>
            </a:prstGeom>
            <a:noFill/>
            <a:ln w="25400">
              <a:solidFill>
                <a:schemeClr val="accent1"/>
              </a:solidFill>
              <a:round/>
              <a:headEnd/>
              <a:tailEnd type="arrow" w="med" len="med"/>
            </a:ln>
            <a:effectLst>
              <a:outerShdw dist="20000" dir="5400000" rotWithShape="0">
                <a:srgbClr val="000000">
                  <a:alpha val="37999"/>
                </a:srgbClr>
              </a:outerShdw>
            </a:effectLst>
          </p:spPr>
        </p:cxnSp>
        <p:sp>
          <p:nvSpPr>
            <p:cNvPr id="33" name="Rounded Rectangle 32"/>
            <p:cNvSpPr>
              <a:spLocks noChangeArrowheads="1"/>
            </p:cNvSpPr>
            <p:nvPr/>
          </p:nvSpPr>
          <p:spPr bwMode="auto">
            <a:xfrm>
              <a:off x="4591050" y="2691399"/>
              <a:ext cx="1905000" cy="722582"/>
            </a:xfrm>
            <a:prstGeom prst="roundRect">
              <a:avLst>
                <a:gd name="adj" fmla="val 16667"/>
              </a:avLst>
            </a:prstGeom>
            <a:solidFill>
              <a:srgbClr val="33CC33"/>
            </a:solidFill>
            <a:ln w="9525">
              <a:noFill/>
              <a:round/>
              <a:headEnd/>
              <a:tailEnd/>
            </a:ln>
            <a:effectLst>
              <a:innerShdw blurRad="63500" dist="50800" dir="5400000">
                <a:srgbClr val="000000">
                  <a:alpha val="50000"/>
                </a:srgbClr>
              </a:innerShdw>
            </a:effectLst>
          </p:spPr>
          <p:txBody>
            <a:bodyPr anchor="ctr"/>
            <a:lstStyle/>
            <a:p>
              <a:pPr algn="ctr" fontAlgn="auto">
                <a:spcBef>
                  <a:spcPts val="0"/>
                </a:spcBef>
                <a:spcAft>
                  <a:spcPts val="0"/>
                </a:spcAft>
                <a:defRPr/>
              </a:pPr>
              <a:r>
                <a:rPr lang="en-US" sz="1400" dirty="0">
                  <a:solidFill>
                    <a:schemeClr val="lt1"/>
                  </a:solidFill>
                  <a:latin typeface="+mn-lt"/>
                  <a:ea typeface="+mn-ea"/>
                  <a:cs typeface="+mn-cs"/>
                </a:rPr>
                <a:t>Forecast Internal Supply</a:t>
              </a:r>
            </a:p>
          </p:txBody>
        </p:sp>
        <p:cxnSp>
          <p:nvCxnSpPr>
            <p:cNvPr id="40" name="Straight Arrow Connector 39"/>
            <p:cNvCxnSpPr>
              <a:cxnSpLocks noChangeShapeType="1"/>
              <a:stCxn id="33" idx="0"/>
              <a:endCxn id="19" idx="2"/>
            </p:cNvCxnSpPr>
            <p:nvPr/>
          </p:nvCxnSpPr>
          <p:spPr bwMode="auto">
            <a:xfrm flipV="1">
              <a:off x="5543550" y="2453038"/>
              <a:ext cx="0" cy="238361"/>
            </a:xfrm>
            <a:prstGeom prst="straightConnector1">
              <a:avLst/>
            </a:prstGeom>
            <a:noFill/>
            <a:ln w="25400">
              <a:solidFill>
                <a:schemeClr val="accent1"/>
              </a:solidFill>
              <a:round/>
              <a:headEnd type="arrow" w="med" len="med"/>
              <a:tailEnd/>
            </a:ln>
            <a:effectLst>
              <a:outerShdw dist="20000" dir="5400000" rotWithShape="0">
                <a:srgbClr val="000000">
                  <a:alpha val="37999"/>
                </a:srgbClr>
              </a:outerShdw>
            </a:effectLst>
          </p:spPr>
        </p:cxnSp>
      </p:grpSp>
      <p:grpSp>
        <p:nvGrpSpPr>
          <p:cNvPr id="7" name="Group 54"/>
          <p:cNvGrpSpPr>
            <a:grpSpLocks/>
          </p:cNvGrpSpPr>
          <p:nvPr/>
        </p:nvGrpSpPr>
        <p:grpSpPr bwMode="auto">
          <a:xfrm>
            <a:off x="6985000" y="2146841"/>
            <a:ext cx="1905000" cy="940304"/>
            <a:chOff x="6985000" y="3479296"/>
            <a:chExt cx="1905000" cy="940304"/>
          </a:xfrm>
        </p:grpSpPr>
        <p:sp>
          <p:nvSpPr>
            <p:cNvPr id="45" name="Rounded Rectangle 44"/>
            <p:cNvSpPr>
              <a:spLocks noChangeArrowheads="1"/>
            </p:cNvSpPr>
            <p:nvPr/>
          </p:nvSpPr>
          <p:spPr bwMode="auto">
            <a:xfrm>
              <a:off x="6985000" y="3695306"/>
              <a:ext cx="1905000" cy="724294"/>
            </a:xfrm>
            <a:prstGeom prst="roundRect">
              <a:avLst>
                <a:gd name="adj" fmla="val 16667"/>
              </a:avLst>
            </a:prstGeom>
            <a:solidFill>
              <a:srgbClr val="0094DA"/>
            </a:solidFill>
            <a:ln w="9525">
              <a:noFill/>
              <a:round/>
              <a:headEnd/>
              <a:tailEnd/>
            </a:ln>
            <a:effectLst>
              <a:innerShdw blurRad="63500" dist="50800" dir="5400000">
                <a:srgbClr val="000000">
                  <a:alpha val="50000"/>
                </a:srgbClr>
              </a:innerShdw>
            </a:effectLst>
          </p:spPr>
          <p:txBody>
            <a:bodyPr anchor="ctr"/>
            <a:lstStyle/>
            <a:p>
              <a:pPr algn="ctr" fontAlgn="auto">
                <a:spcBef>
                  <a:spcPts val="0"/>
                </a:spcBef>
                <a:spcAft>
                  <a:spcPts val="0"/>
                </a:spcAft>
                <a:defRPr/>
              </a:pPr>
              <a:r>
                <a:rPr lang="en-US" sz="1400" dirty="0">
                  <a:solidFill>
                    <a:schemeClr val="lt1"/>
                  </a:solidFill>
                  <a:latin typeface="+mn-lt"/>
                  <a:ea typeface="+mn-ea"/>
                  <a:cs typeface="+mn-cs"/>
                </a:rPr>
                <a:t>Talent Capacity &amp;</a:t>
              </a:r>
            </a:p>
            <a:p>
              <a:pPr algn="ctr" fontAlgn="auto">
                <a:spcBef>
                  <a:spcPts val="0"/>
                </a:spcBef>
                <a:spcAft>
                  <a:spcPts val="0"/>
                </a:spcAft>
                <a:defRPr/>
              </a:pPr>
              <a:r>
                <a:rPr lang="en-US" sz="1400" dirty="0">
                  <a:solidFill>
                    <a:schemeClr val="lt1"/>
                  </a:solidFill>
                  <a:latin typeface="+mn-lt"/>
                  <a:ea typeface="+mn-ea"/>
                  <a:cs typeface="+mn-cs"/>
                </a:rPr>
                <a:t>Labor Modeling</a:t>
              </a:r>
            </a:p>
          </p:txBody>
        </p:sp>
        <p:cxnSp>
          <p:nvCxnSpPr>
            <p:cNvPr id="47" name="Straight Arrow Connector 46"/>
            <p:cNvCxnSpPr>
              <a:cxnSpLocks noChangeShapeType="1"/>
              <a:stCxn id="23" idx="2"/>
              <a:endCxn id="45" idx="0"/>
            </p:cNvCxnSpPr>
            <p:nvPr/>
          </p:nvCxnSpPr>
          <p:spPr bwMode="auto">
            <a:xfrm>
              <a:off x="7937500" y="3479296"/>
              <a:ext cx="0" cy="216010"/>
            </a:xfrm>
            <a:prstGeom prst="straightConnector1">
              <a:avLst/>
            </a:prstGeom>
            <a:noFill/>
            <a:ln w="25400">
              <a:solidFill>
                <a:schemeClr val="accent1"/>
              </a:solidFill>
              <a:round/>
              <a:headEnd/>
              <a:tailEnd type="arrow" w="med" len="med"/>
            </a:ln>
            <a:effectLst>
              <a:outerShdw dist="20000" dir="5400000" rotWithShape="0">
                <a:srgbClr val="000000">
                  <a:alpha val="37999"/>
                </a:srgbClr>
              </a:outerShdw>
            </a:effectLst>
          </p:spPr>
        </p:cxnSp>
      </p:grpSp>
      <p:sp>
        <p:nvSpPr>
          <p:cNvPr id="58383" name="TextBox 61"/>
          <p:cNvSpPr txBox="1">
            <a:spLocks noChangeArrowheads="1"/>
          </p:cNvSpPr>
          <p:nvPr/>
        </p:nvSpPr>
        <p:spPr bwMode="auto">
          <a:xfrm>
            <a:off x="6172202" y="-20637"/>
            <a:ext cx="2948243" cy="369332"/>
          </a:xfrm>
          <a:prstGeom prst="rect">
            <a:avLst/>
          </a:prstGeom>
          <a:noFill/>
          <a:ln w="9525">
            <a:noFill/>
            <a:miter lim="800000"/>
            <a:headEnd/>
            <a:tailEnd/>
          </a:ln>
        </p:spPr>
        <p:txBody>
          <a:bodyPr wrap="none">
            <a:prstTxWarp prst="textNoShape">
              <a:avLst/>
            </a:prstTxWarp>
            <a:spAutoFit/>
          </a:bodyPr>
          <a:lstStyle/>
          <a:p>
            <a:r>
              <a:rPr lang="en-US" i="1" u="sng" dirty="0">
                <a:solidFill>
                  <a:schemeClr val="bg1"/>
                </a:solidFill>
                <a:latin typeface="Calibri" pitchFamily="-103" charset="0"/>
              </a:rPr>
              <a:t>Business &amp; Financial Planning</a:t>
            </a:r>
          </a:p>
        </p:txBody>
      </p:sp>
      <p:sp>
        <p:nvSpPr>
          <p:cNvPr id="58384" name="TextBox 62"/>
          <p:cNvSpPr txBox="1">
            <a:spLocks noChangeArrowheads="1"/>
          </p:cNvSpPr>
          <p:nvPr/>
        </p:nvSpPr>
        <p:spPr bwMode="auto">
          <a:xfrm>
            <a:off x="76200" y="-20637"/>
            <a:ext cx="1623586" cy="369332"/>
          </a:xfrm>
          <a:prstGeom prst="rect">
            <a:avLst/>
          </a:prstGeom>
          <a:noFill/>
          <a:ln w="9525">
            <a:noFill/>
            <a:miter lim="800000"/>
            <a:headEnd/>
            <a:tailEnd/>
          </a:ln>
        </p:spPr>
        <p:txBody>
          <a:bodyPr wrap="none">
            <a:prstTxWarp prst="textNoShape">
              <a:avLst/>
            </a:prstTxWarp>
            <a:spAutoFit/>
          </a:bodyPr>
          <a:lstStyle/>
          <a:p>
            <a:r>
              <a:rPr lang="en-US" i="1" u="sng">
                <a:solidFill>
                  <a:schemeClr val="bg1"/>
                </a:solidFill>
                <a:latin typeface="Calibri" pitchFamily="-103" charset="0"/>
              </a:rPr>
              <a:t>Talent Planning</a:t>
            </a:r>
          </a:p>
        </p:txBody>
      </p:sp>
      <p:grpSp>
        <p:nvGrpSpPr>
          <p:cNvPr id="8" name="Group 47"/>
          <p:cNvGrpSpPr>
            <a:grpSpLocks/>
          </p:cNvGrpSpPr>
          <p:nvPr/>
        </p:nvGrpSpPr>
        <p:grpSpPr bwMode="auto">
          <a:xfrm>
            <a:off x="4591051" y="2146841"/>
            <a:ext cx="1905000" cy="1266730"/>
            <a:chOff x="4591050" y="3479297"/>
            <a:chExt cx="1905000" cy="1266730"/>
          </a:xfrm>
        </p:grpSpPr>
        <p:cxnSp>
          <p:nvCxnSpPr>
            <p:cNvPr id="36" name="Straight Arrow Connector 35"/>
            <p:cNvCxnSpPr>
              <a:cxnSpLocks noChangeShapeType="1"/>
              <a:stCxn id="14" idx="0"/>
            </p:cNvCxnSpPr>
            <p:nvPr/>
          </p:nvCxnSpPr>
          <p:spPr bwMode="auto">
            <a:xfrm flipV="1">
              <a:off x="5543550" y="4421189"/>
              <a:ext cx="1588" cy="324838"/>
            </a:xfrm>
            <a:prstGeom prst="straightConnector1">
              <a:avLst/>
            </a:prstGeom>
            <a:noFill/>
            <a:ln w="25400">
              <a:solidFill>
                <a:schemeClr val="accent1"/>
              </a:solidFill>
              <a:round/>
              <a:headEnd/>
              <a:tailEnd type="arrow" w="med" len="med"/>
            </a:ln>
            <a:effectLst>
              <a:outerShdw dist="20000" dir="5400000" rotWithShape="0">
                <a:srgbClr val="000000">
                  <a:alpha val="37999"/>
                </a:srgbClr>
              </a:outerShdw>
            </a:effectLst>
          </p:spPr>
        </p:cxnSp>
        <p:cxnSp>
          <p:nvCxnSpPr>
            <p:cNvPr id="39" name="Straight Arrow Connector 38"/>
            <p:cNvCxnSpPr>
              <a:cxnSpLocks noChangeShapeType="1"/>
              <a:stCxn id="64" idx="0"/>
            </p:cNvCxnSpPr>
            <p:nvPr/>
          </p:nvCxnSpPr>
          <p:spPr bwMode="auto">
            <a:xfrm flipV="1">
              <a:off x="5543550" y="3479297"/>
              <a:ext cx="0" cy="216397"/>
            </a:xfrm>
            <a:prstGeom prst="straightConnector1">
              <a:avLst/>
            </a:prstGeom>
            <a:noFill/>
            <a:ln w="25400">
              <a:solidFill>
                <a:schemeClr val="accent1"/>
              </a:solidFill>
              <a:round/>
              <a:headEnd type="arrow" w="med" len="med"/>
              <a:tailEnd/>
            </a:ln>
            <a:effectLst>
              <a:outerShdw dist="20000" dir="5400000" rotWithShape="0">
                <a:srgbClr val="000000">
                  <a:alpha val="37999"/>
                </a:srgbClr>
              </a:outerShdw>
            </a:effectLst>
          </p:spPr>
        </p:cxnSp>
        <p:sp>
          <p:nvSpPr>
            <p:cNvPr id="64" name="Rounded Rectangle 63"/>
            <p:cNvSpPr>
              <a:spLocks noChangeArrowheads="1"/>
            </p:cNvSpPr>
            <p:nvPr/>
          </p:nvSpPr>
          <p:spPr bwMode="auto">
            <a:xfrm>
              <a:off x="4591050" y="3695694"/>
              <a:ext cx="1905000" cy="723905"/>
            </a:xfrm>
            <a:prstGeom prst="roundRect">
              <a:avLst>
                <a:gd name="adj" fmla="val 16667"/>
              </a:avLst>
            </a:prstGeom>
            <a:gradFill rotWithShape="1">
              <a:gsLst>
                <a:gs pos="0">
                  <a:srgbClr val="33CC33"/>
                </a:gs>
                <a:gs pos="99001">
                  <a:srgbClr val="006060"/>
                </a:gs>
                <a:gs pos="100000">
                  <a:srgbClr val="FFFFFF"/>
                </a:gs>
              </a:gsLst>
              <a:lin ang="5400000"/>
            </a:gradFill>
            <a:ln w="9525">
              <a:noFill/>
              <a:round/>
              <a:headEnd/>
              <a:tailEnd/>
            </a:ln>
            <a:effectLst>
              <a:innerShdw blurRad="63500" dist="50800" dir="5400000">
                <a:srgbClr val="000000">
                  <a:alpha val="50000"/>
                </a:srgbClr>
              </a:innerShdw>
            </a:effectLst>
          </p:spPr>
          <p:txBody>
            <a:bodyPr anchor="ctr">
              <a:prstTxWarp prst="textNoShape">
                <a:avLst/>
              </a:prstTxWarp>
            </a:bodyPr>
            <a:lstStyle/>
            <a:p>
              <a:pPr algn="ctr">
                <a:defRPr/>
              </a:pPr>
              <a:r>
                <a:rPr lang="en-US" sz="1400" dirty="0">
                  <a:solidFill>
                    <a:srgbClr val="FFFFFF"/>
                  </a:solidFill>
                  <a:latin typeface="Calibri" charset="0"/>
                  <a:ea typeface="ＭＳ Ｐゴシック" charset="-128"/>
                  <a:cs typeface="ＭＳ Ｐゴシック" charset="-128"/>
                </a:rPr>
                <a:t>Org. Design, Contingent, FT-PT Mix, AI, Automation, etc.</a:t>
              </a:r>
            </a:p>
          </p:txBody>
        </p:sp>
      </p:grpSp>
      <p:grpSp>
        <p:nvGrpSpPr>
          <p:cNvPr id="9" name="Group 52"/>
          <p:cNvGrpSpPr>
            <a:grpSpLocks/>
          </p:cNvGrpSpPr>
          <p:nvPr/>
        </p:nvGrpSpPr>
        <p:grpSpPr bwMode="auto">
          <a:xfrm>
            <a:off x="6496055" y="1492387"/>
            <a:ext cx="488951" cy="306387"/>
            <a:chOff x="6496050" y="2552700"/>
            <a:chExt cx="488950" cy="306388"/>
          </a:xfrm>
        </p:grpSpPr>
        <p:cxnSp>
          <p:nvCxnSpPr>
            <p:cNvPr id="50" name="Straight Arrow Connector 49"/>
            <p:cNvCxnSpPr>
              <a:cxnSpLocks noChangeShapeType="1"/>
            </p:cNvCxnSpPr>
            <p:nvPr/>
          </p:nvCxnSpPr>
          <p:spPr bwMode="auto">
            <a:xfrm>
              <a:off x="6496050" y="2857500"/>
              <a:ext cx="488950" cy="1588"/>
            </a:xfrm>
            <a:prstGeom prst="straightConnector1">
              <a:avLst/>
            </a:prstGeom>
            <a:noFill/>
            <a:ln w="25400">
              <a:solidFill>
                <a:schemeClr val="accent1"/>
              </a:solidFill>
              <a:round/>
              <a:headEnd type="arrow" w="med" len="med"/>
              <a:tailEnd type="arrow" w="med" len="med"/>
            </a:ln>
            <a:effectLst>
              <a:outerShdw dist="20000" dir="5400000" rotWithShape="0">
                <a:srgbClr val="000000">
                  <a:alpha val="37999"/>
                </a:srgbClr>
              </a:outerShdw>
            </a:effectLst>
          </p:spPr>
        </p:cxnSp>
        <p:sp>
          <p:nvSpPr>
            <p:cNvPr id="58418" name="TextBox 43"/>
            <p:cNvSpPr txBox="1">
              <a:spLocks noChangeArrowheads="1"/>
            </p:cNvSpPr>
            <p:nvPr/>
          </p:nvSpPr>
          <p:spPr bwMode="auto">
            <a:xfrm>
              <a:off x="6497638" y="2552700"/>
              <a:ext cx="439543" cy="277000"/>
            </a:xfrm>
            <a:prstGeom prst="rect">
              <a:avLst/>
            </a:prstGeom>
            <a:noFill/>
            <a:ln w="9525">
              <a:noFill/>
              <a:miter lim="800000"/>
              <a:headEnd/>
              <a:tailEnd/>
            </a:ln>
          </p:spPr>
          <p:txBody>
            <a:bodyPr wrap="none">
              <a:prstTxWarp prst="textNoShape">
                <a:avLst/>
              </a:prstTxWarp>
              <a:spAutoFit/>
            </a:bodyPr>
            <a:lstStyle/>
            <a:p>
              <a:r>
                <a:rPr lang="en-US" sz="1200" i="1">
                  <a:latin typeface="Calibri" pitchFamily="-103" charset="0"/>
                </a:rPr>
                <a:t>Gap</a:t>
              </a:r>
            </a:p>
          </p:txBody>
        </p:sp>
      </p:grpSp>
      <p:sp>
        <p:nvSpPr>
          <p:cNvPr id="3" name="Rounded Rectangle 2"/>
          <p:cNvSpPr>
            <a:spLocks noChangeArrowheads="1"/>
          </p:cNvSpPr>
          <p:nvPr/>
        </p:nvSpPr>
        <p:spPr bwMode="auto">
          <a:xfrm>
            <a:off x="228599" y="2363238"/>
            <a:ext cx="1905000" cy="725494"/>
          </a:xfrm>
          <a:prstGeom prst="roundRect">
            <a:avLst>
              <a:gd name="adj" fmla="val 16667"/>
            </a:avLst>
          </a:prstGeom>
          <a:gradFill rotWithShape="1">
            <a:gsLst>
              <a:gs pos="0">
                <a:srgbClr val="33CC33"/>
              </a:gs>
              <a:gs pos="99001">
                <a:srgbClr val="006060"/>
              </a:gs>
              <a:gs pos="100000">
                <a:srgbClr val="FFFFFF"/>
              </a:gs>
            </a:gsLst>
            <a:lin ang="5400000"/>
          </a:gradFill>
          <a:ln w="9525">
            <a:noFill/>
            <a:round/>
            <a:headEnd/>
            <a:tailEnd/>
          </a:ln>
          <a:effectLst>
            <a:innerShdw blurRad="63500" dist="50800" dir="5400000">
              <a:srgbClr val="000000">
                <a:alpha val="50000"/>
              </a:srgbClr>
            </a:innerShdw>
          </a:effectLst>
        </p:spPr>
        <p:txBody>
          <a:bodyPr anchor="ctr">
            <a:prstTxWarp prst="textNoShape">
              <a:avLst/>
            </a:prstTxWarp>
          </a:bodyPr>
          <a:lstStyle/>
          <a:p>
            <a:pPr algn="ctr">
              <a:defRPr/>
            </a:pPr>
            <a:r>
              <a:rPr lang="en-US" sz="1400">
                <a:solidFill>
                  <a:srgbClr val="FFFFFF"/>
                </a:solidFill>
                <a:latin typeface="Calibri" charset="0"/>
                <a:ea typeface="ＭＳ Ｐゴシック" charset="-128"/>
                <a:cs typeface="ＭＳ Ｐゴシック" charset="-128"/>
              </a:rPr>
              <a:t>Attributes of Successful Employees</a:t>
            </a:r>
          </a:p>
        </p:txBody>
      </p:sp>
      <p:grpSp>
        <p:nvGrpSpPr>
          <p:cNvPr id="10" name="Group 37"/>
          <p:cNvGrpSpPr>
            <a:grpSpLocks/>
          </p:cNvGrpSpPr>
          <p:nvPr/>
        </p:nvGrpSpPr>
        <p:grpSpPr bwMode="auto">
          <a:xfrm>
            <a:off x="2133599" y="2363238"/>
            <a:ext cx="2165354" cy="725494"/>
            <a:chOff x="2133597" y="3695694"/>
            <a:chExt cx="2165353" cy="725494"/>
          </a:xfrm>
        </p:grpSpPr>
        <p:sp>
          <p:nvSpPr>
            <p:cNvPr id="37" name="Rounded Rectangle 36"/>
            <p:cNvSpPr>
              <a:spLocks noChangeArrowheads="1"/>
            </p:cNvSpPr>
            <p:nvPr/>
          </p:nvSpPr>
          <p:spPr bwMode="auto">
            <a:xfrm>
              <a:off x="2393950" y="3695694"/>
              <a:ext cx="1905000" cy="725494"/>
            </a:xfrm>
            <a:prstGeom prst="roundRect">
              <a:avLst>
                <a:gd name="adj" fmla="val 16667"/>
              </a:avLst>
            </a:prstGeom>
            <a:gradFill rotWithShape="1">
              <a:gsLst>
                <a:gs pos="0">
                  <a:srgbClr val="33CC33"/>
                </a:gs>
                <a:gs pos="99001">
                  <a:srgbClr val="006060"/>
                </a:gs>
                <a:gs pos="100000">
                  <a:srgbClr val="FFFFFF"/>
                </a:gs>
              </a:gsLst>
              <a:lin ang="5400000"/>
            </a:gradFill>
            <a:ln w="9525">
              <a:noFill/>
              <a:round/>
              <a:headEnd/>
              <a:tailEnd/>
            </a:ln>
            <a:effectLst>
              <a:innerShdw blurRad="63500" dist="50800" dir="5400000">
                <a:srgbClr val="000000">
                  <a:alpha val="50000"/>
                </a:srgbClr>
              </a:innerShdw>
            </a:effectLst>
          </p:spPr>
          <p:txBody>
            <a:bodyPr anchor="ctr"/>
            <a:lstStyle/>
            <a:p>
              <a:pPr algn="ctr" fontAlgn="auto">
                <a:spcBef>
                  <a:spcPts val="0"/>
                </a:spcBef>
                <a:spcAft>
                  <a:spcPts val="0"/>
                </a:spcAft>
                <a:defRPr/>
              </a:pPr>
              <a:r>
                <a:rPr lang="en-US" sz="1400" dirty="0">
                  <a:solidFill>
                    <a:schemeClr val="lt1"/>
                  </a:solidFill>
                  <a:latin typeface="+mn-lt"/>
                  <a:ea typeface="+mn-ea"/>
                  <a:cs typeface="+mn-cs"/>
                </a:rPr>
                <a:t>Assessment</a:t>
              </a:r>
            </a:p>
            <a:p>
              <a:pPr algn="ctr" fontAlgn="auto">
                <a:spcBef>
                  <a:spcPts val="0"/>
                </a:spcBef>
                <a:spcAft>
                  <a:spcPts val="0"/>
                </a:spcAft>
                <a:defRPr/>
              </a:pPr>
              <a:r>
                <a:rPr lang="en-US" sz="1400" dirty="0">
                  <a:solidFill>
                    <a:schemeClr val="lt1"/>
                  </a:solidFill>
                  <a:latin typeface="+mn-lt"/>
                  <a:ea typeface="+mn-ea"/>
                  <a:cs typeface="+mn-cs"/>
                </a:rPr>
                <a:t>Strategy</a:t>
              </a:r>
            </a:p>
          </p:txBody>
        </p:sp>
        <p:cxnSp>
          <p:nvCxnSpPr>
            <p:cNvPr id="51" name="Straight Arrow Connector 50"/>
            <p:cNvCxnSpPr>
              <a:cxnSpLocks noChangeShapeType="1"/>
              <a:stCxn id="3" idx="3"/>
              <a:endCxn id="37" idx="1"/>
            </p:cNvCxnSpPr>
            <p:nvPr/>
          </p:nvCxnSpPr>
          <p:spPr bwMode="auto">
            <a:xfrm>
              <a:off x="2133597" y="4058441"/>
              <a:ext cx="260353" cy="0"/>
            </a:xfrm>
            <a:prstGeom prst="straightConnector1">
              <a:avLst/>
            </a:prstGeom>
            <a:noFill/>
            <a:ln w="25400">
              <a:solidFill>
                <a:schemeClr val="accent1"/>
              </a:solidFill>
              <a:round/>
              <a:headEnd/>
              <a:tailEnd type="arrow" w="med" len="med"/>
            </a:ln>
            <a:effectLst>
              <a:outerShdw dist="20000" dir="5400000" rotWithShape="0">
                <a:srgbClr val="000000">
                  <a:alpha val="37999"/>
                </a:srgbClr>
              </a:outerShdw>
            </a:effectLst>
          </p:spPr>
        </p:cxnSp>
      </p:grpSp>
      <p:grpSp>
        <p:nvGrpSpPr>
          <p:cNvPr id="11" name="Group 41"/>
          <p:cNvGrpSpPr>
            <a:grpSpLocks/>
          </p:cNvGrpSpPr>
          <p:nvPr/>
        </p:nvGrpSpPr>
        <p:grpSpPr bwMode="auto">
          <a:xfrm>
            <a:off x="2393951" y="447360"/>
            <a:ext cx="1905000" cy="1915878"/>
            <a:chOff x="2393950" y="1714497"/>
            <a:chExt cx="1905000" cy="1915878"/>
          </a:xfrm>
        </p:grpSpPr>
        <p:sp>
          <p:nvSpPr>
            <p:cNvPr id="5" name="Rounded Rectangle 4"/>
            <p:cNvSpPr>
              <a:spLocks noChangeArrowheads="1"/>
            </p:cNvSpPr>
            <p:nvPr/>
          </p:nvSpPr>
          <p:spPr bwMode="auto">
            <a:xfrm>
              <a:off x="2393950" y="1714497"/>
              <a:ext cx="1905000" cy="723901"/>
            </a:xfrm>
            <a:prstGeom prst="roundRect">
              <a:avLst>
                <a:gd name="adj" fmla="val 16667"/>
              </a:avLst>
            </a:prstGeom>
            <a:solidFill>
              <a:srgbClr val="33CC33"/>
            </a:solidFill>
            <a:ln w="9525">
              <a:noFill/>
              <a:round/>
              <a:headEnd/>
              <a:tailEnd/>
            </a:ln>
            <a:effectLst>
              <a:innerShdw blurRad="63500" dist="50800" dir="5400000">
                <a:srgbClr val="000000">
                  <a:alpha val="50000"/>
                </a:srgbClr>
              </a:innerShdw>
            </a:effectLst>
          </p:spPr>
          <p:txBody>
            <a:bodyPr anchor="ctr"/>
            <a:lstStyle/>
            <a:p>
              <a:pPr algn="ctr" fontAlgn="auto">
                <a:spcBef>
                  <a:spcPts val="0"/>
                </a:spcBef>
                <a:spcAft>
                  <a:spcPts val="0"/>
                </a:spcAft>
                <a:defRPr/>
              </a:pPr>
              <a:r>
                <a:rPr lang="en-US" sz="1400" dirty="0">
                  <a:solidFill>
                    <a:schemeClr val="lt1"/>
                  </a:solidFill>
                  <a:latin typeface="+mn-lt"/>
                  <a:ea typeface="+mn-ea"/>
                  <a:cs typeface="+mn-cs"/>
                </a:rPr>
                <a:t>Audit Internal</a:t>
              </a:r>
            </a:p>
            <a:p>
              <a:pPr algn="ctr" fontAlgn="auto">
                <a:spcBef>
                  <a:spcPts val="0"/>
                </a:spcBef>
                <a:spcAft>
                  <a:spcPts val="0"/>
                </a:spcAft>
                <a:defRPr/>
              </a:pPr>
              <a:r>
                <a:rPr lang="en-US" sz="1400" dirty="0">
                  <a:solidFill>
                    <a:schemeClr val="lt1"/>
                  </a:solidFill>
                  <a:latin typeface="+mn-lt"/>
                  <a:ea typeface="+mn-ea"/>
                  <a:cs typeface="+mn-cs"/>
                </a:rPr>
                <a:t>Supply</a:t>
              </a:r>
            </a:p>
          </p:txBody>
        </p:sp>
        <p:cxnSp>
          <p:nvCxnSpPr>
            <p:cNvPr id="54" name="Straight Arrow Connector 53"/>
            <p:cNvCxnSpPr>
              <a:cxnSpLocks noChangeShapeType="1"/>
              <a:stCxn id="37" idx="0"/>
              <a:endCxn id="5" idx="2"/>
            </p:cNvCxnSpPr>
            <p:nvPr/>
          </p:nvCxnSpPr>
          <p:spPr bwMode="auto">
            <a:xfrm flipH="1" flipV="1">
              <a:off x="3346450" y="2438398"/>
              <a:ext cx="2" cy="1191977"/>
            </a:xfrm>
            <a:prstGeom prst="straightConnector1">
              <a:avLst/>
            </a:prstGeom>
            <a:noFill/>
            <a:ln w="25400">
              <a:solidFill>
                <a:schemeClr val="accent1"/>
              </a:solidFill>
              <a:round/>
              <a:headEnd/>
              <a:tailEnd type="arrow" w="med" len="med"/>
            </a:ln>
            <a:effectLst>
              <a:outerShdw dist="20000" dir="5400000" rotWithShape="0">
                <a:srgbClr val="000000">
                  <a:alpha val="37999"/>
                </a:srgbClr>
              </a:outerShdw>
            </a:effectLst>
          </p:spPr>
        </p:cxnSp>
      </p:grpSp>
      <p:grpSp>
        <p:nvGrpSpPr>
          <p:cNvPr id="12" name="Group 42"/>
          <p:cNvGrpSpPr>
            <a:grpSpLocks/>
          </p:cNvGrpSpPr>
          <p:nvPr/>
        </p:nvGrpSpPr>
        <p:grpSpPr bwMode="auto">
          <a:xfrm>
            <a:off x="2392364" y="3088732"/>
            <a:ext cx="1905000" cy="1909311"/>
            <a:chOff x="2392363" y="4214351"/>
            <a:chExt cx="1905000" cy="1909311"/>
          </a:xfrm>
        </p:grpSpPr>
        <p:sp>
          <p:nvSpPr>
            <p:cNvPr id="4" name="Rounded Rectangle 3"/>
            <p:cNvSpPr>
              <a:spLocks noChangeArrowheads="1"/>
            </p:cNvSpPr>
            <p:nvPr/>
          </p:nvSpPr>
          <p:spPr bwMode="auto">
            <a:xfrm>
              <a:off x="2392363" y="5461624"/>
              <a:ext cx="1905000" cy="662038"/>
            </a:xfrm>
            <a:prstGeom prst="roundRect">
              <a:avLst>
                <a:gd name="adj" fmla="val 16667"/>
              </a:avLst>
            </a:prstGeom>
            <a:solidFill>
              <a:srgbClr val="006060"/>
            </a:solidFill>
            <a:ln w="9525">
              <a:noFill/>
              <a:round/>
              <a:headEnd/>
              <a:tailEnd/>
            </a:ln>
            <a:effectLst>
              <a:innerShdw blurRad="63500" dist="50800" dir="5400000">
                <a:srgbClr val="000000">
                  <a:alpha val="50000"/>
                </a:srgbClr>
              </a:innerShdw>
            </a:effectLst>
          </p:spPr>
          <p:txBody>
            <a:bodyPr anchor="ctr"/>
            <a:lstStyle/>
            <a:p>
              <a:pPr algn="ctr" fontAlgn="auto">
                <a:spcBef>
                  <a:spcPts val="0"/>
                </a:spcBef>
                <a:spcAft>
                  <a:spcPts val="0"/>
                </a:spcAft>
                <a:defRPr/>
              </a:pPr>
              <a:r>
                <a:rPr lang="en-US" sz="1400" dirty="0">
                  <a:solidFill>
                    <a:schemeClr val="lt1"/>
                  </a:solidFill>
                  <a:latin typeface="+mn-lt"/>
                  <a:ea typeface="+mn-ea"/>
                  <a:cs typeface="+mn-cs"/>
                </a:rPr>
                <a:t>Audit Labor Pools</a:t>
              </a:r>
            </a:p>
          </p:txBody>
        </p:sp>
        <p:cxnSp>
          <p:nvCxnSpPr>
            <p:cNvPr id="57" name="Straight Arrow Connector 56"/>
            <p:cNvCxnSpPr>
              <a:cxnSpLocks noChangeShapeType="1"/>
              <a:stCxn id="37" idx="2"/>
              <a:endCxn id="4" idx="0"/>
            </p:cNvCxnSpPr>
            <p:nvPr/>
          </p:nvCxnSpPr>
          <p:spPr bwMode="auto">
            <a:xfrm flipH="1">
              <a:off x="3344863" y="4214351"/>
              <a:ext cx="1589" cy="1247273"/>
            </a:xfrm>
            <a:prstGeom prst="straightConnector1">
              <a:avLst/>
            </a:prstGeom>
            <a:noFill/>
            <a:ln w="25400">
              <a:solidFill>
                <a:schemeClr val="accent1"/>
              </a:solidFill>
              <a:round/>
              <a:headEnd/>
              <a:tailEnd type="arrow" w="med" len="med"/>
            </a:ln>
            <a:effectLst>
              <a:outerShdw dist="20000" dir="5400000" rotWithShape="0">
                <a:srgbClr val="000000">
                  <a:alpha val="37999"/>
                </a:srgbClr>
              </a:outerShdw>
            </a:effectLst>
          </p:spPr>
        </p:cxnSp>
      </p:grpSp>
      <p:grpSp>
        <p:nvGrpSpPr>
          <p:cNvPr id="15" name="Group 55"/>
          <p:cNvGrpSpPr>
            <a:grpSpLocks/>
          </p:cNvGrpSpPr>
          <p:nvPr/>
        </p:nvGrpSpPr>
        <p:grpSpPr bwMode="auto">
          <a:xfrm>
            <a:off x="4387851" y="2087249"/>
            <a:ext cx="2597151" cy="1290637"/>
            <a:chOff x="4387850" y="3354388"/>
            <a:chExt cx="2597150" cy="1290637"/>
          </a:xfrm>
        </p:grpSpPr>
        <p:cxnSp>
          <p:nvCxnSpPr>
            <p:cNvPr id="49" name="Straight Arrow Connector 48"/>
            <p:cNvCxnSpPr>
              <a:cxnSpLocks noChangeShapeType="1"/>
            </p:cNvCxnSpPr>
            <p:nvPr/>
          </p:nvCxnSpPr>
          <p:spPr bwMode="auto">
            <a:xfrm>
              <a:off x="6496050" y="4000500"/>
              <a:ext cx="488950" cy="1588"/>
            </a:xfrm>
            <a:prstGeom prst="straightConnector1">
              <a:avLst/>
            </a:prstGeom>
            <a:noFill/>
            <a:ln w="25400">
              <a:solidFill>
                <a:schemeClr val="accent1"/>
              </a:solidFill>
              <a:round/>
              <a:headEnd type="arrow" w="med" len="med"/>
              <a:tailEnd type="arrow" w="med" len="med"/>
            </a:ln>
            <a:effectLst>
              <a:outerShdw dist="20000" dir="5400000" rotWithShape="0">
                <a:srgbClr val="000000">
                  <a:alpha val="37999"/>
                </a:srgbClr>
              </a:outerShdw>
            </a:effectLst>
          </p:spPr>
        </p:cxnSp>
        <p:sp>
          <p:nvSpPr>
            <p:cNvPr id="81" name="Oval 80"/>
            <p:cNvSpPr/>
            <p:nvPr/>
          </p:nvSpPr>
          <p:spPr>
            <a:xfrm>
              <a:off x="4387850" y="3354388"/>
              <a:ext cx="2292350" cy="1290637"/>
            </a:xfrm>
            <a:prstGeom prst="ellipse">
              <a:avLst/>
            </a:prstGeom>
            <a:noFill/>
            <a:ln w="92075">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600"/>
            </a:p>
          </p:txBody>
        </p:sp>
      </p:grpSp>
      <p:grpSp>
        <p:nvGrpSpPr>
          <p:cNvPr id="16" name="Group 51"/>
          <p:cNvGrpSpPr>
            <a:grpSpLocks/>
          </p:cNvGrpSpPr>
          <p:nvPr/>
        </p:nvGrpSpPr>
        <p:grpSpPr bwMode="auto">
          <a:xfrm>
            <a:off x="6985000" y="1171261"/>
            <a:ext cx="1905000" cy="975580"/>
            <a:chOff x="6985000" y="2438400"/>
            <a:chExt cx="1905000" cy="975580"/>
          </a:xfrm>
        </p:grpSpPr>
        <p:sp>
          <p:nvSpPr>
            <p:cNvPr id="23" name="Rounded Rectangle 22"/>
            <p:cNvSpPr>
              <a:spLocks noChangeArrowheads="1"/>
            </p:cNvSpPr>
            <p:nvPr/>
          </p:nvSpPr>
          <p:spPr bwMode="auto">
            <a:xfrm>
              <a:off x="6985000" y="2687050"/>
              <a:ext cx="1905000" cy="726930"/>
            </a:xfrm>
            <a:prstGeom prst="roundRect">
              <a:avLst>
                <a:gd name="adj" fmla="val 16667"/>
              </a:avLst>
            </a:prstGeom>
            <a:solidFill>
              <a:srgbClr val="0094DA"/>
            </a:solidFill>
            <a:ln w="9525">
              <a:noFill/>
              <a:round/>
              <a:headEnd/>
              <a:tailEnd/>
            </a:ln>
            <a:effectLst>
              <a:innerShdw blurRad="63500" dist="50800" dir="5400000">
                <a:srgbClr val="000000">
                  <a:alpha val="50000"/>
                </a:srgbClr>
              </a:innerShdw>
            </a:effectLst>
          </p:spPr>
          <p:txBody>
            <a:bodyPr anchor="ctr">
              <a:prstTxWarp prst="textNoShape">
                <a:avLst/>
              </a:prstTxWarp>
            </a:bodyPr>
            <a:lstStyle/>
            <a:p>
              <a:pPr algn="ctr">
                <a:defRPr/>
              </a:pPr>
              <a:r>
                <a:rPr lang="en-US" sz="1400">
                  <a:solidFill>
                    <a:srgbClr val="FFFFFF"/>
                  </a:solidFill>
                  <a:latin typeface="Calibri" charset="0"/>
                  <a:ea typeface="ＭＳ Ｐゴシック" charset="-128"/>
                  <a:cs typeface="ＭＳ Ｐゴシック" charset="-128"/>
                </a:rPr>
                <a:t>Talent Demand</a:t>
              </a:r>
            </a:p>
            <a:p>
              <a:pPr algn="ctr">
                <a:defRPr/>
              </a:pPr>
              <a:r>
                <a:rPr lang="en-US" sz="900" i="1">
                  <a:solidFill>
                    <a:srgbClr val="FFFFFF"/>
                  </a:solidFill>
                  <a:latin typeface="Calibri" charset="0"/>
                  <a:ea typeface="ＭＳ Ｐゴシック" charset="-128"/>
                  <a:cs typeface="ＭＳ Ｐゴシック" charset="-128"/>
                </a:rPr>
                <a:t>(Quantity of Capability)</a:t>
              </a:r>
            </a:p>
          </p:txBody>
        </p:sp>
        <p:cxnSp>
          <p:nvCxnSpPr>
            <p:cNvPr id="41" name="Straight Arrow Connector 40"/>
            <p:cNvCxnSpPr>
              <a:cxnSpLocks/>
              <a:stCxn id="23" idx="0"/>
              <a:endCxn id="22" idx="2"/>
            </p:cNvCxnSpPr>
            <p:nvPr/>
          </p:nvCxnSpPr>
          <p:spPr>
            <a:xfrm flipV="1">
              <a:off x="7937500" y="2438400"/>
              <a:ext cx="0" cy="248650"/>
            </a:xfrm>
            <a:prstGeom prst="straightConnector1">
              <a:avLst/>
            </a:prstGeom>
            <a:ln>
              <a:headEnd type="arrow"/>
              <a:tailEnd type="arrow" w="med" len="med"/>
            </a:ln>
          </p:spPr>
          <p:style>
            <a:lnRef idx="2">
              <a:schemeClr val="accent1"/>
            </a:lnRef>
            <a:fillRef idx="0">
              <a:schemeClr val="accent1"/>
            </a:fillRef>
            <a:effectRef idx="1">
              <a:schemeClr val="accent1"/>
            </a:effectRef>
            <a:fontRef idx="minor">
              <a:schemeClr val="tx1"/>
            </a:fontRef>
          </p:style>
        </p:cxnSp>
      </p:grpSp>
      <p:grpSp>
        <p:nvGrpSpPr>
          <p:cNvPr id="70" name="Group 69">
            <a:extLst>
              <a:ext uri="{FF2B5EF4-FFF2-40B4-BE49-F238E27FC236}">
                <a16:creationId xmlns:a16="http://schemas.microsoft.com/office/drawing/2014/main" id="{DA80CA4C-3E11-C54C-9231-9E1A1A1DD371}"/>
              </a:ext>
            </a:extLst>
          </p:cNvPr>
          <p:cNvGrpSpPr/>
          <p:nvPr/>
        </p:nvGrpSpPr>
        <p:grpSpPr>
          <a:xfrm>
            <a:off x="1739566" y="1510153"/>
            <a:ext cx="1320806" cy="969209"/>
            <a:chOff x="1739566" y="1510153"/>
            <a:chExt cx="1320806" cy="969209"/>
          </a:xfrm>
        </p:grpSpPr>
        <p:sp>
          <p:nvSpPr>
            <p:cNvPr id="58397" name="TextBox 45"/>
            <p:cNvSpPr txBox="1">
              <a:spLocks noChangeArrowheads="1"/>
            </p:cNvSpPr>
            <p:nvPr/>
          </p:nvSpPr>
          <p:spPr bwMode="auto">
            <a:xfrm>
              <a:off x="1739566" y="1510153"/>
              <a:ext cx="1320806" cy="571500"/>
            </a:xfrm>
            <a:prstGeom prst="rect">
              <a:avLst/>
            </a:prstGeom>
            <a:noFill/>
            <a:ln w="9525">
              <a:noFill/>
              <a:miter lim="800000"/>
              <a:headEnd/>
              <a:tailEnd/>
            </a:ln>
          </p:spPr>
          <p:txBody>
            <a:bodyPr>
              <a:prstTxWarp prst="textNoShape">
                <a:avLst/>
              </a:prstTxWarp>
            </a:bodyPr>
            <a:lstStyle/>
            <a:p>
              <a:r>
                <a:rPr lang="en-US" sz="1100" b="1" i="1" dirty="0">
                  <a:solidFill>
                    <a:schemeClr val="accent2"/>
                  </a:solidFill>
                </a:rPr>
                <a:t>TAD Framework</a:t>
              </a:r>
            </a:p>
          </p:txBody>
        </p:sp>
        <p:cxnSp>
          <p:nvCxnSpPr>
            <p:cNvPr id="55" name="Straight Arrow Connector 54"/>
            <p:cNvCxnSpPr/>
            <p:nvPr/>
          </p:nvCxnSpPr>
          <p:spPr>
            <a:xfrm rot="16200000" flipH="1">
              <a:off x="2314575" y="1847536"/>
              <a:ext cx="711200" cy="552451"/>
            </a:xfrm>
            <a:prstGeom prst="straightConnector1">
              <a:avLst/>
            </a:prstGeom>
            <a:ln>
              <a:solidFill>
                <a:schemeClr val="accent2"/>
              </a:solidFill>
              <a:headEnd type="arrow"/>
              <a:tailEnd type="arrow"/>
            </a:ln>
          </p:spPr>
          <p:style>
            <a:lnRef idx="2">
              <a:schemeClr val="accent1"/>
            </a:lnRef>
            <a:fillRef idx="0">
              <a:schemeClr val="accent1"/>
            </a:fillRef>
            <a:effectRef idx="1">
              <a:schemeClr val="accent1"/>
            </a:effectRef>
            <a:fontRef idx="minor">
              <a:schemeClr val="tx1"/>
            </a:fontRef>
          </p:style>
        </p:cxnSp>
      </p:grpSp>
      <p:pic>
        <p:nvPicPr>
          <p:cNvPr id="76" name="Picture 75">
            <a:extLst>
              <a:ext uri="{FF2B5EF4-FFF2-40B4-BE49-F238E27FC236}">
                <a16:creationId xmlns:a16="http://schemas.microsoft.com/office/drawing/2014/main" id="{26584E15-DA45-7F41-8470-78F2568751B2}"/>
              </a:ext>
            </a:extLst>
          </p:cNvPr>
          <p:cNvPicPr>
            <a:picLocks noChangeAspect="1"/>
          </p:cNvPicPr>
          <p:nvPr/>
        </p:nvPicPr>
        <p:blipFill>
          <a:blip r:embed="rId3"/>
          <a:stretch>
            <a:fillRect/>
          </a:stretch>
        </p:blipFill>
        <p:spPr>
          <a:xfrm>
            <a:off x="7567386" y="4740580"/>
            <a:ext cx="1206500" cy="232307"/>
          </a:xfrm>
          <a:prstGeom prst="rect">
            <a:avLst/>
          </a:prstGeom>
        </p:spPr>
      </p:pic>
    </p:spTree>
    <p:extLst>
      <p:ext uri="{BB962C8B-B14F-4D97-AF65-F5344CB8AC3E}">
        <p14:creationId xmlns:p14="http://schemas.microsoft.com/office/powerpoint/2010/main" val="1046023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slide(fromBottom)">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1"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slide(fromTop)">
                                      <p:cBhvr>
                                        <p:cTn id="20" dur="5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up)">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up)">
                                      <p:cBhvr>
                                        <p:cTn id="63" dur="5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5"/>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wipe(down)">
                                      <p:cBhvr>
                                        <p:cTn id="72" dur="2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52B4B7B-4259-DC41-BB56-2017F420D3B7}"/>
              </a:ext>
            </a:extLst>
          </p:cNvPr>
          <p:cNvSpPr/>
          <p:nvPr/>
        </p:nvSpPr>
        <p:spPr>
          <a:xfrm>
            <a:off x="-127000" y="-66675"/>
            <a:ext cx="9423400" cy="5257800"/>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6A81177-5DE0-2B47-91B6-0E01F64455CF}"/>
              </a:ext>
            </a:extLst>
          </p:cNvPr>
          <p:cNvSpPr/>
          <p:nvPr/>
        </p:nvSpPr>
        <p:spPr>
          <a:xfrm>
            <a:off x="0" y="38101"/>
            <a:ext cx="9144000" cy="500694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ABFF7094-8D8B-8F4A-819D-F657EC6BCAA4}"/>
              </a:ext>
            </a:extLst>
          </p:cNvPr>
          <p:cNvSpPr/>
          <p:nvPr/>
        </p:nvSpPr>
        <p:spPr>
          <a:xfrm>
            <a:off x="97443" y="2072623"/>
            <a:ext cx="1531107" cy="775010"/>
          </a:xfrm>
          <a:prstGeom prst="ellipse">
            <a:avLst/>
          </a:prstGeom>
          <a:solidFill>
            <a:schemeClr val="accent5">
              <a:lumMod val="75000"/>
            </a:schemeClr>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TSI dot logo long.png">
            <a:extLst>
              <a:ext uri="{FF2B5EF4-FFF2-40B4-BE49-F238E27FC236}">
                <a16:creationId xmlns:a16="http://schemas.microsoft.com/office/drawing/2014/main" id="{8D2550FD-97D5-4F44-9705-9395109F6B69}"/>
              </a:ext>
            </a:extLst>
          </p:cNvPr>
          <p:cNvPicPr>
            <a:picLocks noChangeAspect="1"/>
          </p:cNvPicPr>
          <p:nvPr/>
        </p:nvPicPr>
        <p:blipFill>
          <a:blip r:embed="rId2"/>
          <a:stretch>
            <a:fillRect/>
          </a:stretch>
        </p:blipFill>
        <p:spPr>
          <a:xfrm>
            <a:off x="7074425" y="99717"/>
            <a:ext cx="1831538" cy="214884"/>
          </a:xfrm>
          <a:prstGeom prst="rect">
            <a:avLst/>
          </a:prstGeom>
        </p:spPr>
      </p:pic>
      <p:sp>
        <p:nvSpPr>
          <p:cNvPr id="8" name="TextBox 7">
            <a:extLst>
              <a:ext uri="{FF2B5EF4-FFF2-40B4-BE49-F238E27FC236}">
                <a16:creationId xmlns:a16="http://schemas.microsoft.com/office/drawing/2014/main" id="{FBBB7357-6879-3549-BF80-9EFE44FAC4C6}"/>
              </a:ext>
            </a:extLst>
          </p:cNvPr>
          <p:cNvSpPr txBox="1"/>
          <p:nvPr/>
        </p:nvSpPr>
        <p:spPr>
          <a:xfrm>
            <a:off x="196197" y="2082520"/>
            <a:ext cx="1333599" cy="707886"/>
          </a:xfrm>
          <a:prstGeom prst="rect">
            <a:avLst/>
          </a:prstGeom>
          <a:noFill/>
        </p:spPr>
        <p:txBody>
          <a:bodyPr wrap="square" rtlCol="0">
            <a:spAutoFit/>
          </a:bodyPr>
          <a:lstStyle/>
          <a:p>
            <a:pPr algn="ctr"/>
            <a:r>
              <a:rPr lang="en-US" sz="2000" dirty="0">
                <a:solidFill>
                  <a:srgbClr val="FFFFFF"/>
                </a:solidFill>
                <a:latin typeface="Arial Narrow"/>
                <a:cs typeface="Arial Narrow"/>
              </a:rPr>
              <a:t>Talent</a:t>
            </a:r>
          </a:p>
          <a:p>
            <a:pPr algn="ctr"/>
            <a:r>
              <a:rPr lang="en-US" sz="2000" dirty="0">
                <a:solidFill>
                  <a:srgbClr val="FFFFFF"/>
                </a:solidFill>
                <a:latin typeface="Arial Narrow"/>
                <a:cs typeface="Arial Narrow"/>
              </a:rPr>
              <a:t>Strategy</a:t>
            </a:r>
          </a:p>
        </p:txBody>
      </p:sp>
      <p:sp>
        <p:nvSpPr>
          <p:cNvPr id="9" name="Oval 8">
            <a:extLst>
              <a:ext uri="{FF2B5EF4-FFF2-40B4-BE49-F238E27FC236}">
                <a16:creationId xmlns:a16="http://schemas.microsoft.com/office/drawing/2014/main" id="{FF68F967-BEAE-3541-B669-09D3CC82061A}"/>
              </a:ext>
            </a:extLst>
          </p:cNvPr>
          <p:cNvSpPr/>
          <p:nvPr/>
        </p:nvSpPr>
        <p:spPr>
          <a:xfrm>
            <a:off x="2209848" y="687901"/>
            <a:ext cx="1507499" cy="775010"/>
          </a:xfrm>
          <a:prstGeom prst="ellipse">
            <a:avLst/>
          </a:prstGeom>
          <a:solidFill>
            <a:schemeClr val="accent5">
              <a:lumMod val="75000"/>
            </a:schemeClr>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Arial Narrow"/>
              <a:cs typeface="Arial Narrow"/>
            </a:endParaRPr>
          </a:p>
        </p:txBody>
      </p:sp>
      <p:sp>
        <p:nvSpPr>
          <p:cNvPr id="10" name="TextBox 9">
            <a:extLst>
              <a:ext uri="{FF2B5EF4-FFF2-40B4-BE49-F238E27FC236}">
                <a16:creationId xmlns:a16="http://schemas.microsoft.com/office/drawing/2014/main" id="{2552B097-A59E-F349-8332-E6E9ECDDD075}"/>
              </a:ext>
            </a:extLst>
          </p:cNvPr>
          <p:cNvSpPr txBox="1"/>
          <p:nvPr/>
        </p:nvSpPr>
        <p:spPr>
          <a:xfrm>
            <a:off x="2090694" y="734193"/>
            <a:ext cx="1743890" cy="646331"/>
          </a:xfrm>
          <a:prstGeom prst="rect">
            <a:avLst/>
          </a:prstGeom>
          <a:noFill/>
        </p:spPr>
        <p:txBody>
          <a:bodyPr wrap="square" rtlCol="0" anchor="ctr">
            <a:spAutoFit/>
          </a:bodyPr>
          <a:lstStyle/>
          <a:p>
            <a:pPr algn="ctr"/>
            <a:r>
              <a:rPr lang="en-US" dirty="0">
                <a:solidFill>
                  <a:srgbClr val="FFFFFF"/>
                </a:solidFill>
                <a:latin typeface="Arial Narrow"/>
                <a:cs typeface="Arial Narrow"/>
              </a:rPr>
              <a:t>Talent</a:t>
            </a:r>
          </a:p>
          <a:p>
            <a:pPr algn="ctr"/>
            <a:r>
              <a:rPr lang="en-US" dirty="0">
                <a:solidFill>
                  <a:srgbClr val="FFFFFF"/>
                </a:solidFill>
                <a:latin typeface="Arial Narrow"/>
                <a:cs typeface="Arial Narrow"/>
              </a:rPr>
              <a:t>Acquisition</a:t>
            </a:r>
          </a:p>
        </p:txBody>
      </p:sp>
      <p:sp>
        <p:nvSpPr>
          <p:cNvPr id="11" name="Oval 10">
            <a:extLst>
              <a:ext uri="{FF2B5EF4-FFF2-40B4-BE49-F238E27FC236}">
                <a16:creationId xmlns:a16="http://schemas.microsoft.com/office/drawing/2014/main" id="{D5B3BE7C-2D5B-1F4C-B104-CB43B295432D}"/>
              </a:ext>
            </a:extLst>
          </p:cNvPr>
          <p:cNvSpPr/>
          <p:nvPr/>
        </p:nvSpPr>
        <p:spPr>
          <a:xfrm>
            <a:off x="2209848" y="1618803"/>
            <a:ext cx="1507499" cy="775010"/>
          </a:xfrm>
          <a:prstGeom prst="ellipse">
            <a:avLst/>
          </a:prstGeom>
          <a:solidFill>
            <a:schemeClr val="accent5">
              <a:lumMod val="75000"/>
            </a:schemeClr>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Arial Narrow"/>
              <a:cs typeface="Arial Narrow"/>
            </a:endParaRPr>
          </a:p>
        </p:txBody>
      </p:sp>
      <p:sp>
        <p:nvSpPr>
          <p:cNvPr id="12" name="TextBox 11">
            <a:extLst>
              <a:ext uri="{FF2B5EF4-FFF2-40B4-BE49-F238E27FC236}">
                <a16:creationId xmlns:a16="http://schemas.microsoft.com/office/drawing/2014/main" id="{43B93EFF-B090-3743-AF35-FDB8564DBBC0}"/>
              </a:ext>
            </a:extLst>
          </p:cNvPr>
          <p:cNvSpPr txBox="1"/>
          <p:nvPr/>
        </p:nvSpPr>
        <p:spPr>
          <a:xfrm>
            <a:off x="2090694" y="1667720"/>
            <a:ext cx="1743890" cy="646331"/>
          </a:xfrm>
          <a:prstGeom prst="rect">
            <a:avLst/>
          </a:prstGeom>
          <a:noFill/>
        </p:spPr>
        <p:txBody>
          <a:bodyPr wrap="square" rtlCol="0" anchor="ctr">
            <a:spAutoFit/>
          </a:bodyPr>
          <a:lstStyle/>
          <a:p>
            <a:pPr algn="ctr"/>
            <a:r>
              <a:rPr lang="en-US" dirty="0">
                <a:solidFill>
                  <a:srgbClr val="FFFFFF"/>
                </a:solidFill>
                <a:latin typeface="Arial Narrow"/>
                <a:cs typeface="Arial Narrow"/>
              </a:rPr>
              <a:t>Talent</a:t>
            </a:r>
          </a:p>
          <a:p>
            <a:pPr algn="ctr"/>
            <a:r>
              <a:rPr lang="en-US" dirty="0">
                <a:solidFill>
                  <a:srgbClr val="FFFFFF"/>
                </a:solidFill>
                <a:latin typeface="Arial Narrow"/>
                <a:cs typeface="Arial Narrow"/>
              </a:rPr>
              <a:t>Development</a:t>
            </a:r>
          </a:p>
        </p:txBody>
      </p:sp>
      <p:sp>
        <p:nvSpPr>
          <p:cNvPr id="13" name="Oval 12">
            <a:extLst>
              <a:ext uri="{FF2B5EF4-FFF2-40B4-BE49-F238E27FC236}">
                <a16:creationId xmlns:a16="http://schemas.microsoft.com/office/drawing/2014/main" id="{FE6472E3-8D73-4E41-B319-CCDDDD87C3E3}"/>
              </a:ext>
            </a:extLst>
          </p:cNvPr>
          <p:cNvSpPr/>
          <p:nvPr/>
        </p:nvSpPr>
        <p:spPr>
          <a:xfrm>
            <a:off x="2209427" y="2549704"/>
            <a:ext cx="1507499" cy="775010"/>
          </a:xfrm>
          <a:prstGeom prst="ellipse">
            <a:avLst/>
          </a:prstGeom>
          <a:solidFill>
            <a:schemeClr val="accent5">
              <a:lumMod val="75000"/>
            </a:schemeClr>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Arial Narrow"/>
              <a:cs typeface="Arial Narrow"/>
            </a:endParaRPr>
          </a:p>
        </p:txBody>
      </p:sp>
      <p:sp>
        <p:nvSpPr>
          <p:cNvPr id="14" name="TextBox 13">
            <a:extLst>
              <a:ext uri="{FF2B5EF4-FFF2-40B4-BE49-F238E27FC236}">
                <a16:creationId xmlns:a16="http://schemas.microsoft.com/office/drawing/2014/main" id="{104FE330-0228-954C-A37D-CF7AC1DA75BC}"/>
              </a:ext>
            </a:extLst>
          </p:cNvPr>
          <p:cNvSpPr txBox="1"/>
          <p:nvPr/>
        </p:nvSpPr>
        <p:spPr>
          <a:xfrm>
            <a:off x="2090694" y="2626126"/>
            <a:ext cx="1743890" cy="646331"/>
          </a:xfrm>
          <a:prstGeom prst="rect">
            <a:avLst/>
          </a:prstGeom>
          <a:noFill/>
        </p:spPr>
        <p:txBody>
          <a:bodyPr wrap="square" rtlCol="0" anchor="ctr">
            <a:spAutoFit/>
          </a:bodyPr>
          <a:lstStyle/>
          <a:p>
            <a:pPr algn="ctr"/>
            <a:r>
              <a:rPr lang="en-US" dirty="0">
                <a:solidFill>
                  <a:srgbClr val="FFFFFF"/>
                </a:solidFill>
                <a:latin typeface="Arial Narrow"/>
                <a:cs typeface="Arial Narrow"/>
              </a:rPr>
              <a:t>Contribution</a:t>
            </a:r>
          </a:p>
          <a:p>
            <a:pPr algn="ctr"/>
            <a:r>
              <a:rPr lang="en-US" dirty="0">
                <a:solidFill>
                  <a:srgbClr val="FFFFFF"/>
                </a:solidFill>
                <a:latin typeface="Arial Narrow"/>
                <a:cs typeface="Arial Narrow"/>
              </a:rPr>
              <a:t>&amp; Rewards</a:t>
            </a:r>
          </a:p>
        </p:txBody>
      </p:sp>
      <p:sp>
        <p:nvSpPr>
          <p:cNvPr id="15" name="Oval 14">
            <a:extLst>
              <a:ext uri="{FF2B5EF4-FFF2-40B4-BE49-F238E27FC236}">
                <a16:creationId xmlns:a16="http://schemas.microsoft.com/office/drawing/2014/main" id="{1EDC22EF-38EE-A347-B0EB-CE70EAE56EEB}"/>
              </a:ext>
            </a:extLst>
          </p:cNvPr>
          <p:cNvSpPr/>
          <p:nvPr/>
        </p:nvSpPr>
        <p:spPr>
          <a:xfrm>
            <a:off x="2209848" y="3480604"/>
            <a:ext cx="1507499" cy="775010"/>
          </a:xfrm>
          <a:prstGeom prst="ellipse">
            <a:avLst/>
          </a:prstGeom>
          <a:solidFill>
            <a:schemeClr val="accent5">
              <a:lumMod val="75000"/>
            </a:schemeClr>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Arial Narrow"/>
              <a:cs typeface="Arial Narrow"/>
            </a:endParaRPr>
          </a:p>
        </p:txBody>
      </p:sp>
      <p:sp>
        <p:nvSpPr>
          <p:cNvPr id="16" name="TextBox 15">
            <a:extLst>
              <a:ext uri="{FF2B5EF4-FFF2-40B4-BE49-F238E27FC236}">
                <a16:creationId xmlns:a16="http://schemas.microsoft.com/office/drawing/2014/main" id="{42283767-180A-B34F-9857-1FA19657985B}"/>
              </a:ext>
            </a:extLst>
          </p:cNvPr>
          <p:cNvSpPr txBox="1"/>
          <p:nvPr/>
        </p:nvSpPr>
        <p:spPr>
          <a:xfrm>
            <a:off x="2090694" y="3551206"/>
            <a:ext cx="1743890" cy="646331"/>
          </a:xfrm>
          <a:prstGeom prst="rect">
            <a:avLst/>
          </a:prstGeom>
          <a:noFill/>
        </p:spPr>
        <p:txBody>
          <a:bodyPr wrap="square" rtlCol="0" anchor="ctr">
            <a:spAutoFit/>
          </a:bodyPr>
          <a:lstStyle/>
          <a:p>
            <a:pPr algn="ctr"/>
            <a:r>
              <a:rPr lang="en-US" dirty="0">
                <a:solidFill>
                  <a:srgbClr val="FFFFFF"/>
                </a:solidFill>
                <a:latin typeface="Arial Narrow"/>
                <a:cs typeface="Arial Narrow"/>
              </a:rPr>
              <a:t>Comms &amp;</a:t>
            </a:r>
          </a:p>
          <a:p>
            <a:pPr algn="ctr"/>
            <a:r>
              <a:rPr lang="en-US" dirty="0">
                <a:solidFill>
                  <a:srgbClr val="FFFFFF"/>
                </a:solidFill>
                <a:latin typeface="Arial Narrow"/>
                <a:cs typeface="Arial Narrow"/>
              </a:rPr>
              <a:t>Culture</a:t>
            </a:r>
          </a:p>
        </p:txBody>
      </p:sp>
      <p:sp>
        <p:nvSpPr>
          <p:cNvPr id="17" name="TextBox 16">
            <a:extLst>
              <a:ext uri="{FF2B5EF4-FFF2-40B4-BE49-F238E27FC236}">
                <a16:creationId xmlns:a16="http://schemas.microsoft.com/office/drawing/2014/main" id="{8A1EBF46-6B6B-074D-8B76-B8FA8630C1BA}"/>
              </a:ext>
            </a:extLst>
          </p:cNvPr>
          <p:cNvSpPr txBox="1"/>
          <p:nvPr/>
        </p:nvSpPr>
        <p:spPr>
          <a:xfrm>
            <a:off x="3768221" y="599002"/>
            <a:ext cx="2121093" cy="954107"/>
          </a:xfrm>
          <a:prstGeom prst="rect">
            <a:avLst/>
          </a:prstGeom>
          <a:noFill/>
        </p:spPr>
        <p:txBody>
          <a:bodyPr wrap="none" rtlCol="0">
            <a:spAutoFit/>
          </a:bodyPr>
          <a:lstStyle/>
          <a:p>
            <a:pPr marL="177800" indent="-177800">
              <a:buFont typeface="Arial"/>
              <a:buChar char="•"/>
            </a:pPr>
            <a:r>
              <a:rPr lang="en-US" sz="1400" dirty="0"/>
              <a:t>Employment Branding</a:t>
            </a:r>
          </a:p>
          <a:p>
            <a:pPr marL="177800" indent="-177800">
              <a:buFont typeface="Arial"/>
              <a:buChar char="•"/>
            </a:pPr>
            <a:r>
              <a:rPr lang="en-US" sz="1400" dirty="0"/>
              <a:t>Recruiting &amp; Selection</a:t>
            </a:r>
          </a:p>
          <a:p>
            <a:pPr marL="177800" indent="-177800">
              <a:buFont typeface="Arial"/>
              <a:buChar char="•"/>
            </a:pPr>
            <a:r>
              <a:rPr lang="en-US" sz="1400" dirty="0"/>
              <a:t>Diversity</a:t>
            </a:r>
          </a:p>
          <a:p>
            <a:pPr marL="177800" indent="-177800">
              <a:buFont typeface="Arial"/>
              <a:buChar char="•"/>
            </a:pPr>
            <a:r>
              <a:rPr lang="en-US" sz="1400" dirty="0"/>
              <a:t>Onboarding</a:t>
            </a:r>
          </a:p>
        </p:txBody>
      </p:sp>
      <p:sp>
        <p:nvSpPr>
          <p:cNvPr id="18" name="TextBox 17">
            <a:extLst>
              <a:ext uri="{FF2B5EF4-FFF2-40B4-BE49-F238E27FC236}">
                <a16:creationId xmlns:a16="http://schemas.microsoft.com/office/drawing/2014/main" id="{C0357A42-DE26-5A48-8331-8CD4B70F951B}"/>
              </a:ext>
            </a:extLst>
          </p:cNvPr>
          <p:cNvSpPr txBox="1"/>
          <p:nvPr/>
        </p:nvSpPr>
        <p:spPr>
          <a:xfrm>
            <a:off x="3768220" y="1538236"/>
            <a:ext cx="2621230" cy="954107"/>
          </a:xfrm>
          <a:prstGeom prst="rect">
            <a:avLst/>
          </a:prstGeom>
          <a:noFill/>
        </p:spPr>
        <p:txBody>
          <a:bodyPr wrap="none" rtlCol="0">
            <a:spAutoFit/>
          </a:bodyPr>
          <a:lstStyle/>
          <a:p>
            <a:pPr marL="177800" indent="-177800">
              <a:buFont typeface="Arial"/>
              <a:buChar char="•"/>
            </a:pPr>
            <a:r>
              <a:rPr lang="en-US" sz="1400" dirty="0"/>
              <a:t>Goal Setting</a:t>
            </a:r>
          </a:p>
          <a:p>
            <a:pPr marL="177800" indent="-177800">
              <a:buFont typeface="Arial"/>
              <a:buChar char="•"/>
            </a:pPr>
            <a:r>
              <a:rPr lang="en-US" sz="1400" dirty="0"/>
              <a:t>Assessment &amp; Development</a:t>
            </a:r>
          </a:p>
          <a:p>
            <a:pPr marL="177800" indent="-177800">
              <a:buFont typeface="Arial"/>
              <a:buChar char="•"/>
            </a:pPr>
            <a:r>
              <a:rPr lang="en-US" sz="1400" dirty="0"/>
              <a:t>Learning</a:t>
            </a:r>
          </a:p>
          <a:p>
            <a:pPr marL="177800" indent="-177800">
              <a:buFont typeface="Arial"/>
              <a:buChar char="•"/>
            </a:pPr>
            <a:r>
              <a:rPr lang="en-US" sz="1400" dirty="0"/>
              <a:t>Mobility</a:t>
            </a:r>
          </a:p>
        </p:txBody>
      </p:sp>
      <p:sp>
        <p:nvSpPr>
          <p:cNvPr id="19" name="TextBox 18">
            <a:extLst>
              <a:ext uri="{FF2B5EF4-FFF2-40B4-BE49-F238E27FC236}">
                <a16:creationId xmlns:a16="http://schemas.microsoft.com/office/drawing/2014/main" id="{DD74C7E2-F114-D24B-A10B-F9131EC4CCD2}"/>
              </a:ext>
            </a:extLst>
          </p:cNvPr>
          <p:cNvSpPr txBox="1"/>
          <p:nvPr/>
        </p:nvSpPr>
        <p:spPr>
          <a:xfrm>
            <a:off x="3768219" y="2464971"/>
            <a:ext cx="2082621" cy="954107"/>
          </a:xfrm>
          <a:prstGeom prst="rect">
            <a:avLst/>
          </a:prstGeom>
          <a:noFill/>
        </p:spPr>
        <p:txBody>
          <a:bodyPr wrap="none" rtlCol="0">
            <a:spAutoFit/>
          </a:bodyPr>
          <a:lstStyle/>
          <a:p>
            <a:pPr marL="177800" indent="-177800">
              <a:buFont typeface="Arial"/>
              <a:buChar char="•"/>
            </a:pPr>
            <a:r>
              <a:rPr lang="en-US" sz="1400" dirty="0"/>
              <a:t>Budgeting &amp; Planning</a:t>
            </a:r>
          </a:p>
          <a:p>
            <a:pPr marL="177800" indent="-177800">
              <a:buFont typeface="Arial"/>
              <a:buChar char="•"/>
            </a:pPr>
            <a:r>
              <a:rPr lang="en-US" sz="1400" dirty="0"/>
              <a:t>Compensation</a:t>
            </a:r>
          </a:p>
          <a:p>
            <a:pPr marL="177800" indent="-177800">
              <a:buFont typeface="Arial"/>
              <a:buChar char="•"/>
            </a:pPr>
            <a:r>
              <a:rPr lang="en-US" sz="1400" dirty="0"/>
              <a:t>Benefits</a:t>
            </a:r>
          </a:p>
          <a:p>
            <a:pPr marL="177800" indent="-177800">
              <a:buFont typeface="Arial"/>
              <a:buChar char="•"/>
            </a:pPr>
            <a:r>
              <a:rPr lang="en-US" sz="1400" dirty="0"/>
              <a:t>Wellness</a:t>
            </a:r>
          </a:p>
        </p:txBody>
      </p:sp>
      <p:sp>
        <p:nvSpPr>
          <p:cNvPr id="20" name="TextBox 19">
            <a:extLst>
              <a:ext uri="{FF2B5EF4-FFF2-40B4-BE49-F238E27FC236}">
                <a16:creationId xmlns:a16="http://schemas.microsoft.com/office/drawing/2014/main" id="{28C57663-F2B0-264E-A968-B17857CC9BEA}"/>
              </a:ext>
            </a:extLst>
          </p:cNvPr>
          <p:cNvSpPr txBox="1"/>
          <p:nvPr/>
        </p:nvSpPr>
        <p:spPr>
          <a:xfrm>
            <a:off x="3768221" y="3401230"/>
            <a:ext cx="2121093" cy="954107"/>
          </a:xfrm>
          <a:prstGeom prst="rect">
            <a:avLst/>
          </a:prstGeom>
          <a:noFill/>
        </p:spPr>
        <p:txBody>
          <a:bodyPr wrap="none" rtlCol="0">
            <a:spAutoFit/>
          </a:bodyPr>
          <a:lstStyle/>
          <a:p>
            <a:pPr marL="177800" indent="-177800">
              <a:buFont typeface="Arial"/>
              <a:buChar char="•"/>
            </a:pPr>
            <a:r>
              <a:rPr lang="en-US" sz="1400" dirty="0"/>
              <a:t>Communications</a:t>
            </a:r>
          </a:p>
          <a:p>
            <a:pPr marL="177800" indent="-177800">
              <a:buFont typeface="Arial"/>
              <a:buChar char="•"/>
            </a:pPr>
            <a:r>
              <a:rPr lang="en-US" sz="1400" dirty="0"/>
              <a:t>Inclusion &amp; Belonging</a:t>
            </a:r>
          </a:p>
          <a:p>
            <a:pPr marL="177800" indent="-177800">
              <a:buFont typeface="Arial"/>
              <a:buChar char="•"/>
            </a:pPr>
            <a:r>
              <a:rPr lang="en-US" sz="1400" dirty="0"/>
              <a:t>Employee Experience</a:t>
            </a:r>
          </a:p>
          <a:p>
            <a:pPr marL="177800" indent="-177800">
              <a:buFont typeface="Arial"/>
              <a:buChar char="•"/>
            </a:pPr>
            <a:r>
              <a:rPr lang="en-US" sz="1400" dirty="0"/>
              <a:t>Organizational Design</a:t>
            </a:r>
          </a:p>
        </p:txBody>
      </p:sp>
      <p:cxnSp>
        <p:nvCxnSpPr>
          <p:cNvPr id="21" name="Elbow Connector 25">
            <a:extLst>
              <a:ext uri="{FF2B5EF4-FFF2-40B4-BE49-F238E27FC236}">
                <a16:creationId xmlns:a16="http://schemas.microsoft.com/office/drawing/2014/main" id="{561C93F1-AC08-2148-ABB9-4D57EE220829}"/>
              </a:ext>
            </a:extLst>
          </p:cNvPr>
          <p:cNvCxnSpPr>
            <a:cxnSpLocks/>
            <a:stCxn id="6" idx="6"/>
            <a:endCxn id="9" idx="2"/>
          </p:cNvCxnSpPr>
          <p:nvPr/>
        </p:nvCxnSpPr>
        <p:spPr>
          <a:xfrm flipV="1">
            <a:off x="1628549" y="1075407"/>
            <a:ext cx="581296" cy="1384721"/>
          </a:xfrm>
          <a:prstGeom prst="bentConnector3">
            <a:avLst>
              <a:gd name="adj1" fmla="val 50000"/>
            </a:avLst>
          </a:prstGeom>
          <a:ln>
            <a:solidFill>
              <a:schemeClr val="accent5">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2" name="Elbow Connector 25">
            <a:extLst>
              <a:ext uri="{FF2B5EF4-FFF2-40B4-BE49-F238E27FC236}">
                <a16:creationId xmlns:a16="http://schemas.microsoft.com/office/drawing/2014/main" id="{B8C17F06-2A1A-2C4E-A338-7D2CC13E7D13}"/>
              </a:ext>
            </a:extLst>
          </p:cNvPr>
          <p:cNvCxnSpPr>
            <a:cxnSpLocks/>
            <a:stCxn id="6" idx="6"/>
            <a:endCxn id="11" idx="2"/>
          </p:cNvCxnSpPr>
          <p:nvPr/>
        </p:nvCxnSpPr>
        <p:spPr>
          <a:xfrm flipV="1">
            <a:off x="1628549" y="2006307"/>
            <a:ext cx="581296" cy="453820"/>
          </a:xfrm>
          <a:prstGeom prst="bentConnector3">
            <a:avLst>
              <a:gd name="adj1" fmla="val 50000"/>
            </a:avLst>
          </a:prstGeom>
          <a:ln>
            <a:solidFill>
              <a:schemeClr val="accent5">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Elbow Connector 25">
            <a:extLst>
              <a:ext uri="{FF2B5EF4-FFF2-40B4-BE49-F238E27FC236}">
                <a16:creationId xmlns:a16="http://schemas.microsoft.com/office/drawing/2014/main" id="{564934C4-0E0F-384B-AA86-BFA2C88B3215}"/>
              </a:ext>
            </a:extLst>
          </p:cNvPr>
          <p:cNvCxnSpPr>
            <a:cxnSpLocks/>
            <a:stCxn id="6" idx="6"/>
            <a:endCxn id="13" idx="2"/>
          </p:cNvCxnSpPr>
          <p:nvPr/>
        </p:nvCxnSpPr>
        <p:spPr>
          <a:xfrm>
            <a:off x="1628552" y="2460128"/>
            <a:ext cx="580875" cy="477081"/>
          </a:xfrm>
          <a:prstGeom prst="bentConnector3">
            <a:avLst>
              <a:gd name="adj1" fmla="val 50000"/>
            </a:avLst>
          </a:prstGeom>
          <a:ln>
            <a:solidFill>
              <a:schemeClr val="accent5">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Elbow Connector 25">
            <a:extLst>
              <a:ext uri="{FF2B5EF4-FFF2-40B4-BE49-F238E27FC236}">
                <a16:creationId xmlns:a16="http://schemas.microsoft.com/office/drawing/2014/main" id="{66D9BB92-91EC-4149-9274-09F37A88DAA5}"/>
              </a:ext>
            </a:extLst>
          </p:cNvPr>
          <p:cNvCxnSpPr>
            <a:cxnSpLocks/>
            <a:stCxn id="6" idx="6"/>
            <a:endCxn id="15" idx="2"/>
          </p:cNvCxnSpPr>
          <p:nvPr/>
        </p:nvCxnSpPr>
        <p:spPr>
          <a:xfrm>
            <a:off x="1628549" y="2460128"/>
            <a:ext cx="581296" cy="1407983"/>
          </a:xfrm>
          <a:prstGeom prst="bentConnector3">
            <a:avLst>
              <a:gd name="adj1" fmla="val 50000"/>
            </a:avLst>
          </a:prstGeom>
          <a:ln>
            <a:solidFill>
              <a:schemeClr val="accent5">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Elbow Connector 25">
            <a:extLst>
              <a:ext uri="{FF2B5EF4-FFF2-40B4-BE49-F238E27FC236}">
                <a16:creationId xmlns:a16="http://schemas.microsoft.com/office/drawing/2014/main" id="{320E13FF-12CF-A34F-B059-77663DF1E749}"/>
              </a:ext>
            </a:extLst>
          </p:cNvPr>
          <p:cNvCxnSpPr>
            <a:stCxn id="45" idx="0"/>
            <a:endCxn id="6" idx="0"/>
          </p:cNvCxnSpPr>
          <p:nvPr/>
        </p:nvCxnSpPr>
        <p:spPr>
          <a:xfrm rot="16200000" flipH="1" flipV="1">
            <a:off x="3843533" y="-2318235"/>
            <a:ext cx="1410320" cy="7371392"/>
          </a:xfrm>
          <a:prstGeom prst="bentConnector3">
            <a:avLst>
              <a:gd name="adj1" fmla="val -12157"/>
            </a:avLst>
          </a:prstGeom>
          <a:ln>
            <a:solidFill>
              <a:schemeClr val="accent5">
                <a:lumMod val="75000"/>
              </a:schemeClr>
            </a:solidFill>
            <a:prstDash val="dash"/>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26" name="Rounded Rectangle 25">
            <a:extLst>
              <a:ext uri="{FF2B5EF4-FFF2-40B4-BE49-F238E27FC236}">
                <a16:creationId xmlns:a16="http://schemas.microsoft.com/office/drawing/2014/main" id="{26BDADE1-1241-6D46-9D66-1435EFB5B316}"/>
              </a:ext>
            </a:extLst>
          </p:cNvPr>
          <p:cNvSpPr/>
          <p:nvPr/>
        </p:nvSpPr>
        <p:spPr>
          <a:xfrm rot="16200000">
            <a:off x="5188875" y="2390612"/>
            <a:ext cx="3438990" cy="340288"/>
          </a:xfrm>
          <a:prstGeom prst="roundRect">
            <a:avLst/>
          </a:prstGeom>
          <a:solidFill>
            <a:schemeClr val="bg1">
              <a:lumMod val="50000"/>
            </a:schemeClr>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HR Technologies</a:t>
            </a:r>
          </a:p>
        </p:txBody>
      </p:sp>
      <p:sp>
        <p:nvSpPr>
          <p:cNvPr id="27" name="Rounded Rectangle 26">
            <a:extLst>
              <a:ext uri="{FF2B5EF4-FFF2-40B4-BE49-F238E27FC236}">
                <a16:creationId xmlns:a16="http://schemas.microsoft.com/office/drawing/2014/main" id="{D368EE7F-CB45-AC41-9F5F-D659F3FBB20F}"/>
              </a:ext>
            </a:extLst>
          </p:cNvPr>
          <p:cNvSpPr/>
          <p:nvPr/>
        </p:nvSpPr>
        <p:spPr>
          <a:xfrm>
            <a:off x="7682296" y="1179996"/>
            <a:ext cx="1044448" cy="359310"/>
          </a:xfrm>
          <a:prstGeom prst="roundRect">
            <a:avLst/>
          </a:prstGeom>
          <a:solidFill>
            <a:schemeClr val="bg1"/>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latin typeface="Arial Narrow"/>
                <a:cs typeface="Arial Narrow"/>
              </a:rPr>
              <a:t>Leader</a:t>
            </a:r>
          </a:p>
          <a:p>
            <a:pPr algn="ctr"/>
            <a:r>
              <a:rPr lang="en-US" sz="1200" dirty="0">
                <a:solidFill>
                  <a:schemeClr val="tx1"/>
                </a:solidFill>
                <a:latin typeface="Arial Narrow"/>
                <a:cs typeface="Arial Narrow"/>
              </a:rPr>
              <a:t>Questions</a:t>
            </a:r>
          </a:p>
        </p:txBody>
      </p:sp>
      <p:sp>
        <p:nvSpPr>
          <p:cNvPr id="28" name="Rounded Rectangle 27">
            <a:extLst>
              <a:ext uri="{FF2B5EF4-FFF2-40B4-BE49-F238E27FC236}">
                <a16:creationId xmlns:a16="http://schemas.microsoft.com/office/drawing/2014/main" id="{00333197-144D-C64C-866F-F036CD9BD393}"/>
              </a:ext>
            </a:extLst>
          </p:cNvPr>
          <p:cNvSpPr/>
          <p:nvPr/>
        </p:nvSpPr>
        <p:spPr>
          <a:xfrm rot="16200000">
            <a:off x="5525074" y="2390612"/>
            <a:ext cx="3438990" cy="340288"/>
          </a:xfrm>
          <a:prstGeom prst="roundRect">
            <a:avLst/>
          </a:prstGeom>
          <a:solidFill>
            <a:schemeClr val="bg1">
              <a:lumMod val="50000"/>
            </a:schemeClr>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Measures &amp; Metrics</a:t>
            </a:r>
          </a:p>
        </p:txBody>
      </p:sp>
      <p:sp>
        <p:nvSpPr>
          <p:cNvPr id="29" name="Rounded Rectangle 28">
            <a:extLst>
              <a:ext uri="{FF2B5EF4-FFF2-40B4-BE49-F238E27FC236}">
                <a16:creationId xmlns:a16="http://schemas.microsoft.com/office/drawing/2014/main" id="{81547958-5C45-1044-AE7E-84760C3F3AA4}"/>
              </a:ext>
            </a:extLst>
          </p:cNvPr>
          <p:cNvSpPr/>
          <p:nvPr/>
        </p:nvSpPr>
        <p:spPr>
          <a:xfrm>
            <a:off x="7682296" y="1728185"/>
            <a:ext cx="1044448" cy="359310"/>
          </a:xfrm>
          <a:prstGeom prst="roundRect">
            <a:avLst/>
          </a:prstGeom>
          <a:solidFill>
            <a:schemeClr val="bg1"/>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latin typeface="Arial Narrow"/>
                <a:cs typeface="Arial Narrow"/>
              </a:rPr>
              <a:t>Analytical</a:t>
            </a:r>
          </a:p>
          <a:p>
            <a:pPr algn="ctr"/>
            <a:r>
              <a:rPr lang="en-US" sz="1200" dirty="0">
                <a:solidFill>
                  <a:schemeClr val="tx1"/>
                </a:solidFill>
                <a:latin typeface="Arial Narrow"/>
                <a:cs typeface="Arial Narrow"/>
              </a:rPr>
              <a:t>Projects</a:t>
            </a:r>
          </a:p>
        </p:txBody>
      </p:sp>
      <p:sp>
        <p:nvSpPr>
          <p:cNvPr id="30" name="Rounded Rectangle 29">
            <a:extLst>
              <a:ext uri="{FF2B5EF4-FFF2-40B4-BE49-F238E27FC236}">
                <a16:creationId xmlns:a16="http://schemas.microsoft.com/office/drawing/2014/main" id="{24CD9D71-3B4A-304B-BB29-E1154BCF2101}"/>
              </a:ext>
            </a:extLst>
          </p:cNvPr>
          <p:cNvSpPr/>
          <p:nvPr/>
        </p:nvSpPr>
        <p:spPr>
          <a:xfrm>
            <a:off x="7682296" y="2824564"/>
            <a:ext cx="1044448" cy="359310"/>
          </a:xfrm>
          <a:prstGeom prst="roundRect">
            <a:avLst/>
          </a:prstGeom>
          <a:solidFill>
            <a:schemeClr val="bg1"/>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latin typeface="Arial Narrow"/>
                <a:cs typeface="Arial Narrow"/>
              </a:rPr>
              <a:t>Perform</a:t>
            </a:r>
          </a:p>
          <a:p>
            <a:pPr algn="ctr"/>
            <a:r>
              <a:rPr lang="en-US" sz="1200" dirty="0">
                <a:solidFill>
                  <a:schemeClr val="tx1"/>
                </a:solidFill>
                <a:latin typeface="Arial Narrow"/>
                <a:cs typeface="Arial Narrow"/>
              </a:rPr>
              <a:t>Analytics</a:t>
            </a:r>
          </a:p>
        </p:txBody>
      </p:sp>
      <p:sp>
        <p:nvSpPr>
          <p:cNvPr id="31" name="Rounded Rectangle 30">
            <a:extLst>
              <a:ext uri="{FF2B5EF4-FFF2-40B4-BE49-F238E27FC236}">
                <a16:creationId xmlns:a16="http://schemas.microsoft.com/office/drawing/2014/main" id="{BB515D9A-47B5-8A4A-BB5F-B7D1F2E45BF5}"/>
              </a:ext>
            </a:extLst>
          </p:cNvPr>
          <p:cNvSpPr/>
          <p:nvPr/>
        </p:nvSpPr>
        <p:spPr>
          <a:xfrm>
            <a:off x="7682296" y="3372753"/>
            <a:ext cx="1044448" cy="359310"/>
          </a:xfrm>
          <a:prstGeom prst="roundRect">
            <a:avLst/>
          </a:prstGeom>
          <a:solidFill>
            <a:schemeClr val="bg1"/>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latin typeface="Arial Narrow"/>
                <a:cs typeface="Arial Narrow"/>
              </a:rPr>
              <a:t>Communicate</a:t>
            </a:r>
          </a:p>
          <a:p>
            <a:pPr algn="ctr"/>
            <a:r>
              <a:rPr lang="en-US" sz="1200" dirty="0">
                <a:solidFill>
                  <a:schemeClr val="tx1"/>
                </a:solidFill>
                <a:latin typeface="Arial Narrow"/>
                <a:cs typeface="Arial Narrow"/>
              </a:rPr>
              <a:t>Insights</a:t>
            </a:r>
          </a:p>
        </p:txBody>
      </p:sp>
      <p:sp>
        <p:nvSpPr>
          <p:cNvPr id="32" name="Rounded Rectangle 31">
            <a:extLst>
              <a:ext uri="{FF2B5EF4-FFF2-40B4-BE49-F238E27FC236}">
                <a16:creationId xmlns:a16="http://schemas.microsoft.com/office/drawing/2014/main" id="{AE633C63-3780-5946-8C9A-FEE9BCC220B3}"/>
              </a:ext>
            </a:extLst>
          </p:cNvPr>
          <p:cNvSpPr/>
          <p:nvPr/>
        </p:nvSpPr>
        <p:spPr>
          <a:xfrm>
            <a:off x="7682296" y="2276375"/>
            <a:ext cx="1044448" cy="359310"/>
          </a:xfrm>
          <a:prstGeom prst="roundRect">
            <a:avLst/>
          </a:prstGeom>
          <a:solidFill>
            <a:schemeClr val="bg1"/>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latin typeface="Arial Narrow"/>
                <a:cs typeface="Arial Narrow"/>
              </a:rPr>
              <a:t>Prioritize</a:t>
            </a:r>
          </a:p>
          <a:p>
            <a:pPr algn="ctr"/>
            <a:r>
              <a:rPr lang="en-US" sz="1200" dirty="0">
                <a:solidFill>
                  <a:schemeClr val="tx1"/>
                </a:solidFill>
                <a:latin typeface="Arial Narrow"/>
                <a:cs typeface="Arial Narrow"/>
              </a:rPr>
              <a:t>Projects</a:t>
            </a:r>
          </a:p>
        </p:txBody>
      </p:sp>
      <p:sp>
        <p:nvSpPr>
          <p:cNvPr id="33" name="Rounded Rectangle 32">
            <a:extLst>
              <a:ext uri="{FF2B5EF4-FFF2-40B4-BE49-F238E27FC236}">
                <a16:creationId xmlns:a16="http://schemas.microsoft.com/office/drawing/2014/main" id="{FB1B1DCD-238D-7442-A06D-338D7C058BA6}"/>
              </a:ext>
            </a:extLst>
          </p:cNvPr>
          <p:cNvSpPr/>
          <p:nvPr/>
        </p:nvSpPr>
        <p:spPr>
          <a:xfrm>
            <a:off x="7682296" y="3920941"/>
            <a:ext cx="1044448" cy="359310"/>
          </a:xfrm>
          <a:prstGeom prst="roundRect">
            <a:avLst/>
          </a:prstGeom>
          <a:solidFill>
            <a:schemeClr val="bg1"/>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latin typeface="Arial Narrow"/>
                <a:cs typeface="Arial Narrow"/>
              </a:rPr>
              <a:t>Publish </a:t>
            </a:r>
            <a:r>
              <a:rPr lang="en-US" sz="1200" dirty="0" err="1">
                <a:solidFill>
                  <a:schemeClr val="tx1"/>
                </a:solidFill>
                <a:latin typeface="Arial Narrow"/>
                <a:cs typeface="Arial Narrow"/>
              </a:rPr>
              <a:t>KPI’s</a:t>
            </a:r>
            <a:r>
              <a:rPr lang="en-US" sz="1200" dirty="0">
                <a:solidFill>
                  <a:schemeClr val="tx1"/>
                </a:solidFill>
                <a:latin typeface="Arial Narrow"/>
                <a:cs typeface="Arial Narrow"/>
              </a:rPr>
              <a:t> &amp; Targets</a:t>
            </a:r>
          </a:p>
        </p:txBody>
      </p:sp>
      <p:cxnSp>
        <p:nvCxnSpPr>
          <p:cNvPr id="34" name="Straight Arrow Connector 33">
            <a:extLst>
              <a:ext uri="{FF2B5EF4-FFF2-40B4-BE49-F238E27FC236}">
                <a16:creationId xmlns:a16="http://schemas.microsoft.com/office/drawing/2014/main" id="{F6D5CA89-8393-334B-B475-643EE0D492A7}"/>
              </a:ext>
            </a:extLst>
          </p:cNvPr>
          <p:cNvCxnSpPr>
            <a:stCxn id="27" idx="2"/>
            <a:endCxn id="29" idx="0"/>
          </p:cNvCxnSpPr>
          <p:nvPr/>
        </p:nvCxnSpPr>
        <p:spPr>
          <a:xfrm rot="5400000">
            <a:off x="8110084" y="1633547"/>
            <a:ext cx="188879" cy="1588"/>
          </a:xfrm>
          <a:prstGeom prst="straightConnector1">
            <a:avLst/>
          </a:prstGeom>
          <a:ln>
            <a:solidFill>
              <a:schemeClr val="accent5">
                <a:lumMod val="50000"/>
              </a:schemeClr>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201E0C15-1F4E-E642-BB60-3438534849CC}"/>
              </a:ext>
            </a:extLst>
          </p:cNvPr>
          <p:cNvCxnSpPr>
            <a:stCxn id="29" idx="2"/>
            <a:endCxn id="32" idx="0"/>
          </p:cNvCxnSpPr>
          <p:nvPr/>
        </p:nvCxnSpPr>
        <p:spPr>
          <a:xfrm rot="5400000">
            <a:off x="8110084" y="2181736"/>
            <a:ext cx="188879" cy="1588"/>
          </a:xfrm>
          <a:prstGeom prst="straightConnector1">
            <a:avLst/>
          </a:prstGeom>
          <a:ln>
            <a:solidFill>
              <a:schemeClr val="accent5">
                <a:lumMod val="50000"/>
              </a:schemeClr>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4586F9DE-60D9-8F40-AA45-72C35902F463}"/>
              </a:ext>
            </a:extLst>
          </p:cNvPr>
          <p:cNvCxnSpPr>
            <a:stCxn id="32" idx="2"/>
            <a:endCxn id="30" idx="0"/>
          </p:cNvCxnSpPr>
          <p:nvPr/>
        </p:nvCxnSpPr>
        <p:spPr>
          <a:xfrm rot="5400000">
            <a:off x="8110084" y="2729925"/>
            <a:ext cx="188879" cy="1588"/>
          </a:xfrm>
          <a:prstGeom prst="straightConnector1">
            <a:avLst/>
          </a:prstGeom>
          <a:ln>
            <a:solidFill>
              <a:schemeClr val="accent5">
                <a:lumMod val="50000"/>
              </a:schemeClr>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57357B5E-38DF-B44D-A9B5-015B85C44B03}"/>
              </a:ext>
            </a:extLst>
          </p:cNvPr>
          <p:cNvCxnSpPr>
            <a:stCxn id="30" idx="2"/>
            <a:endCxn id="31" idx="0"/>
          </p:cNvCxnSpPr>
          <p:nvPr/>
        </p:nvCxnSpPr>
        <p:spPr>
          <a:xfrm rot="5400000">
            <a:off x="8110084" y="3278115"/>
            <a:ext cx="188879" cy="1588"/>
          </a:xfrm>
          <a:prstGeom prst="straightConnector1">
            <a:avLst/>
          </a:prstGeom>
          <a:ln>
            <a:solidFill>
              <a:schemeClr val="accent5">
                <a:lumMod val="50000"/>
              </a:schemeClr>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a:extLst>
              <a:ext uri="{FF2B5EF4-FFF2-40B4-BE49-F238E27FC236}">
                <a16:creationId xmlns:a16="http://schemas.microsoft.com/office/drawing/2014/main" id="{0CF3071E-C05E-A64F-A6AE-EFD1DE0E718F}"/>
              </a:ext>
            </a:extLst>
          </p:cNvPr>
          <p:cNvCxnSpPr>
            <a:stCxn id="31" idx="2"/>
            <a:endCxn id="33" idx="0"/>
          </p:cNvCxnSpPr>
          <p:nvPr/>
        </p:nvCxnSpPr>
        <p:spPr>
          <a:xfrm rot="5400000">
            <a:off x="8110083" y="3826303"/>
            <a:ext cx="188878" cy="1588"/>
          </a:xfrm>
          <a:prstGeom prst="straightConnector1">
            <a:avLst/>
          </a:prstGeom>
          <a:ln>
            <a:solidFill>
              <a:schemeClr val="accent5">
                <a:lumMod val="50000"/>
              </a:schemeClr>
            </a:solidFill>
            <a:prstDash val="sysDash"/>
            <a:tailEnd type="arrow"/>
          </a:ln>
          <a:effectLst/>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3022F0C6-F383-CC4E-8B9E-A0E8460E6C06}"/>
              </a:ext>
            </a:extLst>
          </p:cNvPr>
          <p:cNvSpPr txBox="1"/>
          <p:nvPr/>
        </p:nvSpPr>
        <p:spPr>
          <a:xfrm>
            <a:off x="89821" y="59470"/>
            <a:ext cx="4266312" cy="461665"/>
          </a:xfrm>
          <a:prstGeom prst="rect">
            <a:avLst/>
          </a:prstGeom>
          <a:noFill/>
        </p:spPr>
        <p:txBody>
          <a:bodyPr wrap="none" rtlCol="0">
            <a:spAutoFit/>
          </a:bodyPr>
          <a:lstStyle/>
          <a:p>
            <a:r>
              <a:rPr lang="en-US" sz="2400" b="1" dirty="0"/>
              <a:t>Talent &amp; Culture Framework</a:t>
            </a:r>
          </a:p>
        </p:txBody>
      </p:sp>
      <p:sp>
        <p:nvSpPr>
          <p:cNvPr id="40" name="TextBox 39">
            <a:extLst>
              <a:ext uri="{FF2B5EF4-FFF2-40B4-BE49-F238E27FC236}">
                <a16:creationId xmlns:a16="http://schemas.microsoft.com/office/drawing/2014/main" id="{6DC2EE3B-C687-B449-84B0-E424EED0AE54}"/>
              </a:ext>
            </a:extLst>
          </p:cNvPr>
          <p:cNvSpPr txBox="1"/>
          <p:nvPr/>
        </p:nvSpPr>
        <p:spPr>
          <a:xfrm rot="16200000">
            <a:off x="66605" y="3532605"/>
            <a:ext cx="1317700" cy="276999"/>
          </a:xfrm>
          <a:prstGeom prst="rect">
            <a:avLst/>
          </a:prstGeom>
          <a:noFill/>
        </p:spPr>
        <p:txBody>
          <a:bodyPr wrap="none" rtlCol="0">
            <a:spAutoFit/>
          </a:bodyPr>
          <a:lstStyle/>
          <a:p>
            <a:r>
              <a:rPr lang="en-US" sz="1200" i="1" dirty="0"/>
              <a:t>Insights &amp; Ideas</a:t>
            </a:r>
          </a:p>
        </p:txBody>
      </p:sp>
      <p:sp>
        <p:nvSpPr>
          <p:cNvPr id="41" name="Rounded Rectangle 40">
            <a:extLst>
              <a:ext uri="{FF2B5EF4-FFF2-40B4-BE49-F238E27FC236}">
                <a16:creationId xmlns:a16="http://schemas.microsoft.com/office/drawing/2014/main" id="{6709310F-C63B-2F4E-9757-8237B00CD516}"/>
              </a:ext>
            </a:extLst>
          </p:cNvPr>
          <p:cNvSpPr/>
          <p:nvPr/>
        </p:nvSpPr>
        <p:spPr>
          <a:xfrm rot="16200000">
            <a:off x="5878062" y="2390612"/>
            <a:ext cx="3438990" cy="340288"/>
          </a:xfrm>
          <a:prstGeom prst="roundRect">
            <a:avLst/>
          </a:prstGeom>
          <a:solidFill>
            <a:schemeClr val="bg1">
              <a:lumMod val="50000"/>
            </a:schemeClr>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Reporting &amp; Analytical Tools</a:t>
            </a:r>
          </a:p>
        </p:txBody>
      </p:sp>
      <p:sp>
        <p:nvSpPr>
          <p:cNvPr id="42" name="Oval 41">
            <a:extLst>
              <a:ext uri="{FF2B5EF4-FFF2-40B4-BE49-F238E27FC236}">
                <a16:creationId xmlns:a16="http://schemas.microsoft.com/office/drawing/2014/main" id="{E0982293-7982-7E44-90E3-F9E961A38674}"/>
              </a:ext>
            </a:extLst>
          </p:cNvPr>
          <p:cNvSpPr/>
          <p:nvPr/>
        </p:nvSpPr>
        <p:spPr>
          <a:xfrm>
            <a:off x="6724622" y="662893"/>
            <a:ext cx="1078784" cy="530795"/>
          </a:xfrm>
          <a:prstGeom prst="ellipse">
            <a:avLst/>
          </a:prstGeom>
          <a:solidFill>
            <a:schemeClr val="accent5">
              <a:lumMod val="75000"/>
            </a:schemeClr>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Narrow"/>
              <a:cs typeface="Arial Narrow"/>
            </a:endParaRPr>
          </a:p>
        </p:txBody>
      </p:sp>
      <p:sp>
        <p:nvSpPr>
          <p:cNvPr id="43" name="TextBox 42">
            <a:extLst>
              <a:ext uri="{FF2B5EF4-FFF2-40B4-BE49-F238E27FC236}">
                <a16:creationId xmlns:a16="http://schemas.microsoft.com/office/drawing/2014/main" id="{E7B00243-8706-4E41-8644-EDB854CF35DC}"/>
              </a:ext>
            </a:extLst>
          </p:cNvPr>
          <p:cNvSpPr txBox="1"/>
          <p:nvPr/>
        </p:nvSpPr>
        <p:spPr>
          <a:xfrm>
            <a:off x="6597217" y="622124"/>
            <a:ext cx="1333599" cy="523220"/>
          </a:xfrm>
          <a:prstGeom prst="rect">
            <a:avLst/>
          </a:prstGeom>
          <a:noFill/>
        </p:spPr>
        <p:txBody>
          <a:bodyPr wrap="square" rtlCol="0">
            <a:spAutoFit/>
          </a:bodyPr>
          <a:lstStyle/>
          <a:p>
            <a:pPr algn="ctr"/>
            <a:r>
              <a:rPr lang="en-US" sz="1400" dirty="0">
                <a:solidFill>
                  <a:srgbClr val="FFFFFF"/>
                </a:solidFill>
                <a:latin typeface="Arial Narrow"/>
                <a:cs typeface="Arial Narrow"/>
              </a:rPr>
              <a:t>HRIT &amp;</a:t>
            </a:r>
          </a:p>
          <a:p>
            <a:pPr algn="ctr"/>
            <a:r>
              <a:rPr lang="en-US" sz="1400" dirty="0">
                <a:solidFill>
                  <a:srgbClr val="FFFFFF"/>
                </a:solidFill>
                <a:latin typeface="Arial Narrow"/>
                <a:cs typeface="Arial Narrow"/>
              </a:rPr>
              <a:t>Operations</a:t>
            </a:r>
          </a:p>
        </p:txBody>
      </p:sp>
      <p:sp>
        <p:nvSpPr>
          <p:cNvPr id="44" name="TextBox 43">
            <a:extLst>
              <a:ext uri="{FF2B5EF4-FFF2-40B4-BE49-F238E27FC236}">
                <a16:creationId xmlns:a16="http://schemas.microsoft.com/office/drawing/2014/main" id="{BF3FDEE9-3E94-3A4C-A3F1-D4FAA346C38F}"/>
              </a:ext>
            </a:extLst>
          </p:cNvPr>
          <p:cNvSpPr txBox="1"/>
          <p:nvPr/>
        </p:nvSpPr>
        <p:spPr>
          <a:xfrm>
            <a:off x="7327611" y="4996936"/>
            <a:ext cx="1980781" cy="246221"/>
          </a:xfrm>
          <a:prstGeom prst="rect">
            <a:avLst/>
          </a:prstGeom>
          <a:noFill/>
        </p:spPr>
        <p:txBody>
          <a:bodyPr wrap="none" rtlCol="0">
            <a:spAutoFit/>
          </a:bodyPr>
          <a:lstStyle/>
          <a:p>
            <a:r>
              <a:rPr lang="en-US" sz="1000" dirty="0">
                <a:solidFill>
                  <a:srgbClr val="FFFFFF"/>
                </a:solidFill>
              </a:rPr>
              <a:t>www.talentstrategyinstitute.com</a:t>
            </a:r>
          </a:p>
        </p:txBody>
      </p:sp>
      <p:sp>
        <p:nvSpPr>
          <p:cNvPr id="45" name="Oval 44">
            <a:extLst>
              <a:ext uri="{FF2B5EF4-FFF2-40B4-BE49-F238E27FC236}">
                <a16:creationId xmlns:a16="http://schemas.microsoft.com/office/drawing/2014/main" id="{A34F0AD6-3199-C649-B6CF-C84A7292CD12}"/>
              </a:ext>
            </a:extLst>
          </p:cNvPr>
          <p:cNvSpPr/>
          <p:nvPr/>
        </p:nvSpPr>
        <p:spPr>
          <a:xfrm>
            <a:off x="7694996" y="662302"/>
            <a:ext cx="1078784" cy="530795"/>
          </a:xfrm>
          <a:prstGeom prst="ellipse">
            <a:avLst/>
          </a:prstGeom>
          <a:solidFill>
            <a:schemeClr val="accent5">
              <a:lumMod val="75000"/>
            </a:schemeClr>
          </a:solidFill>
          <a:ln>
            <a:solidFill>
              <a:schemeClr val="accent5">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Narrow"/>
              <a:cs typeface="Arial Narrow"/>
            </a:endParaRPr>
          </a:p>
        </p:txBody>
      </p:sp>
      <p:sp>
        <p:nvSpPr>
          <p:cNvPr id="46" name="TextBox 45">
            <a:extLst>
              <a:ext uri="{FF2B5EF4-FFF2-40B4-BE49-F238E27FC236}">
                <a16:creationId xmlns:a16="http://schemas.microsoft.com/office/drawing/2014/main" id="{A83E44C5-B185-5246-8D3C-3582D156CDF6}"/>
              </a:ext>
            </a:extLst>
          </p:cNvPr>
          <p:cNvSpPr txBox="1"/>
          <p:nvPr/>
        </p:nvSpPr>
        <p:spPr>
          <a:xfrm>
            <a:off x="7567591" y="622124"/>
            <a:ext cx="1333599" cy="523220"/>
          </a:xfrm>
          <a:prstGeom prst="rect">
            <a:avLst/>
          </a:prstGeom>
          <a:noFill/>
        </p:spPr>
        <p:txBody>
          <a:bodyPr wrap="square" rtlCol="0">
            <a:spAutoFit/>
          </a:bodyPr>
          <a:lstStyle/>
          <a:p>
            <a:pPr algn="ctr"/>
            <a:r>
              <a:rPr lang="en-US" sz="1400" dirty="0">
                <a:solidFill>
                  <a:srgbClr val="FFFFFF"/>
                </a:solidFill>
                <a:latin typeface="Arial Narrow"/>
                <a:cs typeface="Arial Narrow"/>
              </a:rPr>
              <a:t>Planning &amp; </a:t>
            </a:r>
          </a:p>
          <a:p>
            <a:pPr algn="ctr"/>
            <a:r>
              <a:rPr lang="en-US" sz="1400" dirty="0">
                <a:solidFill>
                  <a:srgbClr val="FFFFFF"/>
                </a:solidFill>
                <a:latin typeface="Arial Narrow"/>
                <a:cs typeface="Arial Narrow"/>
              </a:rPr>
              <a:t>Analytics </a:t>
            </a:r>
            <a:r>
              <a:rPr lang="en-US" sz="1400" dirty="0" err="1">
                <a:solidFill>
                  <a:srgbClr val="FFFFFF"/>
                </a:solidFill>
                <a:latin typeface="Arial Narrow"/>
                <a:cs typeface="Arial Narrow"/>
              </a:rPr>
              <a:t>CoE</a:t>
            </a:r>
            <a:endParaRPr lang="en-US" sz="1400" dirty="0">
              <a:solidFill>
                <a:srgbClr val="FFFFFF"/>
              </a:solidFill>
              <a:latin typeface="Arial Narrow"/>
              <a:cs typeface="Arial Narrow"/>
            </a:endParaRPr>
          </a:p>
        </p:txBody>
      </p:sp>
      <p:cxnSp>
        <p:nvCxnSpPr>
          <p:cNvPr id="47" name="Elbow Connector 25">
            <a:extLst>
              <a:ext uri="{FF2B5EF4-FFF2-40B4-BE49-F238E27FC236}">
                <a16:creationId xmlns:a16="http://schemas.microsoft.com/office/drawing/2014/main" id="{CF347ED1-87F9-B14C-8C47-5873D6B42485}"/>
              </a:ext>
            </a:extLst>
          </p:cNvPr>
          <p:cNvCxnSpPr>
            <a:stCxn id="51" idx="3"/>
            <a:endCxn id="6" idx="4"/>
          </p:cNvCxnSpPr>
          <p:nvPr/>
        </p:nvCxnSpPr>
        <p:spPr>
          <a:xfrm flipH="1" flipV="1">
            <a:off x="862996" y="2847631"/>
            <a:ext cx="7876448" cy="1775276"/>
          </a:xfrm>
          <a:prstGeom prst="bentConnector4">
            <a:avLst>
              <a:gd name="adj1" fmla="val -2902"/>
              <a:gd name="adj2" fmla="val -20687"/>
            </a:avLst>
          </a:prstGeom>
          <a:ln>
            <a:solidFill>
              <a:schemeClr val="accent5">
                <a:lumMod val="7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48" name="Elbow Connector 25">
            <a:extLst>
              <a:ext uri="{FF2B5EF4-FFF2-40B4-BE49-F238E27FC236}">
                <a16:creationId xmlns:a16="http://schemas.microsoft.com/office/drawing/2014/main" id="{1939D6FA-4C18-2C45-B880-D3E5C6DE774B}"/>
              </a:ext>
            </a:extLst>
          </p:cNvPr>
          <p:cNvCxnSpPr>
            <a:stCxn id="33" idx="2"/>
            <a:endCxn id="51" idx="3"/>
          </p:cNvCxnSpPr>
          <p:nvPr/>
        </p:nvCxnSpPr>
        <p:spPr>
          <a:xfrm rot="16200000" flipH="1">
            <a:off x="8300656" y="4184117"/>
            <a:ext cx="342656" cy="534924"/>
          </a:xfrm>
          <a:prstGeom prst="bentConnector4">
            <a:avLst>
              <a:gd name="adj1" fmla="val 21496"/>
              <a:gd name="adj2" fmla="val 142735"/>
            </a:avLst>
          </a:prstGeom>
          <a:ln>
            <a:solidFill>
              <a:schemeClr val="accent5">
                <a:lumMod val="75000"/>
              </a:schemeClr>
            </a:solidFill>
            <a:prstDash val="dash"/>
            <a:tailEnd type="none"/>
          </a:ln>
          <a:effectLst/>
        </p:spPr>
        <p:style>
          <a:lnRef idx="2">
            <a:schemeClr val="accent1"/>
          </a:lnRef>
          <a:fillRef idx="0">
            <a:schemeClr val="accent1"/>
          </a:fillRef>
          <a:effectRef idx="1">
            <a:schemeClr val="accent1"/>
          </a:effectRef>
          <a:fontRef idx="minor">
            <a:schemeClr val="tx1"/>
          </a:fontRef>
        </p:style>
      </p:cxnSp>
      <p:sp>
        <p:nvSpPr>
          <p:cNvPr id="49" name="Pentagon 48">
            <a:extLst>
              <a:ext uri="{FF2B5EF4-FFF2-40B4-BE49-F238E27FC236}">
                <a16:creationId xmlns:a16="http://schemas.microsoft.com/office/drawing/2014/main" id="{0FFB3027-0A35-C740-A2D5-C5D2FA04F628}"/>
              </a:ext>
            </a:extLst>
          </p:cNvPr>
          <p:cNvSpPr/>
          <p:nvPr/>
        </p:nvSpPr>
        <p:spPr>
          <a:xfrm>
            <a:off x="1092202" y="4427568"/>
            <a:ext cx="2705909" cy="390680"/>
          </a:xfrm>
          <a:prstGeom prst="homePlate">
            <a:avLst/>
          </a:prstGeom>
          <a:solidFill>
            <a:schemeClr val="accent5">
              <a:lumMod val="50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Chevron 49">
            <a:extLst>
              <a:ext uri="{FF2B5EF4-FFF2-40B4-BE49-F238E27FC236}">
                <a16:creationId xmlns:a16="http://schemas.microsoft.com/office/drawing/2014/main" id="{ED9A78D6-3D36-3349-B270-270A5CDBA75E}"/>
              </a:ext>
            </a:extLst>
          </p:cNvPr>
          <p:cNvSpPr/>
          <p:nvPr/>
        </p:nvSpPr>
        <p:spPr>
          <a:xfrm>
            <a:off x="3579620" y="4427568"/>
            <a:ext cx="2624893" cy="390680"/>
          </a:xfrm>
          <a:prstGeom prst="chevron">
            <a:avLst/>
          </a:prstGeom>
          <a:solidFill>
            <a:schemeClr val="accent5">
              <a:lumMod val="50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1" name="Chevron 50">
            <a:extLst>
              <a:ext uri="{FF2B5EF4-FFF2-40B4-BE49-F238E27FC236}">
                <a16:creationId xmlns:a16="http://schemas.microsoft.com/office/drawing/2014/main" id="{6834A156-7A51-5048-8F08-C38E204716F7}"/>
              </a:ext>
            </a:extLst>
          </p:cNvPr>
          <p:cNvSpPr/>
          <p:nvPr/>
        </p:nvSpPr>
        <p:spPr>
          <a:xfrm>
            <a:off x="5995640" y="4427568"/>
            <a:ext cx="2743807" cy="390680"/>
          </a:xfrm>
          <a:prstGeom prst="chevron">
            <a:avLst/>
          </a:prstGeom>
          <a:solidFill>
            <a:schemeClr val="accent5">
              <a:lumMod val="50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2" name="TextBox 51">
            <a:extLst>
              <a:ext uri="{FF2B5EF4-FFF2-40B4-BE49-F238E27FC236}">
                <a16:creationId xmlns:a16="http://schemas.microsoft.com/office/drawing/2014/main" id="{25D1718D-B02C-7648-8870-991130288CE8}"/>
              </a:ext>
            </a:extLst>
          </p:cNvPr>
          <p:cNvSpPr txBox="1"/>
          <p:nvPr/>
        </p:nvSpPr>
        <p:spPr>
          <a:xfrm>
            <a:off x="1411345" y="4472149"/>
            <a:ext cx="2089134" cy="338554"/>
          </a:xfrm>
          <a:prstGeom prst="rect">
            <a:avLst/>
          </a:prstGeom>
          <a:noFill/>
        </p:spPr>
        <p:txBody>
          <a:bodyPr wrap="none" rtlCol="0">
            <a:spAutoFit/>
          </a:bodyPr>
          <a:lstStyle/>
          <a:p>
            <a:r>
              <a:rPr lang="en-US" sz="1600" dirty="0">
                <a:solidFill>
                  <a:srgbClr val="FFFFFF"/>
                </a:solidFill>
              </a:rPr>
              <a:t>Strategy Formulation</a:t>
            </a:r>
          </a:p>
        </p:txBody>
      </p:sp>
      <p:sp>
        <p:nvSpPr>
          <p:cNvPr id="53" name="TextBox 52">
            <a:extLst>
              <a:ext uri="{FF2B5EF4-FFF2-40B4-BE49-F238E27FC236}">
                <a16:creationId xmlns:a16="http://schemas.microsoft.com/office/drawing/2014/main" id="{6C0A4124-BC55-7744-AE06-24855E4B2A0A}"/>
              </a:ext>
            </a:extLst>
          </p:cNvPr>
          <p:cNvSpPr txBox="1"/>
          <p:nvPr/>
        </p:nvSpPr>
        <p:spPr>
          <a:xfrm>
            <a:off x="4137847" y="4472149"/>
            <a:ext cx="1439116" cy="338554"/>
          </a:xfrm>
          <a:prstGeom prst="rect">
            <a:avLst/>
          </a:prstGeom>
          <a:noFill/>
        </p:spPr>
        <p:txBody>
          <a:bodyPr wrap="none" rtlCol="0">
            <a:spAutoFit/>
          </a:bodyPr>
          <a:lstStyle/>
          <a:p>
            <a:r>
              <a:rPr lang="en-US" sz="1600" dirty="0">
                <a:solidFill>
                  <a:srgbClr val="FFFFFF"/>
                </a:solidFill>
              </a:rPr>
              <a:t>Measurement</a:t>
            </a:r>
          </a:p>
        </p:txBody>
      </p:sp>
      <p:sp>
        <p:nvSpPr>
          <p:cNvPr id="54" name="TextBox 53">
            <a:extLst>
              <a:ext uri="{FF2B5EF4-FFF2-40B4-BE49-F238E27FC236}">
                <a16:creationId xmlns:a16="http://schemas.microsoft.com/office/drawing/2014/main" id="{CCE83679-AEEC-3544-895F-A8FD6E6EAA8F}"/>
              </a:ext>
            </a:extLst>
          </p:cNvPr>
          <p:cNvSpPr txBox="1"/>
          <p:nvPr/>
        </p:nvSpPr>
        <p:spPr>
          <a:xfrm>
            <a:off x="6596105" y="4472149"/>
            <a:ext cx="1382310" cy="338554"/>
          </a:xfrm>
          <a:prstGeom prst="rect">
            <a:avLst/>
          </a:prstGeom>
          <a:noFill/>
        </p:spPr>
        <p:txBody>
          <a:bodyPr wrap="none" rtlCol="0">
            <a:spAutoFit/>
          </a:bodyPr>
          <a:lstStyle/>
          <a:p>
            <a:r>
              <a:rPr lang="en-US" sz="1600" dirty="0">
                <a:solidFill>
                  <a:srgbClr val="FFFFFF"/>
                </a:solidFill>
              </a:rPr>
              <a:t>Management</a:t>
            </a:r>
          </a:p>
        </p:txBody>
      </p:sp>
      <p:cxnSp>
        <p:nvCxnSpPr>
          <p:cNvPr id="55" name="Elbow Connector 54">
            <a:extLst>
              <a:ext uri="{FF2B5EF4-FFF2-40B4-BE49-F238E27FC236}">
                <a16:creationId xmlns:a16="http://schemas.microsoft.com/office/drawing/2014/main" id="{912F1966-371B-BE46-B7A0-0A198CE6FBD5}"/>
              </a:ext>
            </a:extLst>
          </p:cNvPr>
          <p:cNvCxnSpPr>
            <a:stCxn id="51" idx="3"/>
            <a:endCxn id="49" idx="1"/>
          </p:cNvCxnSpPr>
          <p:nvPr/>
        </p:nvCxnSpPr>
        <p:spPr>
          <a:xfrm flipH="1">
            <a:off x="1092199" y="4622908"/>
            <a:ext cx="7647245" cy="1191"/>
          </a:xfrm>
          <a:prstGeom prst="bentConnector5">
            <a:avLst>
              <a:gd name="adj1" fmla="val -2989"/>
              <a:gd name="adj2" fmla="val 30796851"/>
              <a:gd name="adj3" fmla="val 102989"/>
            </a:avLst>
          </a:prstGeom>
          <a:ln>
            <a:solidFill>
              <a:schemeClr val="accent5">
                <a:lumMod val="7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56" name="TextBox 55">
            <a:extLst>
              <a:ext uri="{FF2B5EF4-FFF2-40B4-BE49-F238E27FC236}">
                <a16:creationId xmlns:a16="http://schemas.microsoft.com/office/drawing/2014/main" id="{E4984AA7-9BEE-134E-8DFA-A0BB2CF2477B}"/>
              </a:ext>
            </a:extLst>
          </p:cNvPr>
          <p:cNvSpPr txBox="1"/>
          <p:nvPr/>
        </p:nvSpPr>
        <p:spPr>
          <a:xfrm>
            <a:off x="1079310" y="4789672"/>
            <a:ext cx="7316154" cy="261610"/>
          </a:xfrm>
          <a:prstGeom prst="rect">
            <a:avLst/>
          </a:prstGeom>
          <a:noFill/>
        </p:spPr>
        <p:txBody>
          <a:bodyPr wrap="none" rtlCol="0">
            <a:spAutoFit/>
          </a:bodyPr>
          <a:lstStyle/>
          <a:p>
            <a:r>
              <a:rPr lang="en-US" sz="1100" i="1" dirty="0"/>
              <a:t>Governance: Multi-function, data-based learning on talent &amp; cultural dynamics and likely implications for the future</a:t>
            </a:r>
          </a:p>
        </p:txBody>
      </p:sp>
      <p:sp>
        <p:nvSpPr>
          <p:cNvPr id="2" name="Rounded Rectangle 1">
            <a:extLst>
              <a:ext uri="{FF2B5EF4-FFF2-40B4-BE49-F238E27FC236}">
                <a16:creationId xmlns:a16="http://schemas.microsoft.com/office/drawing/2014/main" id="{AE3029DE-C93A-6C49-894C-A65DCB535050}"/>
              </a:ext>
            </a:extLst>
          </p:cNvPr>
          <p:cNvSpPr/>
          <p:nvPr/>
        </p:nvSpPr>
        <p:spPr>
          <a:xfrm>
            <a:off x="1778392" y="662006"/>
            <a:ext cx="1244965" cy="831931"/>
          </a:xfrm>
          <a:prstGeom prst="roundRect">
            <a:avLst/>
          </a:prstGeom>
          <a:solidFill>
            <a:schemeClr val="bg1">
              <a:lumMod val="75000"/>
              <a:alpha val="2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t"/>
          <a:lstStyle/>
          <a:p>
            <a:endParaRPr lang="en-US" sz="1400" dirty="0">
              <a:solidFill>
                <a:srgbClr val="0070C0"/>
              </a:solidFill>
            </a:endParaRPr>
          </a:p>
        </p:txBody>
      </p:sp>
      <p:sp>
        <p:nvSpPr>
          <p:cNvPr id="57" name="Rounded Rectangle 56">
            <a:extLst>
              <a:ext uri="{FF2B5EF4-FFF2-40B4-BE49-F238E27FC236}">
                <a16:creationId xmlns:a16="http://schemas.microsoft.com/office/drawing/2014/main" id="{D6A145C3-C5DE-AA45-B464-AEC2931C4674}"/>
              </a:ext>
            </a:extLst>
          </p:cNvPr>
          <p:cNvSpPr/>
          <p:nvPr/>
        </p:nvSpPr>
        <p:spPr>
          <a:xfrm>
            <a:off x="1778392" y="2517674"/>
            <a:ext cx="785506" cy="831931"/>
          </a:xfrm>
          <a:prstGeom prst="roundRect">
            <a:avLst/>
          </a:prstGeom>
          <a:solidFill>
            <a:schemeClr val="bg1">
              <a:lumMod val="75000"/>
              <a:alpha val="2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t"/>
          <a:lstStyle/>
          <a:p>
            <a:endParaRPr lang="en-US" sz="1400" dirty="0">
              <a:solidFill>
                <a:srgbClr val="0070C0"/>
              </a:solidFill>
            </a:endParaRPr>
          </a:p>
        </p:txBody>
      </p:sp>
      <p:sp>
        <p:nvSpPr>
          <p:cNvPr id="58" name="Rounded Rectangle 57">
            <a:extLst>
              <a:ext uri="{FF2B5EF4-FFF2-40B4-BE49-F238E27FC236}">
                <a16:creationId xmlns:a16="http://schemas.microsoft.com/office/drawing/2014/main" id="{65191F72-736F-2841-95B0-E12EAC16045C}"/>
              </a:ext>
            </a:extLst>
          </p:cNvPr>
          <p:cNvSpPr/>
          <p:nvPr/>
        </p:nvSpPr>
        <p:spPr>
          <a:xfrm>
            <a:off x="1778392" y="1589840"/>
            <a:ext cx="639850" cy="831931"/>
          </a:xfrm>
          <a:prstGeom prst="roundRect">
            <a:avLst/>
          </a:prstGeom>
          <a:solidFill>
            <a:schemeClr val="bg1">
              <a:lumMod val="75000"/>
              <a:alpha val="2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t"/>
          <a:lstStyle/>
          <a:p>
            <a:endParaRPr lang="en-US" sz="1400" dirty="0">
              <a:solidFill>
                <a:srgbClr val="0070C0"/>
              </a:solidFill>
            </a:endParaRPr>
          </a:p>
        </p:txBody>
      </p:sp>
      <p:sp>
        <p:nvSpPr>
          <p:cNvPr id="59" name="Rounded Rectangle 58">
            <a:extLst>
              <a:ext uri="{FF2B5EF4-FFF2-40B4-BE49-F238E27FC236}">
                <a16:creationId xmlns:a16="http://schemas.microsoft.com/office/drawing/2014/main" id="{3469B1FC-9FFA-964A-8190-E4905723C3FF}"/>
              </a:ext>
            </a:extLst>
          </p:cNvPr>
          <p:cNvSpPr/>
          <p:nvPr/>
        </p:nvSpPr>
        <p:spPr>
          <a:xfrm>
            <a:off x="1778392" y="3445508"/>
            <a:ext cx="170074" cy="831931"/>
          </a:xfrm>
          <a:prstGeom prst="roundRect">
            <a:avLst>
              <a:gd name="adj" fmla="val 34090"/>
            </a:avLst>
          </a:prstGeom>
          <a:solidFill>
            <a:schemeClr val="bg1">
              <a:lumMod val="75000"/>
              <a:alpha val="2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t"/>
          <a:lstStyle/>
          <a:p>
            <a:endParaRPr lang="en-US" sz="1400" dirty="0">
              <a:solidFill>
                <a:srgbClr val="0070C0"/>
              </a:solidFill>
            </a:endParaRPr>
          </a:p>
        </p:txBody>
      </p:sp>
      <p:sp>
        <p:nvSpPr>
          <p:cNvPr id="61" name="TextBox 60">
            <a:extLst>
              <a:ext uri="{FF2B5EF4-FFF2-40B4-BE49-F238E27FC236}">
                <a16:creationId xmlns:a16="http://schemas.microsoft.com/office/drawing/2014/main" id="{1AF957C3-FE14-5946-95C2-9D763763F103}"/>
              </a:ext>
            </a:extLst>
          </p:cNvPr>
          <p:cNvSpPr txBox="1"/>
          <p:nvPr/>
        </p:nvSpPr>
        <p:spPr>
          <a:xfrm>
            <a:off x="25105" y="697387"/>
            <a:ext cx="1255472" cy="369332"/>
          </a:xfrm>
          <a:prstGeom prst="rect">
            <a:avLst/>
          </a:prstGeom>
          <a:solidFill>
            <a:schemeClr val="bg1"/>
          </a:solidFill>
        </p:spPr>
        <p:txBody>
          <a:bodyPr wrap="none" rtlCol="0">
            <a:spAutoFit/>
          </a:bodyPr>
          <a:lstStyle/>
          <a:p>
            <a:r>
              <a:rPr lang="en-US" sz="900" i="1" dirty="0"/>
              <a:t>Use of Talent Market</a:t>
            </a:r>
          </a:p>
          <a:p>
            <a:r>
              <a:rPr lang="en-US" sz="900" i="1" dirty="0"/>
              <a:t>Analytics/Insights</a:t>
            </a:r>
          </a:p>
        </p:txBody>
      </p:sp>
      <p:cxnSp>
        <p:nvCxnSpPr>
          <p:cNvPr id="62" name="Elbow Connector 25">
            <a:extLst>
              <a:ext uri="{FF2B5EF4-FFF2-40B4-BE49-F238E27FC236}">
                <a16:creationId xmlns:a16="http://schemas.microsoft.com/office/drawing/2014/main" id="{8F9DBA8E-6D9F-7841-B0B3-DE886CB733EA}"/>
              </a:ext>
            </a:extLst>
          </p:cNvPr>
          <p:cNvCxnSpPr/>
          <p:nvPr/>
        </p:nvCxnSpPr>
        <p:spPr>
          <a:xfrm flipV="1">
            <a:off x="1628549" y="1075407"/>
            <a:ext cx="581296" cy="1384721"/>
          </a:xfrm>
          <a:prstGeom prst="bentConnector3">
            <a:avLst>
              <a:gd name="adj1" fmla="val 50000"/>
            </a:avLst>
          </a:prstGeom>
          <a:ln>
            <a:solidFill>
              <a:schemeClr val="accent5">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3" name="Elbow Connector 25">
            <a:extLst>
              <a:ext uri="{FF2B5EF4-FFF2-40B4-BE49-F238E27FC236}">
                <a16:creationId xmlns:a16="http://schemas.microsoft.com/office/drawing/2014/main" id="{C5351E3D-CB48-484A-B4C8-DDCB89A827C8}"/>
              </a:ext>
            </a:extLst>
          </p:cNvPr>
          <p:cNvCxnSpPr/>
          <p:nvPr/>
        </p:nvCxnSpPr>
        <p:spPr>
          <a:xfrm flipV="1">
            <a:off x="1628549" y="2006307"/>
            <a:ext cx="581296" cy="453820"/>
          </a:xfrm>
          <a:prstGeom prst="bentConnector3">
            <a:avLst>
              <a:gd name="adj1" fmla="val 50000"/>
            </a:avLst>
          </a:prstGeom>
          <a:ln>
            <a:solidFill>
              <a:schemeClr val="accent5">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4" name="Elbow Connector 25">
            <a:extLst>
              <a:ext uri="{FF2B5EF4-FFF2-40B4-BE49-F238E27FC236}">
                <a16:creationId xmlns:a16="http://schemas.microsoft.com/office/drawing/2014/main" id="{03F26D0E-5D21-C342-93B4-EEE5F3BEFB58}"/>
              </a:ext>
            </a:extLst>
          </p:cNvPr>
          <p:cNvCxnSpPr/>
          <p:nvPr/>
        </p:nvCxnSpPr>
        <p:spPr>
          <a:xfrm>
            <a:off x="1628552" y="2460128"/>
            <a:ext cx="580875" cy="477081"/>
          </a:xfrm>
          <a:prstGeom prst="bentConnector3">
            <a:avLst>
              <a:gd name="adj1" fmla="val 50000"/>
            </a:avLst>
          </a:prstGeom>
          <a:ln>
            <a:solidFill>
              <a:schemeClr val="accent5">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5" name="Elbow Connector 25">
            <a:extLst>
              <a:ext uri="{FF2B5EF4-FFF2-40B4-BE49-F238E27FC236}">
                <a16:creationId xmlns:a16="http://schemas.microsoft.com/office/drawing/2014/main" id="{C65D385B-BF4A-6B4D-BDE7-FB8F53CFD8DB}"/>
              </a:ext>
            </a:extLst>
          </p:cNvPr>
          <p:cNvCxnSpPr/>
          <p:nvPr/>
        </p:nvCxnSpPr>
        <p:spPr>
          <a:xfrm>
            <a:off x="1628549" y="2460128"/>
            <a:ext cx="581296" cy="1407983"/>
          </a:xfrm>
          <a:prstGeom prst="bentConnector3">
            <a:avLst>
              <a:gd name="adj1" fmla="val 50000"/>
            </a:avLst>
          </a:prstGeom>
          <a:ln>
            <a:solidFill>
              <a:schemeClr val="accent5">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6" name="Rounded Rectangle 65">
            <a:extLst>
              <a:ext uri="{FF2B5EF4-FFF2-40B4-BE49-F238E27FC236}">
                <a16:creationId xmlns:a16="http://schemas.microsoft.com/office/drawing/2014/main" id="{A45DB3F8-C936-DB40-B106-7D444CC5729B}"/>
              </a:ext>
            </a:extLst>
          </p:cNvPr>
          <p:cNvSpPr/>
          <p:nvPr/>
        </p:nvSpPr>
        <p:spPr>
          <a:xfrm>
            <a:off x="1778392" y="662006"/>
            <a:ext cx="1620533" cy="831931"/>
          </a:xfrm>
          <a:prstGeom prst="roundRect">
            <a:avLst/>
          </a:prstGeom>
          <a:solidFill>
            <a:schemeClr val="accent1">
              <a:alpha val="20000"/>
            </a:schemeClr>
          </a:solidFill>
        </p:spPr>
        <p:style>
          <a:lnRef idx="1">
            <a:schemeClr val="accent1"/>
          </a:lnRef>
          <a:fillRef idx="3">
            <a:schemeClr val="accent1"/>
          </a:fillRef>
          <a:effectRef idx="2">
            <a:schemeClr val="accent1"/>
          </a:effectRef>
          <a:fontRef idx="minor">
            <a:schemeClr val="lt1"/>
          </a:fontRef>
        </p:style>
        <p:txBody>
          <a:bodyPr rtlCol="0" anchor="t"/>
          <a:lstStyle/>
          <a:p>
            <a:endParaRPr lang="en-US" sz="1400" dirty="0">
              <a:solidFill>
                <a:srgbClr val="0070C0"/>
              </a:solidFill>
            </a:endParaRPr>
          </a:p>
        </p:txBody>
      </p:sp>
      <p:sp>
        <p:nvSpPr>
          <p:cNvPr id="67" name="Rounded Rectangle 66">
            <a:extLst>
              <a:ext uri="{FF2B5EF4-FFF2-40B4-BE49-F238E27FC236}">
                <a16:creationId xmlns:a16="http://schemas.microsoft.com/office/drawing/2014/main" id="{48224344-3263-AB4E-9F19-3EA9E08F429D}"/>
              </a:ext>
            </a:extLst>
          </p:cNvPr>
          <p:cNvSpPr/>
          <p:nvPr/>
        </p:nvSpPr>
        <p:spPr>
          <a:xfrm>
            <a:off x="1778392" y="2517674"/>
            <a:ext cx="1059872" cy="831931"/>
          </a:xfrm>
          <a:prstGeom prst="roundRect">
            <a:avLst/>
          </a:prstGeom>
          <a:solidFill>
            <a:schemeClr val="accent1">
              <a:alpha val="20000"/>
            </a:schemeClr>
          </a:solidFill>
        </p:spPr>
        <p:style>
          <a:lnRef idx="1">
            <a:schemeClr val="accent1"/>
          </a:lnRef>
          <a:fillRef idx="3">
            <a:schemeClr val="accent1"/>
          </a:fillRef>
          <a:effectRef idx="2">
            <a:schemeClr val="accent1"/>
          </a:effectRef>
          <a:fontRef idx="minor">
            <a:schemeClr val="lt1"/>
          </a:fontRef>
        </p:style>
        <p:txBody>
          <a:bodyPr rtlCol="0" anchor="t"/>
          <a:lstStyle/>
          <a:p>
            <a:endParaRPr lang="en-US" sz="1400" dirty="0">
              <a:solidFill>
                <a:srgbClr val="0070C0"/>
              </a:solidFill>
            </a:endParaRPr>
          </a:p>
        </p:txBody>
      </p:sp>
      <p:sp>
        <p:nvSpPr>
          <p:cNvPr id="68" name="Rounded Rectangle 67">
            <a:extLst>
              <a:ext uri="{FF2B5EF4-FFF2-40B4-BE49-F238E27FC236}">
                <a16:creationId xmlns:a16="http://schemas.microsoft.com/office/drawing/2014/main" id="{8BB60032-4545-2C4F-BE61-835BF1C501BC}"/>
              </a:ext>
            </a:extLst>
          </p:cNvPr>
          <p:cNvSpPr/>
          <p:nvPr/>
        </p:nvSpPr>
        <p:spPr>
          <a:xfrm>
            <a:off x="1778392" y="1589840"/>
            <a:ext cx="1236538" cy="831931"/>
          </a:xfrm>
          <a:prstGeom prst="roundRect">
            <a:avLst>
              <a:gd name="adj" fmla="val 8673"/>
            </a:avLst>
          </a:prstGeom>
          <a:solidFill>
            <a:schemeClr val="accent1">
              <a:alpha val="20000"/>
            </a:schemeClr>
          </a:solidFill>
        </p:spPr>
        <p:style>
          <a:lnRef idx="1">
            <a:schemeClr val="accent1"/>
          </a:lnRef>
          <a:fillRef idx="3">
            <a:schemeClr val="accent1"/>
          </a:fillRef>
          <a:effectRef idx="2">
            <a:schemeClr val="accent1"/>
          </a:effectRef>
          <a:fontRef idx="minor">
            <a:schemeClr val="lt1"/>
          </a:fontRef>
        </p:style>
        <p:txBody>
          <a:bodyPr rtlCol="0" anchor="t"/>
          <a:lstStyle/>
          <a:p>
            <a:endParaRPr lang="en-US" sz="1400" dirty="0">
              <a:solidFill>
                <a:srgbClr val="0070C0"/>
              </a:solidFill>
            </a:endParaRPr>
          </a:p>
        </p:txBody>
      </p:sp>
      <p:sp>
        <p:nvSpPr>
          <p:cNvPr id="69" name="Rounded Rectangle 68">
            <a:extLst>
              <a:ext uri="{FF2B5EF4-FFF2-40B4-BE49-F238E27FC236}">
                <a16:creationId xmlns:a16="http://schemas.microsoft.com/office/drawing/2014/main" id="{303F9C19-69B3-FE45-B3CF-0F6B258BAC57}"/>
              </a:ext>
            </a:extLst>
          </p:cNvPr>
          <p:cNvSpPr/>
          <p:nvPr/>
        </p:nvSpPr>
        <p:spPr>
          <a:xfrm>
            <a:off x="1778392" y="3445508"/>
            <a:ext cx="505852" cy="831931"/>
          </a:xfrm>
          <a:prstGeom prst="roundRect">
            <a:avLst/>
          </a:prstGeom>
          <a:solidFill>
            <a:schemeClr val="accent1">
              <a:alpha val="20000"/>
            </a:schemeClr>
          </a:solidFill>
        </p:spPr>
        <p:style>
          <a:lnRef idx="1">
            <a:schemeClr val="accent1"/>
          </a:lnRef>
          <a:fillRef idx="3">
            <a:schemeClr val="accent1"/>
          </a:fillRef>
          <a:effectRef idx="2">
            <a:schemeClr val="accent1"/>
          </a:effectRef>
          <a:fontRef idx="minor">
            <a:schemeClr val="lt1"/>
          </a:fontRef>
        </p:style>
        <p:txBody>
          <a:bodyPr rtlCol="0" anchor="t"/>
          <a:lstStyle/>
          <a:p>
            <a:endParaRPr lang="en-US" sz="1400" dirty="0">
              <a:solidFill>
                <a:srgbClr val="0070C0"/>
              </a:solidFill>
            </a:endParaRPr>
          </a:p>
        </p:txBody>
      </p:sp>
      <p:sp>
        <p:nvSpPr>
          <p:cNvPr id="60" name="Rounded Rectangle 59">
            <a:extLst>
              <a:ext uri="{FF2B5EF4-FFF2-40B4-BE49-F238E27FC236}">
                <a16:creationId xmlns:a16="http://schemas.microsoft.com/office/drawing/2014/main" id="{C8D30CEC-ACA6-F446-9E80-F7F9FC4542A5}"/>
              </a:ext>
            </a:extLst>
          </p:cNvPr>
          <p:cNvSpPr/>
          <p:nvPr/>
        </p:nvSpPr>
        <p:spPr>
          <a:xfrm>
            <a:off x="155094" y="1063358"/>
            <a:ext cx="88896" cy="136954"/>
          </a:xfrm>
          <a:prstGeom prst="roundRect">
            <a:avLst/>
          </a:prstGeom>
          <a:solidFill>
            <a:schemeClr val="bg1">
              <a:lumMod val="75000"/>
              <a:alpha val="2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t"/>
          <a:lstStyle/>
          <a:p>
            <a:endParaRPr lang="en-US" sz="1400" dirty="0">
              <a:solidFill>
                <a:srgbClr val="0070C0"/>
              </a:solidFill>
            </a:endParaRPr>
          </a:p>
        </p:txBody>
      </p:sp>
      <p:sp>
        <p:nvSpPr>
          <p:cNvPr id="70" name="Rounded Rectangle 69">
            <a:extLst>
              <a:ext uri="{FF2B5EF4-FFF2-40B4-BE49-F238E27FC236}">
                <a16:creationId xmlns:a16="http://schemas.microsoft.com/office/drawing/2014/main" id="{90D39BDE-07EE-3544-B493-C800FD6AD237}"/>
              </a:ext>
            </a:extLst>
          </p:cNvPr>
          <p:cNvSpPr/>
          <p:nvPr/>
        </p:nvSpPr>
        <p:spPr>
          <a:xfrm>
            <a:off x="156232" y="1240949"/>
            <a:ext cx="79927" cy="139883"/>
          </a:xfrm>
          <a:prstGeom prst="roundRect">
            <a:avLst/>
          </a:prstGeom>
          <a:solidFill>
            <a:schemeClr val="accent1">
              <a:alpha val="20000"/>
            </a:schemeClr>
          </a:solidFill>
        </p:spPr>
        <p:style>
          <a:lnRef idx="1">
            <a:schemeClr val="accent1"/>
          </a:lnRef>
          <a:fillRef idx="3">
            <a:schemeClr val="accent1"/>
          </a:fillRef>
          <a:effectRef idx="2">
            <a:schemeClr val="accent1"/>
          </a:effectRef>
          <a:fontRef idx="minor">
            <a:schemeClr val="lt1"/>
          </a:fontRef>
        </p:style>
        <p:txBody>
          <a:bodyPr rtlCol="0" anchor="t"/>
          <a:lstStyle/>
          <a:p>
            <a:endParaRPr lang="en-US" sz="1400" dirty="0">
              <a:solidFill>
                <a:srgbClr val="0070C0"/>
              </a:solidFill>
            </a:endParaRPr>
          </a:p>
        </p:txBody>
      </p:sp>
      <p:sp>
        <p:nvSpPr>
          <p:cNvPr id="71" name="TextBox 70">
            <a:extLst>
              <a:ext uri="{FF2B5EF4-FFF2-40B4-BE49-F238E27FC236}">
                <a16:creationId xmlns:a16="http://schemas.microsoft.com/office/drawing/2014/main" id="{B0EFE923-3A67-2F4E-9D80-FFF3C164901A}"/>
              </a:ext>
            </a:extLst>
          </p:cNvPr>
          <p:cNvSpPr txBox="1"/>
          <p:nvPr/>
        </p:nvSpPr>
        <p:spPr>
          <a:xfrm>
            <a:off x="204978" y="1024113"/>
            <a:ext cx="415498" cy="215444"/>
          </a:xfrm>
          <a:prstGeom prst="rect">
            <a:avLst/>
          </a:prstGeom>
          <a:noFill/>
        </p:spPr>
        <p:txBody>
          <a:bodyPr wrap="none" rtlCol="0">
            <a:spAutoFit/>
          </a:bodyPr>
          <a:lstStyle/>
          <a:p>
            <a:r>
              <a:rPr lang="en-US" sz="800" i="1" dirty="0"/>
              <a:t>2018</a:t>
            </a:r>
          </a:p>
        </p:txBody>
      </p:sp>
      <p:sp>
        <p:nvSpPr>
          <p:cNvPr id="72" name="TextBox 71">
            <a:extLst>
              <a:ext uri="{FF2B5EF4-FFF2-40B4-BE49-F238E27FC236}">
                <a16:creationId xmlns:a16="http://schemas.microsoft.com/office/drawing/2014/main" id="{759250EC-E0E7-5846-AD6A-F5325FEBB7B1}"/>
              </a:ext>
            </a:extLst>
          </p:cNvPr>
          <p:cNvSpPr txBox="1"/>
          <p:nvPr/>
        </p:nvSpPr>
        <p:spPr>
          <a:xfrm>
            <a:off x="203232" y="1203168"/>
            <a:ext cx="415498" cy="215444"/>
          </a:xfrm>
          <a:prstGeom prst="rect">
            <a:avLst/>
          </a:prstGeom>
          <a:noFill/>
        </p:spPr>
        <p:txBody>
          <a:bodyPr wrap="none" rtlCol="0">
            <a:spAutoFit/>
          </a:bodyPr>
          <a:lstStyle/>
          <a:p>
            <a:r>
              <a:rPr lang="en-US" sz="800" i="1" dirty="0"/>
              <a:t>2020</a:t>
            </a:r>
          </a:p>
        </p:txBody>
      </p:sp>
    </p:spTree>
    <p:extLst>
      <p:ext uri="{BB962C8B-B14F-4D97-AF65-F5344CB8AC3E}">
        <p14:creationId xmlns:p14="http://schemas.microsoft.com/office/powerpoint/2010/main" val="217249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A5FBE-EEA0-EA4E-A1FC-7A081AB3B25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CFA2D0-87E9-1643-8EC5-69883E6E78F9}"/>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EBCCDA2D-F6D9-AB4C-B1A9-3FAAD13931DB}"/>
              </a:ext>
            </a:extLst>
          </p:cNvPr>
          <p:cNvSpPr/>
          <p:nvPr/>
        </p:nvSpPr>
        <p:spPr>
          <a:xfrm>
            <a:off x="0" y="0"/>
            <a:ext cx="9144000" cy="51435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538D2118-8C1B-4841-BE73-2C46CF237CBF}"/>
              </a:ext>
            </a:extLst>
          </p:cNvPr>
          <p:cNvPicPr>
            <a:picLocks noChangeAspect="1"/>
          </p:cNvPicPr>
          <p:nvPr/>
        </p:nvPicPr>
        <p:blipFill>
          <a:blip r:embed="rId2"/>
          <a:stretch>
            <a:fillRect/>
          </a:stretch>
        </p:blipFill>
        <p:spPr>
          <a:xfrm>
            <a:off x="9268" y="1821437"/>
            <a:ext cx="4948881" cy="3365239"/>
          </a:xfrm>
          <a:prstGeom prst="rect">
            <a:avLst/>
          </a:prstGeom>
        </p:spPr>
      </p:pic>
      <p:pic>
        <p:nvPicPr>
          <p:cNvPr id="5" name="Picture 4">
            <a:extLst>
              <a:ext uri="{FF2B5EF4-FFF2-40B4-BE49-F238E27FC236}">
                <a16:creationId xmlns:a16="http://schemas.microsoft.com/office/drawing/2014/main" id="{912CADFE-053A-C849-8F02-D1905D0B9732}"/>
              </a:ext>
            </a:extLst>
          </p:cNvPr>
          <p:cNvPicPr>
            <a:picLocks noChangeAspect="1"/>
          </p:cNvPicPr>
          <p:nvPr/>
        </p:nvPicPr>
        <p:blipFill>
          <a:blip r:embed="rId3"/>
          <a:stretch>
            <a:fillRect/>
          </a:stretch>
        </p:blipFill>
        <p:spPr>
          <a:xfrm>
            <a:off x="4948881" y="-1"/>
            <a:ext cx="4176584" cy="5169039"/>
          </a:xfrm>
          <a:prstGeom prst="rect">
            <a:avLst/>
          </a:prstGeom>
        </p:spPr>
      </p:pic>
      <p:pic>
        <p:nvPicPr>
          <p:cNvPr id="9" name="Picture 8">
            <a:extLst>
              <a:ext uri="{FF2B5EF4-FFF2-40B4-BE49-F238E27FC236}">
                <a16:creationId xmlns:a16="http://schemas.microsoft.com/office/drawing/2014/main" id="{DBE61A2D-04D9-9044-904B-CBB8CC1DA5D3}"/>
              </a:ext>
            </a:extLst>
          </p:cNvPr>
          <p:cNvPicPr>
            <a:picLocks noChangeAspect="1"/>
          </p:cNvPicPr>
          <p:nvPr/>
        </p:nvPicPr>
        <p:blipFill rotWithShape="1">
          <a:blip r:embed="rId2"/>
          <a:srcRect b="97523"/>
          <a:stretch/>
        </p:blipFill>
        <p:spPr>
          <a:xfrm>
            <a:off x="6960" y="0"/>
            <a:ext cx="4948881" cy="1967696"/>
          </a:xfrm>
          <a:prstGeom prst="rect">
            <a:avLst/>
          </a:prstGeom>
        </p:spPr>
      </p:pic>
      <p:sp>
        <p:nvSpPr>
          <p:cNvPr id="6" name="TextBox 5">
            <a:extLst>
              <a:ext uri="{FF2B5EF4-FFF2-40B4-BE49-F238E27FC236}">
                <a16:creationId xmlns:a16="http://schemas.microsoft.com/office/drawing/2014/main" id="{E0E68862-3F37-B74F-AFE6-FCD172FE9190}"/>
              </a:ext>
            </a:extLst>
          </p:cNvPr>
          <p:cNvSpPr txBox="1"/>
          <p:nvPr/>
        </p:nvSpPr>
        <p:spPr>
          <a:xfrm>
            <a:off x="281259" y="330952"/>
            <a:ext cx="4352667" cy="1261884"/>
          </a:xfrm>
          <a:prstGeom prst="rect">
            <a:avLst/>
          </a:prstGeom>
          <a:noFill/>
        </p:spPr>
        <p:txBody>
          <a:bodyPr wrap="square" rtlCol="0">
            <a:spAutoFit/>
          </a:bodyPr>
          <a:lstStyle/>
          <a:p>
            <a:r>
              <a:rPr lang="en-US" sz="2000" i="1" dirty="0"/>
              <a:t>“Work means more than just sustenance and satisfaction, it also means having an identity.”</a:t>
            </a:r>
            <a:endParaRPr lang="en-US" sz="1600" i="1" dirty="0"/>
          </a:p>
          <a:p>
            <a:pPr algn="r"/>
            <a:r>
              <a:rPr lang="en-US" sz="1600" i="1" dirty="0"/>
              <a:t>- Jonathan </a:t>
            </a:r>
            <a:r>
              <a:rPr lang="en-US" sz="1600" i="1" dirty="0" err="1"/>
              <a:t>Ferrar</a:t>
            </a:r>
            <a:endParaRPr lang="en-US" sz="1600" i="1" dirty="0"/>
          </a:p>
        </p:txBody>
      </p:sp>
    </p:spTree>
    <p:extLst>
      <p:ext uri="{BB962C8B-B14F-4D97-AF65-F5344CB8AC3E}">
        <p14:creationId xmlns:p14="http://schemas.microsoft.com/office/powerpoint/2010/main" val="18308488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0CE291C9-14CC-3D45-A0D7-A63293B8C2FC}"/>
              </a:ext>
            </a:extLst>
          </p:cNvPr>
          <p:cNvSpPr/>
          <p:nvPr/>
        </p:nvSpPr>
        <p:spPr>
          <a:xfrm>
            <a:off x="4367463" y="1085850"/>
            <a:ext cx="3561347" cy="3344778"/>
          </a:xfrm>
          <a:prstGeom prst="roundRect">
            <a:avLst/>
          </a:prstGeom>
          <a:solidFill>
            <a:schemeClr val="accent6">
              <a:lumMod val="50000"/>
            </a:schemeClr>
          </a:solidFill>
          <a:ln w="19050" cap="flat" cmpd="sng" algn="ctr">
            <a:noFill/>
            <a:prstDash val="solid"/>
            <a:round/>
            <a:headEnd type="none" w="med" len="med"/>
            <a:tailEnd type="none" w="med" len="med"/>
          </a:ln>
          <a:effectLst>
            <a:outerShdw blurRad="50800" dist="38100" dir="2700000" algn="br"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tIns="228600"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 name="Title 1"/>
          <p:cNvSpPr>
            <a:spLocks noGrp="1"/>
          </p:cNvSpPr>
          <p:nvPr>
            <p:ph type="title"/>
          </p:nvPr>
        </p:nvSpPr>
        <p:spPr>
          <a:xfrm>
            <a:off x="219260" y="228600"/>
            <a:ext cx="8775700" cy="857250"/>
          </a:xfrm>
        </p:spPr>
        <p:txBody>
          <a:bodyPr/>
          <a:lstStyle/>
          <a:p>
            <a:pPr>
              <a:tabLst>
                <a:tab pos="1600200" algn="l"/>
              </a:tabLst>
            </a:pPr>
            <a:r>
              <a:rPr lang="en-US" sz="3200" dirty="0">
                <a:solidFill>
                  <a:srgbClr val="00B0F0"/>
                </a:solidFill>
              </a:rPr>
              <a:t>Integrated Talent Strategies</a:t>
            </a:r>
          </a:p>
        </p:txBody>
      </p:sp>
      <p:sp>
        <p:nvSpPr>
          <p:cNvPr id="3" name="TextBox 2"/>
          <p:cNvSpPr txBox="1"/>
          <p:nvPr/>
        </p:nvSpPr>
        <p:spPr>
          <a:xfrm>
            <a:off x="945825" y="1620431"/>
            <a:ext cx="2695073" cy="1477328"/>
          </a:xfrm>
          <a:prstGeom prst="rect">
            <a:avLst/>
          </a:prstGeom>
          <a:noFill/>
        </p:spPr>
        <p:txBody>
          <a:bodyPr wrap="square" rtlCol="0">
            <a:spAutoFit/>
          </a:bodyPr>
          <a:lstStyle/>
          <a:p>
            <a:r>
              <a:rPr lang="en-US" dirty="0">
                <a:solidFill>
                  <a:schemeClr val="bg1"/>
                </a:solidFill>
              </a:rPr>
              <a:t>Better aligning interests and activities through cohesive language, frameworks, processes, and insights.</a:t>
            </a:r>
          </a:p>
        </p:txBody>
      </p:sp>
      <p:grpSp>
        <p:nvGrpSpPr>
          <p:cNvPr id="15" name="Group 14"/>
          <p:cNvGrpSpPr/>
          <p:nvPr/>
        </p:nvGrpSpPr>
        <p:grpSpPr>
          <a:xfrm>
            <a:off x="5311322" y="1233231"/>
            <a:ext cx="1657350" cy="1631950"/>
            <a:chOff x="3771900" y="1581150"/>
            <a:chExt cx="1657350" cy="1631950"/>
          </a:xfrm>
        </p:grpSpPr>
        <p:sp>
          <p:nvSpPr>
            <p:cNvPr id="4" name="Oval 3"/>
            <p:cNvSpPr/>
            <p:nvPr/>
          </p:nvSpPr>
          <p:spPr>
            <a:xfrm>
              <a:off x="3771900" y="1581150"/>
              <a:ext cx="1657350" cy="1631950"/>
            </a:xfrm>
            <a:prstGeom prst="ellipse">
              <a:avLst/>
            </a:prstGeom>
            <a:solidFill>
              <a:srgbClr val="00F06C">
                <a:alpha val="43000"/>
              </a:srgbClr>
            </a:solidFill>
            <a:ln>
              <a:noFill/>
            </a:ln>
          </p:spPr>
          <p:style>
            <a:lnRef idx="1">
              <a:schemeClr val="accent1"/>
            </a:lnRef>
            <a:fillRef idx="3">
              <a:schemeClr val="accent1"/>
            </a:fillRef>
            <a:effectRef idx="2">
              <a:schemeClr val="accent1"/>
            </a:effectRef>
            <a:fontRef idx="minor">
              <a:schemeClr val="lt1"/>
            </a:fontRef>
          </p:style>
          <p:txBody>
            <a:bodyPr tIns="0" rtlCol="0" anchor="t" anchorCtr="0"/>
            <a:lstStyle/>
            <a:p>
              <a:pPr algn="ctr"/>
              <a:endParaRPr lang="en-US" dirty="0"/>
            </a:p>
          </p:txBody>
        </p:sp>
        <p:sp>
          <p:nvSpPr>
            <p:cNvPr id="10" name="TextBox 9"/>
            <p:cNvSpPr txBox="1"/>
            <p:nvPr/>
          </p:nvSpPr>
          <p:spPr>
            <a:xfrm>
              <a:off x="4208518" y="1581150"/>
              <a:ext cx="768159" cy="400110"/>
            </a:xfrm>
            <a:prstGeom prst="rect">
              <a:avLst/>
            </a:prstGeom>
            <a:noFill/>
          </p:spPr>
          <p:txBody>
            <a:bodyPr wrap="none" rtlCol="0">
              <a:spAutoFit/>
            </a:bodyPr>
            <a:lstStyle/>
            <a:p>
              <a:r>
                <a:rPr lang="en-US" sz="2000" b="1" dirty="0">
                  <a:solidFill>
                    <a:schemeClr val="bg1"/>
                  </a:solidFill>
                </a:rPr>
                <a:t>ORG</a:t>
              </a:r>
            </a:p>
          </p:txBody>
        </p:sp>
      </p:grpSp>
      <p:grpSp>
        <p:nvGrpSpPr>
          <p:cNvPr id="13" name="Group 12"/>
          <p:cNvGrpSpPr/>
          <p:nvPr/>
        </p:nvGrpSpPr>
        <p:grpSpPr>
          <a:xfrm>
            <a:off x="4676322" y="2350831"/>
            <a:ext cx="1657350" cy="1631950"/>
            <a:chOff x="3136900" y="2546350"/>
            <a:chExt cx="1657350" cy="1631950"/>
          </a:xfrm>
        </p:grpSpPr>
        <p:sp>
          <p:nvSpPr>
            <p:cNvPr id="5" name="Oval 4"/>
            <p:cNvSpPr/>
            <p:nvPr/>
          </p:nvSpPr>
          <p:spPr>
            <a:xfrm>
              <a:off x="3136900" y="2546350"/>
              <a:ext cx="1657350" cy="1631950"/>
            </a:xfrm>
            <a:prstGeom prst="ellipse">
              <a:avLst/>
            </a:prstGeom>
            <a:solidFill>
              <a:srgbClr val="00F06C">
                <a:alpha val="43000"/>
              </a:srgbClr>
            </a:solidFill>
            <a:ln>
              <a:noFill/>
            </a:ln>
          </p:spPr>
          <p:style>
            <a:lnRef idx="1">
              <a:schemeClr val="accent1"/>
            </a:lnRef>
            <a:fillRef idx="3">
              <a:schemeClr val="accent1"/>
            </a:fillRef>
            <a:effectRef idx="2">
              <a:schemeClr val="accent1"/>
            </a:effectRef>
            <a:fontRef idx="minor">
              <a:schemeClr val="lt1"/>
            </a:fontRef>
          </p:style>
          <p:txBody>
            <a:bodyPr rtlCol="0" anchor="b" anchorCtr="0"/>
            <a:lstStyle/>
            <a:p>
              <a:pPr algn="ctr"/>
              <a:endParaRPr lang="en-US" dirty="0"/>
            </a:p>
          </p:txBody>
        </p:sp>
        <p:sp>
          <p:nvSpPr>
            <p:cNvPr id="11" name="TextBox 10"/>
            <p:cNvSpPr txBox="1"/>
            <p:nvPr/>
          </p:nvSpPr>
          <p:spPr>
            <a:xfrm rot="3050225">
              <a:off x="3050624" y="3514695"/>
              <a:ext cx="728084" cy="400110"/>
            </a:xfrm>
            <a:prstGeom prst="rect">
              <a:avLst/>
            </a:prstGeom>
            <a:noFill/>
          </p:spPr>
          <p:txBody>
            <a:bodyPr wrap="none" rtlCol="0">
              <a:spAutoFit/>
            </a:bodyPr>
            <a:lstStyle/>
            <a:p>
              <a:r>
                <a:rPr lang="en-US" sz="2000" b="1" dirty="0">
                  <a:solidFill>
                    <a:schemeClr val="bg1"/>
                  </a:solidFill>
                </a:rPr>
                <a:t>EDU</a:t>
              </a:r>
            </a:p>
          </p:txBody>
        </p:sp>
      </p:grpSp>
      <p:grpSp>
        <p:nvGrpSpPr>
          <p:cNvPr id="14" name="Group 13"/>
          <p:cNvGrpSpPr/>
          <p:nvPr/>
        </p:nvGrpSpPr>
        <p:grpSpPr>
          <a:xfrm>
            <a:off x="5949497" y="2338131"/>
            <a:ext cx="1657350" cy="1925800"/>
            <a:chOff x="4410075" y="2533650"/>
            <a:chExt cx="1657350" cy="1925800"/>
          </a:xfrm>
        </p:grpSpPr>
        <p:sp>
          <p:nvSpPr>
            <p:cNvPr id="6" name="Oval 5"/>
            <p:cNvSpPr/>
            <p:nvPr/>
          </p:nvSpPr>
          <p:spPr>
            <a:xfrm>
              <a:off x="4410075" y="2533650"/>
              <a:ext cx="1657350" cy="1631950"/>
            </a:xfrm>
            <a:prstGeom prst="ellipse">
              <a:avLst/>
            </a:prstGeom>
            <a:solidFill>
              <a:srgbClr val="00F06C">
                <a:alpha val="4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rot="18317317">
              <a:off x="4970252" y="3432085"/>
              <a:ext cx="1654620" cy="400110"/>
            </a:xfrm>
            <a:prstGeom prst="rect">
              <a:avLst/>
            </a:prstGeom>
            <a:noFill/>
          </p:spPr>
          <p:txBody>
            <a:bodyPr wrap="none" rtlCol="0">
              <a:spAutoFit/>
            </a:bodyPr>
            <a:lstStyle/>
            <a:p>
              <a:r>
                <a:rPr lang="en-US" sz="2000" b="1" dirty="0">
                  <a:solidFill>
                    <a:schemeClr val="bg1"/>
                  </a:solidFill>
                </a:rPr>
                <a:t>INDIVIDUAL</a:t>
              </a:r>
            </a:p>
          </p:txBody>
        </p:sp>
      </p:grpSp>
      <p:sp>
        <p:nvSpPr>
          <p:cNvPr id="16" name="TextBox 15"/>
          <p:cNvSpPr txBox="1"/>
          <p:nvPr/>
        </p:nvSpPr>
        <p:spPr>
          <a:xfrm>
            <a:off x="5546535" y="1537505"/>
            <a:ext cx="1223412" cy="369332"/>
          </a:xfrm>
          <a:prstGeom prst="rect">
            <a:avLst/>
          </a:prstGeom>
          <a:noFill/>
        </p:spPr>
        <p:txBody>
          <a:bodyPr wrap="none" rtlCol="0">
            <a:spAutoFit/>
          </a:bodyPr>
          <a:lstStyle/>
          <a:p>
            <a:r>
              <a:rPr lang="en-US" dirty="0">
                <a:solidFill>
                  <a:schemeClr val="bg1"/>
                </a:solidFill>
              </a:rPr>
              <a:t>Strategies</a:t>
            </a:r>
          </a:p>
        </p:txBody>
      </p:sp>
      <p:sp>
        <p:nvSpPr>
          <p:cNvPr id="17" name="TextBox 16"/>
          <p:cNvSpPr txBox="1"/>
          <p:nvPr/>
        </p:nvSpPr>
        <p:spPr>
          <a:xfrm rot="3059774">
            <a:off x="4635217" y="3174836"/>
            <a:ext cx="1223412" cy="369332"/>
          </a:xfrm>
          <a:prstGeom prst="rect">
            <a:avLst/>
          </a:prstGeom>
          <a:noFill/>
        </p:spPr>
        <p:txBody>
          <a:bodyPr wrap="none" rtlCol="0">
            <a:spAutoFit/>
          </a:bodyPr>
          <a:lstStyle/>
          <a:p>
            <a:r>
              <a:rPr lang="en-US" dirty="0">
                <a:solidFill>
                  <a:schemeClr val="bg1"/>
                </a:solidFill>
              </a:rPr>
              <a:t>Strategies</a:t>
            </a:r>
          </a:p>
        </p:txBody>
      </p:sp>
      <p:sp>
        <p:nvSpPr>
          <p:cNvPr id="18" name="TextBox 17"/>
          <p:cNvSpPr txBox="1"/>
          <p:nvPr/>
        </p:nvSpPr>
        <p:spPr>
          <a:xfrm rot="18304866">
            <a:off x="6471367" y="3113020"/>
            <a:ext cx="1223412" cy="369332"/>
          </a:xfrm>
          <a:prstGeom prst="rect">
            <a:avLst/>
          </a:prstGeom>
          <a:noFill/>
        </p:spPr>
        <p:txBody>
          <a:bodyPr wrap="none" rtlCol="0">
            <a:spAutoFit/>
          </a:bodyPr>
          <a:lstStyle/>
          <a:p>
            <a:r>
              <a:rPr lang="en-US" dirty="0">
                <a:solidFill>
                  <a:schemeClr val="bg1"/>
                </a:solidFill>
              </a:rPr>
              <a:t>Strategies</a:t>
            </a:r>
          </a:p>
        </p:txBody>
      </p:sp>
      <p:sp>
        <p:nvSpPr>
          <p:cNvPr id="19" name="TextBox 18"/>
          <p:cNvSpPr txBox="1"/>
          <p:nvPr/>
        </p:nvSpPr>
        <p:spPr>
          <a:xfrm>
            <a:off x="5327915" y="2143652"/>
            <a:ext cx="1624163" cy="954107"/>
          </a:xfrm>
          <a:prstGeom prst="rect">
            <a:avLst/>
          </a:prstGeom>
          <a:noFill/>
        </p:spPr>
        <p:txBody>
          <a:bodyPr wrap="none" rtlCol="0">
            <a:spAutoFit/>
          </a:bodyPr>
          <a:lstStyle/>
          <a:p>
            <a:pPr algn="ctr"/>
            <a:r>
              <a:rPr lang="en-US" sz="2800" b="1" dirty="0">
                <a:solidFill>
                  <a:schemeClr val="bg1"/>
                </a:solidFill>
              </a:rPr>
              <a:t>TALENT</a:t>
            </a:r>
          </a:p>
          <a:p>
            <a:pPr algn="ctr"/>
            <a:r>
              <a:rPr lang="en-US" sz="2800" b="1" dirty="0">
                <a:solidFill>
                  <a:schemeClr val="bg1"/>
                </a:solidFill>
              </a:rPr>
              <a:t>Strategy</a:t>
            </a:r>
          </a:p>
        </p:txBody>
      </p:sp>
      <p:pic>
        <p:nvPicPr>
          <p:cNvPr id="20" name="Picture 19">
            <a:extLst>
              <a:ext uri="{FF2B5EF4-FFF2-40B4-BE49-F238E27FC236}">
                <a16:creationId xmlns:a16="http://schemas.microsoft.com/office/drawing/2014/main" id="{B17B8C92-F0D7-704F-9B2C-7DBFF5EBD3C6}"/>
              </a:ext>
            </a:extLst>
          </p:cNvPr>
          <p:cNvPicPr>
            <a:picLocks noChangeAspect="1"/>
          </p:cNvPicPr>
          <p:nvPr/>
        </p:nvPicPr>
        <p:blipFill>
          <a:blip r:embed="rId3"/>
          <a:stretch>
            <a:fillRect/>
          </a:stretch>
        </p:blipFill>
        <p:spPr>
          <a:xfrm>
            <a:off x="46893" y="4937524"/>
            <a:ext cx="1000369" cy="192618"/>
          </a:xfrm>
          <a:prstGeom prst="rect">
            <a:avLst/>
          </a:prstGeom>
        </p:spPr>
      </p:pic>
      <p:sp>
        <p:nvSpPr>
          <p:cNvPr id="22" name="TextBox 21">
            <a:extLst>
              <a:ext uri="{FF2B5EF4-FFF2-40B4-BE49-F238E27FC236}">
                <a16:creationId xmlns:a16="http://schemas.microsoft.com/office/drawing/2014/main" id="{BEC58337-8428-3B4A-9572-C7D6483C72B8}"/>
              </a:ext>
            </a:extLst>
          </p:cNvPr>
          <p:cNvSpPr txBox="1"/>
          <p:nvPr/>
        </p:nvSpPr>
        <p:spPr>
          <a:xfrm>
            <a:off x="5270987" y="4045150"/>
            <a:ext cx="1851789" cy="400110"/>
          </a:xfrm>
          <a:prstGeom prst="rect">
            <a:avLst/>
          </a:prstGeom>
          <a:noFill/>
        </p:spPr>
        <p:txBody>
          <a:bodyPr wrap="none" rtlCol="0">
            <a:spAutoFit/>
          </a:bodyPr>
          <a:lstStyle/>
          <a:p>
            <a:r>
              <a:rPr lang="en-US" sz="2000" b="1" dirty="0">
                <a:solidFill>
                  <a:schemeClr val="bg1"/>
                </a:solidFill>
              </a:rPr>
              <a:t>Environment*</a:t>
            </a:r>
          </a:p>
        </p:txBody>
      </p:sp>
      <p:sp>
        <p:nvSpPr>
          <p:cNvPr id="23" name="TextBox 22">
            <a:extLst>
              <a:ext uri="{FF2B5EF4-FFF2-40B4-BE49-F238E27FC236}">
                <a16:creationId xmlns:a16="http://schemas.microsoft.com/office/drawing/2014/main" id="{65D25565-8301-634E-A3B8-80BEC31F3A8D}"/>
              </a:ext>
            </a:extLst>
          </p:cNvPr>
          <p:cNvSpPr txBox="1"/>
          <p:nvPr/>
        </p:nvSpPr>
        <p:spPr>
          <a:xfrm>
            <a:off x="1515043" y="4685049"/>
            <a:ext cx="5727968" cy="261610"/>
          </a:xfrm>
          <a:prstGeom prst="rect">
            <a:avLst/>
          </a:prstGeom>
          <a:noFill/>
        </p:spPr>
        <p:txBody>
          <a:bodyPr wrap="square" rtlCol="0">
            <a:spAutoFit/>
          </a:bodyPr>
          <a:lstStyle/>
          <a:p>
            <a:r>
              <a:rPr lang="en-US" sz="1100" i="1" dirty="0">
                <a:solidFill>
                  <a:schemeClr val="bg1"/>
                </a:solidFill>
              </a:rPr>
              <a:t>* Physical (communities, geographic economic zones, etc.) or virtual work environments</a:t>
            </a:r>
          </a:p>
        </p:txBody>
      </p:sp>
    </p:spTree>
    <p:extLst>
      <p:ext uri="{BB962C8B-B14F-4D97-AF65-F5344CB8AC3E}">
        <p14:creationId xmlns:p14="http://schemas.microsoft.com/office/powerpoint/2010/main" val="3088089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dissolve">
                                      <p:cBhvr>
                                        <p:cTn id="24"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dissolve">
                                      <p:cBhvr>
                                        <p:cTn id="29" dur="5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nodeType="clickEffect">
                                  <p:stCondLst>
                                    <p:cond delay="0"/>
                                  </p:stCondLst>
                                  <p:childTnLst>
                                    <p:animMotion origin="layout" path="M -3.33333E-6 -7.40741E-7 L 0.03976 -0.05617 " pathEditMode="relative" rAng="0" ptsTypes="AA">
                                      <p:cBhvr>
                                        <p:cTn id="33" dur="2000" fill="hold"/>
                                        <p:tgtEl>
                                          <p:spTgt spid="13"/>
                                        </p:tgtEl>
                                        <p:attrNameLst>
                                          <p:attrName>ppt_x</p:attrName>
                                          <p:attrName>ppt_y</p:attrName>
                                        </p:attrNameLst>
                                      </p:cBhvr>
                                      <p:rCtr x="1979" y="-2809"/>
                                    </p:animMotion>
                                  </p:childTnLst>
                                </p:cTn>
                              </p:par>
                              <p:par>
                                <p:cTn id="34" presetID="42" presetClass="path" presetSubtype="0" accel="50000" decel="50000" fill="hold" nodeType="withEffect">
                                  <p:stCondLst>
                                    <p:cond delay="0"/>
                                  </p:stCondLst>
                                  <p:childTnLst>
                                    <p:animMotion origin="layout" path="M 5.55556E-7 3.33333E-6 L -0.03872 -0.04877 " pathEditMode="relative" rAng="0" ptsTypes="AA">
                                      <p:cBhvr>
                                        <p:cTn id="35" dur="2000" fill="hold"/>
                                        <p:tgtEl>
                                          <p:spTgt spid="14"/>
                                        </p:tgtEl>
                                        <p:attrNameLst>
                                          <p:attrName>ppt_x</p:attrName>
                                          <p:attrName>ppt_y</p:attrName>
                                        </p:attrNameLst>
                                      </p:cBhvr>
                                      <p:rCtr x="-1944" y="-2438"/>
                                    </p:animMotion>
                                  </p:childTnLst>
                                </p:cTn>
                              </p:par>
                              <p:par>
                                <p:cTn id="36" presetID="42" presetClass="path" presetSubtype="0" accel="50000" decel="50000" fill="hold" nodeType="withEffect">
                                  <p:stCondLst>
                                    <p:cond delay="0"/>
                                  </p:stCondLst>
                                  <p:childTnLst>
                                    <p:animMotion origin="layout" path="M 2.22222E-6 3.20988E-6 L -0.00035 0.0821 " pathEditMode="relative" rAng="0" ptsTypes="AA">
                                      <p:cBhvr>
                                        <p:cTn id="37" dur="2000" fill="hold"/>
                                        <p:tgtEl>
                                          <p:spTgt spid="15"/>
                                        </p:tgtEl>
                                        <p:attrNameLst>
                                          <p:attrName>ppt_x</p:attrName>
                                          <p:attrName>ppt_y</p:attrName>
                                        </p:attrNameLst>
                                      </p:cBhvr>
                                      <p:rCtr x="-17" y="4105"/>
                                    </p:animMotion>
                                  </p:childTnLst>
                                </p:cTn>
                              </p:par>
                            </p:childTnLst>
                          </p:cTn>
                        </p:par>
                        <p:par>
                          <p:cTn id="38" fill="hold">
                            <p:stCondLst>
                              <p:cond delay="2000"/>
                            </p:stCondLst>
                            <p:childTnLst>
                              <p:par>
                                <p:cTn id="39" presetID="9"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359CC-33B7-244D-A2F2-E5A51A50FC52}"/>
              </a:ext>
            </a:extLst>
          </p:cNvPr>
          <p:cNvSpPr>
            <a:spLocks noGrp="1"/>
          </p:cNvSpPr>
          <p:nvPr>
            <p:ph type="title"/>
          </p:nvPr>
        </p:nvSpPr>
        <p:spPr>
          <a:xfrm>
            <a:off x="228600" y="-21627"/>
            <a:ext cx="8229600" cy="857250"/>
          </a:xfrm>
        </p:spPr>
        <p:txBody>
          <a:bodyPr/>
          <a:lstStyle/>
          <a:p>
            <a:r>
              <a:rPr lang="en-GB" dirty="0">
                <a:solidFill>
                  <a:schemeClr val="accent5"/>
                </a:solidFill>
              </a:rPr>
              <a:t>Key Takeaways</a:t>
            </a:r>
          </a:p>
        </p:txBody>
      </p:sp>
      <p:sp>
        <p:nvSpPr>
          <p:cNvPr id="4" name="Content Placeholder 2">
            <a:extLst>
              <a:ext uri="{FF2B5EF4-FFF2-40B4-BE49-F238E27FC236}">
                <a16:creationId xmlns:a16="http://schemas.microsoft.com/office/drawing/2014/main" id="{F7E443C1-4960-5E46-A10E-80D74AA42B62}"/>
              </a:ext>
            </a:extLst>
          </p:cNvPr>
          <p:cNvSpPr txBox="1">
            <a:spLocks/>
          </p:cNvSpPr>
          <p:nvPr/>
        </p:nvSpPr>
        <p:spPr>
          <a:xfrm>
            <a:off x="1139551" y="835623"/>
            <a:ext cx="7718097" cy="36321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3550" indent="-463550" fontAlgn="auto">
              <a:spcAft>
                <a:spcPts val="0"/>
              </a:spcAft>
            </a:pPr>
            <a:r>
              <a:rPr lang="en-GB" sz="3200" dirty="0">
                <a:solidFill>
                  <a:schemeClr val="bg1"/>
                </a:solidFill>
              </a:rPr>
              <a:t>Need to deliver back to the individual</a:t>
            </a:r>
          </a:p>
          <a:p>
            <a:pPr marL="463550" indent="-463550" fontAlgn="auto">
              <a:spcAft>
                <a:spcPts val="0"/>
              </a:spcAft>
            </a:pPr>
            <a:r>
              <a:rPr lang="en-GB" sz="3200" dirty="0">
                <a:solidFill>
                  <a:schemeClr val="bg1"/>
                </a:solidFill>
              </a:rPr>
              <a:t>The conscious use of language</a:t>
            </a:r>
          </a:p>
          <a:p>
            <a:pPr marL="463550" indent="-463550" fontAlgn="auto">
              <a:spcAft>
                <a:spcPts val="0"/>
              </a:spcAft>
            </a:pPr>
            <a:r>
              <a:rPr lang="en-GB" sz="3200" dirty="0">
                <a:solidFill>
                  <a:schemeClr val="bg1"/>
                </a:solidFill>
              </a:rPr>
              <a:t>The value of frameworks</a:t>
            </a:r>
          </a:p>
          <a:p>
            <a:pPr marL="463550" indent="-463550" fontAlgn="auto">
              <a:spcAft>
                <a:spcPts val="0"/>
              </a:spcAft>
            </a:pPr>
            <a:r>
              <a:rPr lang="en-GB" sz="3200" dirty="0">
                <a:solidFill>
                  <a:schemeClr val="bg1"/>
                </a:solidFill>
              </a:rPr>
              <a:t>The need to align disparate groups</a:t>
            </a:r>
          </a:p>
          <a:p>
            <a:pPr marL="463550" indent="-463550" fontAlgn="auto">
              <a:spcAft>
                <a:spcPts val="0"/>
              </a:spcAft>
            </a:pPr>
            <a:r>
              <a:rPr lang="en-GB" sz="3200" dirty="0">
                <a:solidFill>
                  <a:schemeClr val="bg1"/>
                </a:solidFill>
              </a:rPr>
              <a:t>Curiosity, Creativity, Clarity, &amp; Courage</a:t>
            </a:r>
          </a:p>
          <a:p>
            <a:pPr marL="463550" indent="-463550" fontAlgn="auto">
              <a:spcAft>
                <a:spcPts val="0"/>
              </a:spcAft>
            </a:pPr>
            <a:r>
              <a:rPr lang="en-GB" sz="3200" dirty="0">
                <a:solidFill>
                  <a:schemeClr val="bg1"/>
                </a:solidFill>
              </a:rPr>
              <a:t>Belief we’re going to get there</a:t>
            </a:r>
          </a:p>
          <a:p>
            <a:pPr marL="463550" indent="-463550" fontAlgn="auto">
              <a:spcAft>
                <a:spcPts val="0"/>
              </a:spcAft>
            </a:pPr>
            <a:r>
              <a:rPr lang="en-GB" sz="3200" dirty="0">
                <a:solidFill>
                  <a:schemeClr val="bg1"/>
                </a:solidFill>
              </a:rPr>
              <a:t>Purpose &amp; Persistence</a:t>
            </a:r>
          </a:p>
          <a:p>
            <a:pPr marL="463550" indent="-463550" fontAlgn="auto">
              <a:spcAft>
                <a:spcPts val="0"/>
              </a:spcAft>
            </a:pPr>
            <a:endParaRPr lang="en-GB" sz="3200" dirty="0">
              <a:solidFill>
                <a:schemeClr val="bg1"/>
              </a:solidFill>
            </a:endParaRPr>
          </a:p>
          <a:p>
            <a:pPr fontAlgn="auto">
              <a:spcAft>
                <a:spcPts val="0"/>
              </a:spcAft>
            </a:pPr>
            <a:endParaRPr lang="en-GB" sz="3600" dirty="0">
              <a:solidFill>
                <a:schemeClr val="bg1"/>
              </a:solidFill>
            </a:endParaRPr>
          </a:p>
        </p:txBody>
      </p:sp>
    </p:spTree>
    <p:extLst>
      <p:ext uri="{BB962C8B-B14F-4D97-AF65-F5344CB8AC3E}">
        <p14:creationId xmlns:p14="http://schemas.microsoft.com/office/powerpoint/2010/main" val="1014257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9B49E7B-7BB7-934C-B63C-7E03B071CA21}"/>
              </a:ext>
            </a:extLst>
          </p:cNvPr>
          <p:cNvSpPr txBox="1">
            <a:spLocks/>
          </p:cNvSpPr>
          <p:nvPr/>
        </p:nvSpPr>
        <p:spPr bwMode="auto">
          <a:xfrm>
            <a:off x="5391012" y="1021701"/>
            <a:ext cx="2922633" cy="862260"/>
          </a:xfrm>
          <a:prstGeom prst="rect">
            <a:avLst/>
          </a:prstGeom>
          <a:noFill/>
          <a:ln w="9525">
            <a:noFill/>
            <a:miter lim="800000"/>
            <a:headEnd/>
            <a:tailEnd/>
          </a:ln>
          <a:effectLst>
            <a:outerShdw blurRad="50800" dist="38100" dir="2700000" algn="tl" rotWithShape="0">
              <a:prstClr val="black">
                <a:alpha val="40000"/>
              </a:prstClr>
            </a:outerShdw>
          </a:effectLst>
        </p:spPr>
        <p:txBody>
          <a:bodyPr>
            <a:prstTxWarp prst="textNoShape">
              <a:avLst/>
            </a:prstTxWarp>
          </a:bodyPr>
          <a:lstStyle/>
          <a:p>
            <a:r>
              <a:rPr lang="en-US" sz="2800" dirty="0">
                <a:solidFill>
                  <a:schemeClr val="bg1"/>
                </a:solidFill>
                <a:latin typeface="Calibri" pitchFamily="-108" charset="0"/>
              </a:rPr>
              <a:t>Al Adamsen</a:t>
            </a:r>
          </a:p>
          <a:p>
            <a:r>
              <a:rPr lang="en-US" dirty="0">
                <a:solidFill>
                  <a:schemeClr val="bg1"/>
                </a:solidFill>
                <a:latin typeface="Calibri" pitchFamily="-108" charset="0"/>
              </a:rPr>
              <a:t>Insight222</a:t>
            </a:r>
          </a:p>
          <a:p>
            <a:r>
              <a:rPr lang="en-US" dirty="0">
                <a:solidFill>
                  <a:schemeClr val="bg1"/>
                </a:solidFill>
                <a:latin typeface="Calibri" pitchFamily="-108" charset="0"/>
              </a:rPr>
              <a:t>PAFOW</a:t>
            </a:r>
          </a:p>
          <a:p>
            <a:r>
              <a:rPr lang="en-US" dirty="0">
                <a:solidFill>
                  <a:schemeClr val="bg1"/>
                </a:solidFill>
                <a:latin typeface="Calibri" pitchFamily="-108" charset="0"/>
              </a:rPr>
              <a:t>TSI</a:t>
            </a:r>
          </a:p>
        </p:txBody>
      </p:sp>
      <p:sp>
        <p:nvSpPr>
          <p:cNvPr id="5" name="Title 1">
            <a:extLst>
              <a:ext uri="{FF2B5EF4-FFF2-40B4-BE49-F238E27FC236}">
                <a16:creationId xmlns:a16="http://schemas.microsoft.com/office/drawing/2014/main" id="{534AE534-982A-E74C-82E7-AA885A67F8F4}"/>
              </a:ext>
            </a:extLst>
          </p:cNvPr>
          <p:cNvSpPr txBox="1">
            <a:spLocks/>
          </p:cNvSpPr>
          <p:nvPr/>
        </p:nvSpPr>
        <p:spPr bwMode="auto">
          <a:xfrm>
            <a:off x="137780" y="4116283"/>
            <a:ext cx="7759819" cy="815580"/>
          </a:xfrm>
          <a:prstGeom prst="rect">
            <a:avLst/>
          </a:prstGeom>
          <a:noFill/>
          <a:ln w="9525">
            <a:noFill/>
            <a:miter lim="800000"/>
            <a:headEnd/>
            <a:tailEnd/>
          </a:ln>
          <a:effectLst>
            <a:outerShdw blurRad="50800" dist="38100" dir="2700000" algn="tl" rotWithShape="0">
              <a:prstClr val="black">
                <a:alpha val="40000"/>
              </a:prstClr>
            </a:outerShdw>
          </a:effectLst>
        </p:spPr>
        <p:txBody>
          <a:bodyPr>
            <a:prstTxWarp prst="textNoShape">
              <a:avLst/>
            </a:prstTxWarp>
          </a:bodyPr>
          <a:lstStyle/>
          <a:p>
            <a:r>
              <a:rPr lang="en-US" sz="2800" dirty="0">
                <a:solidFill>
                  <a:schemeClr val="bg1"/>
                </a:solidFill>
                <a:latin typeface="Calibri" pitchFamily="-108" charset="0"/>
              </a:rPr>
              <a:t>People Analytics &amp; Future of Work Conference</a:t>
            </a:r>
          </a:p>
          <a:p>
            <a:r>
              <a:rPr lang="en-US" sz="2800" dirty="0">
                <a:solidFill>
                  <a:schemeClr val="bg1"/>
                </a:solidFill>
                <a:latin typeface="Calibri" pitchFamily="-108" charset="0"/>
              </a:rPr>
              <a:t>October 4</a:t>
            </a:r>
            <a:r>
              <a:rPr lang="en-US" sz="2800" baseline="30000" dirty="0">
                <a:solidFill>
                  <a:schemeClr val="bg1"/>
                </a:solidFill>
                <a:latin typeface="Calibri" pitchFamily="-108" charset="0"/>
              </a:rPr>
              <a:t>th</a:t>
            </a:r>
            <a:r>
              <a:rPr lang="en-US" sz="2800" dirty="0">
                <a:solidFill>
                  <a:schemeClr val="bg1"/>
                </a:solidFill>
                <a:latin typeface="Calibri" pitchFamily="-108" charset="0"/>
              </a:rPr>
              <a:t> &amp; 5</a:t>
            </a:r>
            <a:r>
              <a:rPr lang="en-US" sz="2800" baseline="30000" dirty="0">
                <a:solidFill>
                  <a:schemeClr val="bg1"/>
                </a:solidFill>
                <a:latin typeface="Calibri" pitchFamily="-108" charset="0"/>
              </a:rPr>
              <a:t>th</a:t>
            </a:r>
            <a:r>
              <a:rPr lang="en-US" sz="2800" dirty="0">
                <a:solidFill>
                  <a:schemeClr val="bg1"/>
                </a:solidFill>
                <a:latin typeface="Calibri" pitchFamily="-108" charset="0"/>
              </a:rPr>
              <a:t>, Philadelphia, PA</a:t>
            </a:r>
            <a:endParaRPr lang="en-US" sz="1400" dirty="0">
              <a:solidFill>
                <a:schemeClr val="bg1"/>
              </a:solidFill>
              <a:latin typeface="Calibri" pitchFamily="-108" charset="0"/>
            </a:endParaRPr>
          </a:p>
        </p:txBody>
      </p:sp>
      <p:sp>
        <p:nvSpPr>
          <p:cNvPr id="6" name="TextBox 5">
            <a:extLst>
              <a:ext uri="{FF2B5EF4-FFF2-40B4-BE49-F238E27FC236}">
                <a16:creationId xmlns:a16="http://schemas.microsoft.com/office/drawing/2014/main" id="{A578D376-2A37-9B43-973C-C388809720C8}"/>
              </a:ext>
            </a:extLst>
          </p:cNvPr>
          <p:cNvSpPr txBox="1"/>
          <p:nvPr/>
        </p:nvSpPr>
        <p:spPr>
          <a:xfrm>
            <a:off x="4509548" y="132397"/>
            <a:ext cx="4509954" cy="307777"/>
          </a:xfrm>
          <a:prstGeom prst="rect">
            <a:avLst/>
          </a:prstGeom>
          <a:noFill/>
        </p:spPr>
        <p:txBody>
          <a:bodyPr wrap="none" rtlCol="0">
            <a:spAutoFit/>
          </a:bodyPr>
          <a:lstStyle/>
          <a:p>
            <a:pPr algn="ctr"/>
            <a:r>
              <a:rPr lang="en-US" sz="1400" dirty="0">
                <a:solidFill>
                  <a:schemeClr val="bg1"/>
                </a:solidFill>
                <a:latin typeface="Bangla MN" panose="02000500020000000000" pitchFamily="2" charset="0"/>
                <a:cs typeface="Bangla MN" panose="02000500020000000000" pitchFamily="2" charset="0"/>
              </a:rPr>
              <a:t>EMSI Conference 2018 – The New Age of Data</a:t>
            </a:r>
          </a:p>
        </p:txBody>
      </p:sp>
      <p:sp>
        <p:nvSpPr>
          <p:cNvPr id="9" name="TextBox 8">
            <a:extLst>
              <a:ext uri="{FF2B5EF4-FFF2-40B4-BE49-F238E27FC236}">
                <a16:creationId xmlns:a16="http://schemas.microsoft.com/office/drawing/2014/main" id="{0BC7B736-556A-8B45-8866-A2C85964D711}"/>
              </a:ext>
            </a:extLst>
          </p:cNvPr>
          <p:cNvSpPr txBox="1"/>
          <p:nvPr/>
        </p:nvSpPr>
        <p:spPr>
          <a:xfrm>
            <a:off x="0" y="223685"/>
            <a:ext cx="7128208"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spcAft>
                <a:spcPts val="0"/>
              </a:spcAft>
            </a:pPr>
            <a:r>
              <a:rPr lang="en-US" sz="4800" b="1" i="1" dirty="0">
                <a:solidFill>
                  <a:schemeClr val="bg1"/>
                </a:solidFill>
              </a:rPr>
              <a:t>Thank you!</a:t>
            </a:r>
            <a:endParaRPr lang="en-US" sz="2800" b="1" i="1" dirty="0">
              <a:solidFill>
                <a:schemeClr val="bg1"/>
              </a:solidFill>
            </a:endParaRPr>
          </a:p>
        </p:txBody>
      </p:sp>
      <p:sp>
        <p:nvSpPr>
          <p:cNvPr id="8" name="Title 1">
            <a:extLst>
              <a:ext uri="{FF2B5EF4-FFF2-40B4-BE49-F238E27FC236}">
                <a16:creationId xmlns:a16="http://schemas.microsoft.com/office/drawing/2014/main" id="{A882334A-AFA3-C943-B718-0F3F3005D799}"/>
              </a:ext>
            </a:extLst>
          </p:cNvPr>
          <p:cNvSpPr txBox="1">
            <a:spLocks/>
          </p:cNvSpPr>
          <p:nvPr/>
        </p:nvSpPr>
        <p:spPr bwMode="auto">
          <a:xfrm>
            <a:off x="6260450" y="2568992"/>
            <a:ext cx="2922633" cy="862260"/>
          </a:xfrm>
          <a:prstGeom prst="rect">
            <a:avLst/>
          </a:prstGeom>
          <a:noFill/>
          <a:ln w="9525">
            <a:noFill/>
            <a:miter lim="800000"/>
            <a:headEnd/>
            <a:tailEnd/>
          </a:ln>
          <a:effectLst>
            <a:outerShdw blurRad="50800" dist="38100" dir="2700000" algn="tl" rotWithShape="0">
              <a:prstClr val="black">
                <a:alpha val="40000"/>
              </a:prstClr>
            </a:outerShdw>
          </a:effectLst>
        </p:spPr>
        <p:txBody>
          <a:bodyPr>
            <a:prstTxWarp prst="textNoShape">
              <a:avLst/>
            </a:prstTxWarp>
          </a:bodyPr>
          <a:lstStyle/>
          <a:p>
            <a:r>
              <a:rPr lang="en-US" dirty="0" err="1">
                <a:solidFill>
                  <a:schemeClr val="bg1"/>
                </a:solidFill>
                <a:latin typeface="Calibri" pitchFamily="-108" charset="0"/>
              </a:rPr>
              <a:t>al.adamsen@pafow.net</a:t>
            </a:r>
            <a:endParaRPr lang="en-US" dirty="0">
              <a:solidFill>
                <a:schemeClr val="bg1"/>
              </a:solidFill>
              <a:latin typeface="Calibri" pitchFamily="-108" charset="0"/>
            </a:endParaRPr>
          </a:p>
          <a:p>
            <a:r>
              <a:rPr lang="en-US" dirty="0">
                <a:solidFill>
                  <a:schemeClr val="bg1"/>
                </a:solidFill>
                <a:latin typeface="Calibri" pitchFamily="-108" charset="0"/>
              </a:rPr>
              <a:t>@</a:t>
            </a:r>
            <a:r>
              <a:rPr lang="en-US" dirty="0" err="1">
                <a:solidFill>
                  <a:schemeClr val="bg1"/>
                </a:solidFill>
                <a:latin typeface="Calibri" pitchFamily="-108" charset="0"/>
              </a:rPr>
              <a:t>aladamsen</a:t>
            </a:r>
            <a:endParaRPr lang="en-US" dirty="0">
              <a:solidFill>
                <a:schemeClr val="bg1"/>
              </a:solidFill>
              <a:latin typeface="Calibri" pitchFamily="-108" charset="0"/>
            </a:endParaRPr>
          </a:p>
          <a:p>
            <a:endParaRPr lang="en-US" sz="1050" dirty="0">
              <a:solidFill>
                <a:schemeClr val="bg1"/>
              </a:solidFill>
              <a:latin typeface="Calibri" pitchFamily="-108" charset="0"/>
            </a:endParaRPr>
          </a:p>
        </p:txBody>
      </p:sp>
      <p:pic>
        <p:nvPicPr>
          <p:cNvPr id="3" name="Picture 2">
            <a:extLst>
              <a:ext uri="{FF2B5EF4-FFF2-40B4-BE49-F238E27FC236}">
                <a16:creationId xmlns:a16="http://schemas.microsoft.com/office/drawing/2014/main" id="{EA3373EE-BC7D-604D-A507-C3D586803728}"/>
              </a:ext>
            </a:extLst>
          </p:cNvPr>
          <p:cNvPicPr>
            <a:picLocks noChangeAspect="1"/>
          </p:cNvPicPr>
          <p:nvPr/>
        </p:nvPicPr>
        <p:blipFill>
          <a:blip r:embed="rId3"/>
          <a:stretch>
            <a:fillRect/>
          </a:stretch>
        </p:blipFill>
        <p:spPr>
          <a:xfrm>
            <a:off x="7460963" y="1075803"/>
            <a:ext cx="1304052" cy="1304052"/>
          </a:xfrm>
          <a:prstGeom prst="rect">
            <a:avLst/>
          </a:prstGeom>
        </p:spPr>
      </p:pic>
      <p:pic>
        <p:nvPicPr>
          <p:cNvPr id="10" name="Picture 9">
            <a:extLst>
              <a:ext uri="{FF2B5EF4-FFF2-40B4-BE49-F238E27FC236}">
                <a16:creationId xmlns:a16="http://schemas.microsoft.com/office/drawing/2014/main" id="{EA74303B-A088-E943-AACE-D88E68B033E9}"/>
              </a:ext>
            </a:extLst>
          </p:cNvPr>
          <p:cNvPicPr>
            <a:picLocks noChangeAspect="1"/>
          </p:cNvPicPr>
          <p:nvPr/>
        </p:nvPicPr>
        <p:blipFill>
          <a:blip r:embed="rId4"/>
          <a:stretch>
            <a:fillRect/>
          </a:stretch>
        </p:blipFill>
        <p:spPr>
          <a:xfrm>
            <a:off x="250145" y="1788318"/>
            <a:ext cx="4259403" cy="2288931"/>
          </a:xfrm>
          <a:prstGeom prst="rect">
            <a:avLst/>
          </a:prstGeom>
        </p:spPr>
      </p:pic>
      <p:sp>
        <p:nvSpPr>
          <p:cNvPr id="11" name="Title 1">
            <a:extLst>
              <a:ext uri="{FF2B5EF4-FFF2-40B4-BE49-F238E27FC236}">
                <a16:creationId xmlns:a16="http://schemas.microsoft.com/office/drawing/2014/main" id="{D681BC57-93EE-4245-89A0-79252A6064E7}"/>
              </a:ext>
            </a:extLst>
          </p:cNvPr>
          <p:cNvSpPr txBox="1">
            <a:spLocks/>
          </p:cNvSpPr>
          <p:nvPr/>
        </p:nvSpPr>
        <p:spPr bwMode="auto">
          <a:xfrm>
            <a:off x="5681330" y="4862767"/>
            <a:ext cx="1373987" cy="280733"/>
          </a:xfrm>
          <a:prstGeom prst="rect">
            <a:avLst/>
          </a:prstGeom>
          <a:noFill/>
          <a:ln w="9525">
            <a:noFill/>
            <a:miter lim="800000"/>
            <a:headEnd/>
            <a:tailEnd/>
          </a:ln>
          <a:effectLst>
            <a:outerShdw blurRad="50800" dist="38100" dir="2700000" algn="tl" rotWithShape="0">
              <a:prstClr val="black">
                <a:alpha val="40000"/>
              </a:prstClr>
            </a:outerShdw>
          </a:effectLst>
        </p:spPr>
        <p:txBody>
          <a:bodyPr>
            <a:prstTxWarp prst="textNoShape">
              <a:avLst/>
            </a:prstTxWarp>
          </a:bodyPr>
          <a:lstStyle/>
          <a:p>
            <a:r>
              <a:rPr lang="en-US" sz="1600" b="1" dirty="0" err="1">
                <a:solidFill>
                  <a:schemeClr val="bg1"/>
                </a:solidFill>
                <a:latin typeface="Calibri" pitchFamily="-108" charset="0"/>
              </a:rPr>
              <a:t>pafow.com</a:t>
            </a:r>
            <a:endParaRPr lang="en-US" sz="1600" b="1" dirty="0">
              <a:solidFill>
                <a:schemeClr val="bg1"/>
              </a:solidFill>
              <a:latin typeface="Calibri" pitchFamily="-108" charset="0"/>
            </a:endParaRPr>
          </a:p>
        </p:txBody>
      </p:sp>
    </p:spTree>
    <p:extLst>
      <p:ext uri="{BB962C8B-B14F-4D97-AF65-F5344CB8AC3E}">
        <p14:creationId xmlns:p14="http://schemas.microsoft.com/office/powerpoint/2010/main" val="3764631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7E539-7C22-6E41-BBF2-20918AD976D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816DD646-CF1F-F348-9C4A-777193283E30}"/>
              </a:ext>
            </a:extLst>
          </p:cNvPr>
          <p:cNvPicPr>
            <a:picLocks noGrp="1" noChangeAspect="1"/>
          </p:cNvPicPr>
          <p:nvPr>
            <p:ph idx="1"/>
          </p:nvPr>
        </p:nvPicPr>
        <p:blipFill>
          <a:blip r:embed="rId2"/>
          <a:stretch>
            <a:fillRect/>
          </a:stretch>
        </p:blipFill>
        <p:spPr>
          <a:xfrm>
            <a:off x="3017918" y="-23140"/>
            <a:ext cx="1955425" cy="2542053"/>
          </a:xfrm>
        </p:spPr>
      </p:pic>
      <p:pic>
        <p:nvPicPr>
          <p:cNvPr id="9" name="Picture 8">
            <a:extLst>
              <a:ext uri="{FF2B5EF4-FFF2-40B4-BE49-F238E27FC236}">
                <a16:creationId xmlns:a16="http://schemas.microsoft.com/office/drawing/2014/main" id="{EECA6F7B-D7A2-C04C-8A80-CD1F9B24D52D}"/>
              </a:ext>
            </a:extLst>
          </p:cNvPr>
          <p:cNvPicPr>
            <a:picLocks noChangeAspect="1"/>
          </p:cNvPicPr>
          <p:nvPr/>
        </p:nvPicPr>
        <p:blipFill>
          <a:blip r:embed="rId3"/>
          <a:stretch>
            <a:fillRect/>
          </a:stretch>
        </p:blipFill>
        <p:spPr>
          <a:xfrm>
            <a:off x="4835320" y="-5888"/>
            <a:ext cx="4292161" cy="2524801"/>
          </a:xfrm>
          <a:prstGeom prst="rect">
            <a:avLst/>
          </a:prstGeom>
        </p:spPr>
      </p:pic>
      <p:pic>
        <p:nvPicPr>
          <p:cNvPr id="10" name="Picture 9">
            <a:extLst>
              <a:ext uri="{FF2B5EF4-FFF2-40B4-BE49-F238E27FC236}">
                <a16:creationId xmlns:a16="http://schemas.microsoft.com/office/drawing/2014/main" id="{B33BA0B3-520C-8448-B6C3-610BE69FE8A0}"/>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 y="-17136"/>
            <a:ext cx="3017919" cy="2536049"/>
          </a:xfrm>
          <a:prstGeom prst="rect">
            <a:avLst/>
          </a:prstGeom>
        </p:spPr>
      </p:pic>
      <p:sp>
        <p:nvSpPr>
          <p:cNvPr id="13" name="Content Placeholder 2">
            <a:extLst>
              <a:ext uri="{FF2B5EF4-FFF2-40B4-BE49-F238E27FC236}">
                <a16:creationId xmlns:a16="http://schemas.microsoft.com/office/drawing/2014/main" id="{597E0F74-BDAA-1D48-ADBC-A9061CDF8C7F}"/>
              </a:ext>
            </a:extLst>
          </p:cNvPr>
          <p:cNvSpPr txBox="1">
            <a:spLocks/>
          </p:cNvSpPr>
          <p:nvPr/>
        </p:nvSpPr>
        <p:spPr bwMode="auto">
          <a:xfrm>
            <a:off x="389586" y="3064277"/>
            <a:ext cx="8364828" cy="17673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pitchFamily="-108"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itchFamily="-108"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itchFamily="-108"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itchFamily="-108"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itchFamily="-108"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i="1" dirty="0">
                <a:solidFill>
                  <a:schemeClr val="bg1"/>
                </a:solidFill>
              </a:rPr>
              <a:t>“</a:t>
            </a:r>
            <a:r>
              <a:rPr lang="en-US" sz="3600" b="1" dirty="0">
                <a:solidFill>
                  <a:schemeClr val="bg1"/>
                </a:solidFill>
              </a:rPr>
              <a:t>People are literally dying for a paycheck. And it needs to stop.</a:t>
            </a:r>
            <a:r>
              <a:rPr lang="en-US" i="1" dirty="0">
                <a:solidFill>
                  <a:schemeClr val="bg1"/>
                </a:solidFill>
              </a:rPr>
              <a:t>”</a:t>
            </a:r>
          </a:p>
          <a:p>
            <a:pPr marL="0" indent="0">
              <a:buFont typeface="Arial" pitchFamily="-108" charset="0"/>
              <a:buNone/>
              <a:tabLst>
                <a:tab pos="4618038" algn="l"/>
              </a:tabLst>
            </a:pPr>
            <a:r>
              <a:rPr lang="en-US" sz="2800" b="1" dirty="0">
                <a:solidFill>
                  <a:schemeClr val="bg1"/>
                </a:solidFill>
              </a:rPr>
              <a:t>	- Dr. Jeffrey Pfeffer</a:t>
            </a:r>
          </a:p>
        </p:txBody>
      </p:sp>
    </p:spTree>
    <p:extLst>
      <p:ext uri="{BB962C8B-B14F-4D97-AF65-F5344CB8AC3E}">
        <p14:creationId xmlns:p14="http://schemas.microsoft.com/office/powerpoint/2010/main" val="511249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ssolv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idx="4294967295"/>
          </p:nvPr>
        </p:nvSpPr>
        <p:spPr>
          <a:xfrm>
            <a:off x="95959" y="343694"/>
            <a:ext cx="4000500" cy="457200"/>
          </a:xfrm>
        </p:spPr>
        <p:txBody>
          <a:bodyPr/>
          <a:lstStyle/>
          <a:p>
            <a:pPr eaLnBrk="1" hangingPunct="1"/>
            <a:r>
              <a:rPr lang="en-US" i="1" dirty="0"/>
              <a:t>How to Change?</a:t>
            </a:r>
          </a:p>
        </p:txBody>
      </p:sp>
      <p:pic>
        <p:nvPicPr>
          <p:cNvPr id="11267" name="Picture 24" descr="volunteer-riding-an-elephant.jpg"/>
          <p:cNvPicPr>
            <a:picLocks noChangeAspect="1"/>
          </p:cNvPicPr>
          <p:nvPr/>
        </p:nvPicPr>
        <p:blipFill>
          <a:blip r:embed="rId3"/>
          <a:srcRect l="5775" r="8553"/>
          <a:stretch>
            <a:fillRect/>
          </a:stretch>
        </p:blipFill>
        <p:spPr bwMode="auto">
          <a:xfrm>
            <a:off x="4778238" y="470959"/>
            <a:ext cx="3182540" cy="4295775"/>
          </a:xfrm>
          <a:prstGeom prst="rect">
            <a:avLst/>
          </a:prstGeom>
          <a:noFill/>
          <a:ln w="9525">
            <a:noFill/>
            <a:miter lim="800000"/>
            <a:headEnd/>
            <a:tailEnd/>
          </a:ln>
          <a:effectLst>
            <a:outerShdw blurRad="50800" dist="38100" dir="2700000" algn="br" rotWithShape="0">
              <a:srgbClr val="000000">
                <a:alpha val="42998"/>
              </a:srgbClr>
            </a:outerShdw>
          </a:effectLst>
        </p:spPr>
      </p:pic>
      <p:grpSp>
        <p:nvGrpSpPr>
          <p:cNvPr id="2" name="Group 11"/>
          <p:cNvGrpSpPr>
            <a:grpSpLocks/>
          </p:cNvGrpSpPr>
          <p:nvPr/>
        </p:nvGrpSpPr>
        <p:grpSpPr bwMode="auto">
          <a:xfrm>
            <a:off x="4577995" y="324909"/>
            <a:ext cx="3465333" cy="4533900"/>
            <a:chOff x="5029200" y="762000"/>
            <a:chExt cx="4343400" cy="5791200"/>
          </a:xfrm>
        </p:grpSpPr>
        <p:sp>
          <p:nvSpPr>
            <p:cNvPr id="26630" name="Rectangle 10"/>
            <p:cNvSpPr>
              <a:spLocks noChangeArrowheads="1"/>
            </p:cNvSpPr>
            <p:nvPr/>
          </p:nvSpPr>
          <p:spPr bwMode="auto">
            <a:xfrm>
              <a:off x="5029200" y="762000"/>
              <a:ext cx="4343400" cy="5791200"/>
            </a:xfrm>
            <a:prstGeom prst="rect">
              <a:avLst/>
            </a:prstGeom>
            <a:solidFill>
              <a:schemeClr val="bg1"/>
            </a:solidFill>
            <a:ln w="9525">
              <a:noFill/>
              <a:round/>
              <a:headEnd/>
              <a:tailEnd/>
            </a:ln>
          </p:spPr>
          <p:txBody>
            <a:bodyPr anchor="ctr">
              <a:prstTxWarp prst="textNoShape">
                <a:avLst/>
              </a:prstTxWarp>
            </a:bodyPr>
            <a:lstStyle/>
            <a:p>
              <a:pPr algn="r" defTabSz="685800">
                <a:lnSpc>
                  <a:spcPct val="80000"/>
                </a:lnSpc>
              </a:pPr>
              <a:endParaRPr lang="en-US" sz="3450">
                <a:solidFill>
                  <a:srgbClr val="000000"/>
                </a:solidFill>
                <a:latin typeface="Arial Black" charset="0"/>
              </a:endParaRPr>
            </a:p>
          </p:txBody>
        </p:sp>
        <p:pic>
          <p:nvPicPr>
            <p:cNvPr id="26631" name="Picture 26" descr="Switch cover.tiff"/>
            <p:cNvPicPr>
              <a:picLocks noChangeAspect="1"/>
            </p:cNvPicPr>
            <p:nvPr/>
          </p:nvPicPr>
          <p:blipFill>
            <a:blip r:embed="rId4"/>
            <a:srcRect l="5385" t="4851" r="5769" b="6061"/>
            <a:stretch>
              <a:fillRect/>
            </a:stretch>
          </p:blipFill>
          <p:spPr bwMode="auto">
            <a:xfrm>
              <a:off x="5397353" y="1204611"/>
              <a:ext cx="3289447" cy="4815189"/>
            </a:xfrm>
            <a:prstGeom prst="rect">
              <a:avLst/>
            </a:prstGeom>
            <a:noFill/>
            <a:ln w="9525">
              <a:noFill/>
              <a:miter lim="800000"/>
              <a:headEnd/>
              <a:tailEnd/>
            </a:ln>
          </p:spPr>
        </p:pic>
      </p:grpSp>
      <p:sp>
        <p:nvSpPr>
          <p:cNvPr id="6" name="TextBox 5"/>
          <p:cNvSpPr txBox="1">
            <a:spLocks noChangeArrowheads="1"/>
          </p:cNvSpPr>
          <p:nvPr/>
        </p:nvSpPr>
        <p:spPr bwMode="auto">
          <a:xfrm>
            <a:off x="1011768" y="1200784"/>
            <a:ext cx="3084691" cy="2954655"/>
          </a:xfrm>
          <a:prstGeom prst="rect">
            <a:avLst/>
          </a:prstGeom>
          <a:noFill/>
          <a:ln w="9525">
            <a:noFill/>
            <a:miter lim="800000"/>
            <a:headEnd/>
            <a:tailEnd/>
          </a:ln>
        </p:spPr>
        <p:txBody>
          <a:bodyPr wrap="none">
            <a:prstTxWarp prst="textNoShape">
              <a:avLst/>
            </a:prstTxWarp>
            <a:spAutoFit/>
          </a:bodyPr>
          <a:lstStyle/>
          <a:p>
            <a:pPr marL="171450" indent="-171450"/>
            <a:r>
              <a:rPr lang="en-US" sz="2400" b="1" dirty="0">
                <a:latin typeface="Calibri" charset="0"/>
              </a:rPr>
              <a:t>Direct the Rider</a:t>
            </a:r>
          </a:p>
          <a:p>
            <a:pPr marL="514350" lvl="1" indent="-171450"/>
            <a:r>
              <a:rPr lang="en-US" sz="1500" i="1" dirty="0">
                <a:latin typeface="Calibri" charset="0"/>
              </a:rPr>
              <a:t>= Data + Context</a:t>
            </a:r>
          </a:p>
          <a:p>
            <a:pPr marL="171450" indent="-171450"/>
            <a:endParaRPr lang="en-US" dirty="0">
              <a:latin typeface="Calibri" charset="0"/>
            </a:endParaRPr>
          </a:p>
          <a:p>
            <a:pPr marL="171450" indent="-171450"/>
            <a:r>
              <a:rPr lang="en-US" sz="2400" b="1" dirty="0">
                <a:latin typeface="Calibri" charset="0"/>
              </a:rPr>
              <a:t>Motivate the Elephant</a:t>
            </a:r>
          </a:p>
          <a:p>
            <a:pPr marL="514350" lvl="1" indent="-171450"/>
            <a:r>
              <a:rPr lang="en-US" sz="1500" i="1" dirty="0">
                <a:latin typeface="Calibri" charset="0"/>
              </a:rPr>
              <a:t>= Visualization + Communication</a:t>
            </a:r>
          </a:p>
          <a:p>
            <a:pPr marL="171450" indent="-171450"/>
            <a:endParaRPr lang="en-US" dirty="0">
              <a:latin typeface="Calibri" charset="0"/>
            </a:endParaRPr>
          </a:p>
          <a:p>
            <a:pPr marL="171450" indent="-171450"/>
            <a:r>
              <a:rPr lang="en-US" sz="2400" b="1" dirty="0">
                <a:latin typeface="Calibri" charset="0"/>
              </a:rPr>
              <a:t>Shape the Path</a:t>
            </a:r>
          </a:p>
          <a:p>
            <a:pPr marL="514350" lvl="1" indent="-171450"/>
            <a:r>
              <a:rPr lang="en-US" sz="1500" i="1" dirty="0">
                <a:latin typeface="Calibri" charset="0"/>
              </a:rPr>
              <a:t>= Where we’re going +</a:t>
            </a:r>
          </a:p>
          <a:p>
            <a:pPr marL="514350" lvl="1" indent="-171450"/>
            <a:r>
              <a:rPr lang="en-US" sz="1500" i="1" dirty="0">
                <a:latin typeface="Calibri" charset="0"/>
              </a:rPr>
              <a:t>   How we going to get there</a:t>
            </a:r>
          </a:p>
          <a:p>
            <a:pPr marL="171450" indent="-171450"/>
            <a:endParaRPr lang="en-US" dirty="0">
              <a:latin typeface="Calibri" charset="0"/>
            </a:endParaRPr>
          </a:p>
        </p:txBody>
      </p:sp>
    </p:spTree>
    <p:extLst>
      <p:ext uri="{BB962C8B-B14F-4D97-AF65-F5344CB8AC3E}">
        <p14:creationId xmlns:p14="http://schemas.microsoft.com/office/powerpoint/2010/main" val="3866739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909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3000"/>
                                        <p:tgtEl>
                                          <p:spTgt spid="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ssolv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C4AF71-A289-7D44-BEA1-FEE7EF3C9BE1}"/>
              </a:ext>
            </a:extLst>
          </p:cNvPr>
          <p:cNvSpPr txBox="1"/>
          <p:nvPr/>
        </p:nvSpPr>
        <p:spPr>
          <a:xfrm>
            <a:off x="642071" y="344541"/>
            <a:ext cx="8208579" cy="1529502"/>
          </a:xfrm>
          <a:prstGeom prst="rect">
            <a:avLst/>
          </a:prstGeom>
          <a:noFill/>
        </p:spPr>
        <p:txBody>
          <a:bodyPr/>
          <a:lstStyle>
            <a:lvl1pPr marL="114300" indent="-114300"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9525" indent="-9525" eaLnBrk="1" hangingPunct="1"/>
            <a:r>
              <a:rPr lang="en-US" altLang="en-US" sz="2800" b="1" dirty="0">
                <a:solidFill>
                  <a:srgbClr val="0070C0"/>
                </a:solidFill>
              </a:rPr>
              <a:t>Big Data </a:t>
            </a:r>
            <a:r>
              <a:rPr lang="en-US" altLang="en-US" sz="2800" dirty="0"/>
              <a:t>has generated the need for</a:t>
            </a:r>
          </a:p>
          <a:p>
            <a:pPr marL="9525" indent="-9525" eaLnBrk="1" hangingPunct="1">
              <a:tabLst>
                <a:tab pos="1592263" algn="l"/>
              </a:tabLst>
            </a:pPr>
            <a:r>
              <a:rPr lang="en-US" altLang="en-US" sz="2800" dirty="0"/>
              <a:t>		</a:t>
            </a:r>
            <a:r>
              <a:rPr lang="en-US" altLang="en-US" sz="2800" u="sng" dirty="0"/>
              <a:t>Confidence-Inspiring Stories</a:t>
            </a:r>
            <a:r>
              <a:rPr lang="en-US" altLang="en-US" sz="2800" dirty="0"/>
              <a:t> that </a:t>
            </a:r>
          </a:p>
          <a:p>
            <a:pPr marL="9525" indent="-9525" eaLnBrk="1" hangingPunct="1">
              <a:tabLst>
                <a:tab pos="3195638" algn="l"/>
              </a:tabLst>
            </a:pPr>
            <a:r>
              <a:rPr lang="en-US" altLang="en-US" sz="2800" dirty="0"/>
              <a:t>		</a:t>
            </a:r>
            <a:r>
              <a:rPr lang="en-US" altLang="en-US" sz="2800" b="1" i="1" dirty="0">
                <a:solidFill>
                  <a:srgbClr val="0070C0"/>
                </a:solidFill>
              </a:rPr>
              <a:t>Educate</a:t>
            </a:r>
            <a:r>
              <a:rPr lang="en-US" altLang="en-US" sz="2800" dirty="0"/>
              <a:t>, </a:t>
            </a:r>
            <a:r>
              <a:rPr lang="en-US" altLang="en-US" sz="2800" b="1" i="1" dirty="0">
                <a:solidFill>
                  <a:srgbClr val="0070C0"/>
                </a:solidFill>
              </a:rPr>
              <a:t>Inspire</a:t>
            </a:r>
            <a:r>
              <a:rPr lang="en-US" altLang="en-US" sz="2800" dirty="0"/>
              <a:t>, &amp; </a:t>
            </a:r>
            <a:r>
              <a:rPr lang="en-US" altLang="en-US" sz="2800" b="1" i="1" dirty="0">
                <a:solidFill>
                  <a:srgbClr val="0070C0"/>
                </a:solidFill>
              </a:rPr>
              <a:t>Clarify</a:t>
            </a:r>
            <a:endParaRPr lang="en-US" altLang="en-US" sz="1800" b="1" i="1" dirty="0">
              <a:solidFill>
                <a:srgbClr val="0070C0"/>
              </a:solidFill>
            </a:endParaRPr>
          </a:p>
        </p:txBody>
      </p:sp>
      <p:grpSp>
        <p:nvGrpSpPr>
          <p:cNvPr id="2" name="Group 19">
            <a:extLst>
              <a:ext uri="{FF2B5EF4-FFF2-40B4-BE49-F238E27FC236}">
                <a16:creationId xmlns:a16="http://schemas.microsoft.com/office/drawing/2014/main" id="{42948B35-DB6B-A748-85CC-D52F5A98708D}"/>
              </a:ext>
            </a:extLst>
          </p:cNvPr>
          <p:cNvGrpSpPr>
            <a:grpSpLocks/>
          </p:cNvGrpSpPr>
          <p:nvPr/>
        </p:nvGrpSpPr>
        <p:grpSpPr bwMode="auto">
          <a:xfrm>
            <a:off x="1500187" y="2469356"/>
            <a:ext cx="2601575" cy="2224088"/>
            <a:chOff x="476250" y="3292475"/>
            <a:chExt cx="3468766" cy="2965450"/>
          </a:xfrm>
        </p:grpSpPr>
        <p:sp>
          <p:nvSpPr>
            <p:cNvPr id="5" name="Oval 4">
              <a:extLst>
                <a:ext uri="{FF2B5EF4-FFF2-40B4-BE49-F238E27FC236}">
                  <a16:creationId xmlns:a16="http://schemas.microsoft.com/office/drawing/2014/main" id="{EE8C0A15-CD7B-C648-B3DE-41953E73434B}"/>
                </a:ext>
              </a:extLst>
            </p:cNvPr>
            <p:cNvSpPr>
              <a:spLocks noChangeArrowheads="1"/>
            </p:cNvSpPr>
            <p:nvPr/>
          </p:nvSpPr>
          <p:spPr bwMode="auto">
            <a:xfrm>
              <a:off x="476250" y="4391025"/>
              <a:ext cx="2197100" cy="1866900"/>
            </a:xfrm>
            <a:prstGeom prst="ellipse">
              <a:avLst/>
            </a:prstGeom>
            <a:solidFill>
              <a:srgbClr val="B7DEE8">
                <a:alpha val="41176"/>
              </a:srgbClr>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en-US">
                <a:solidFill>
                  <a:schemeClr val="lt1"/>
                </a:solidFill>
                <a:latin typeface="+mn-lt"/>
                <a:ea typeface="+mn-ea"/>
              </a:endParaRPr>
            </a:p>
          </p:txBody>
        </p:sp>
        <p:sp>
          <p:nvSpPr>
            <p:cNvPr id="6" name="Oval 5">
              <a:extLst>
                <a:ext uri="{FF2B5EF4-FFF2-40B4-BE49-F238E27FC236}">
                  <a16:creationId xmlns:a16="http://schemas.microsoft.com/office/drawing/2014/main" id="{8F78ABA9-7868-9A4C-99C4-528DA26ABBDE}"/>
                </a:ext>
              </a:extLst>
            </p:cNvPr>
            <p:cNvSpPr>
              <a:spLocks noChangeArrowheads="1"/>
            </p:cNvSpPr>
            <p:nvPr/>
          </p:nvSpPr>
          <p:spPr bwMode="auto">
            <a:xfrm>
              <a:off x="1085850" y="3292475"/>
              <a:ext cx="2197100" cy="1866900"/>
            </a:xfrm>
            <a:prstGeom prst="ellipse">
              <a:avLst/>
            </a:prstGeom>
            <a:solidFill>
              <a:srgbClr val="B7DEE8">
                <a:alpha val="41176"/>
              </a:srgbClr>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en-US" dirty="0">
                <a:solidFill>
                  <a:schemeClr val="lt1"/>
                </a:solidFill>
                <a:latin typeface="+mn-lt"/>
                <a:ea typeface="+mn-ea"/>
              </a:endParaRPr>
            </a:p>
          </p:txBody>
        </p:sp>
        <p:sp>
          <p:nvSpPr>
            <p:cNvPr id="7" name="Oval 6">
              <a:extLst>
                <a:ext uri="{FF2B5EF4-FFF2-40B4-BE49-F238E27FC236}">
                  <a16:creationId xmlns:a16="http://schemas.microsoft.com/office/drawing/2014/main" id="{6D0B5EF3-7672-164C-A9AB-00849C65D478}"/>
                </a:ext>
              </a:extLst>
            </p:cNvPr>
            <p:cNvSpPr>
              <a:spLocks noChangeArrowheads="1"/>
            </p:cNvSpPr>
            <p:nvPr/>
          </p:nvSpPr>
          <p:spPr bwMode="auto">
            <a:xfrm>
              <a:off x="1727200" y="4391025"/>
              <a:ext cx="2197100" cy="1866900"/>
            </a:xfrm>
            <a:prstGeom prst="ellipse">
              <a:avLst/>
            </a:prstGeom>
            <a:solidFill>
              <a:srgbClr val="B7DEE8">
                <a:alpha val="41176"/>
              </a:srgbClr>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en-US">
                <a:solidFill>
                  <a:schemeClr val="lt1"/>
                </a:solidFill>
                <a:latin typeface="+mn-lt"/>
                <a:ea typeface="+mn-ea"/>
              </a:endParaRPr>
            </a:p>
          </p:txBody>
        </p:sp>
        <p:sp>
          <p:nvSpPr>
            <p:cNvPr id="17424" name="TextBox 7">
              <a:extLst>
                <a:ext uri="{FF2B5EF4-FFF2-40B4-BE49-F238E27FC236}">
                  <a16:creationId xmlns:a16="http://schemas.microsoft.com/office/drawing/2014/main" id="{1BADF292-7754-3545-9871-B85A98556DC6}"/>
                </a:ext>
              </a:extLst>
            </p:cNvPr>
            <p:cNvSpPr txBox="1">
              <a:spLocks noChangeArrowheads="1"/>
            </p:cNvSpPr>
            <p:nvPr/>
          </p:nvSpPr>
          <p:spPr bwMode="auto">
            <a:xfrm>
              <a:off x="1644650" y="3638550"/>
              <a:ext cx="11526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500" b="1"/>
                <a:t>Volume</a:t>
              </a:r>
            </a:p>
          </p:txBody>
        </p:sp>
        <p:sp>
          <p:nvSpPr>
            <p:cNvPr id="17425" name="TextBox 8">
              <a:extLst>
                <a:ext uri="{FF2B5EF4-FFF2-40B4-BE49-F238E27FC236}">
                  <a16:creationId xmlns:a16="http://schemas.microsoft.com/office/drawing/2014/main" id="{A8E18A39-3BE6-694F-A4A7-62343DC7F0E9}"/>
                </a:ext>
              </a:extLst>
            </p:cNvPr>
            <p:cNvSpPr txBox="1">
              <a:spLocks noChangeArrowheads="1"/>
            </p:cNvSpPr>
            <p:nvPr/>
          </p:nvSpPr>
          <p:spPr bwMode="auto">
            <a:xfrm>
              <a:off x="509589" y="5359400"/>
              <a:ext cx="121520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500" b="1"/>
                <a:t>Velocity</a:t>
              </a:r>
            </a:p>
          </p:txBody>
        </p:sp>
        <p:sp>
          <p:nvSpPr>
            <p:cNvPr id="17426" name="TextBox 9">
              <a:extLst>
                <a:ext uri="{FF2B5EF4-FFF2-40B4-BE49-F238E27FC236}">
                  <a16:creationId xmlns:a16="http://schemas.microsoft.com/office/drawing/2014/main" id="{E89B2DA4-5E0E-9245-9945-E568FFAF404C}"/>
                </a:ext>
              </a:extLst>
            </p:cNvPr>
            <p:cNvSpPr txBox="1">
              <a:spLocks noChangeArrowheads="1"/>
            </p:cNvSpPr>
            <p:nvPr/>
          </p:nvSpPr>
          <p:spPr bwMode="auto">
            <a:xfrm>
              <a:off x="2855914" y="5359400"/>
              <a:ext cx="108910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500" b="1"/>
                <a:t>Variety</a:t>
              </a:r>
            </a:p>
          </p:txBody>
        </p:sp>
        <p:sp>
          <p:nvSpPr>
            <p:cNvPr id="17427" name="TextBox 10">
              <a:extLst>
                <a:ext uri="{FF2B5EF4-FFF2-40B4-BE49-F238E27FC236}">
                  <a16:creationId xmlns:a16="http://schemas.microsoft.com/office/drawing/2014/main" id="{6A9CC8A4-E1BD-7241-A002-0E47E1A5F159}"/>
                </a:ext>
              </a:extLst>
            </p:cNvPr>
            <p:cNvSpPr txBox="1">
              <a:spLocks noChangeArrowheads="1"/>
            </p:cNvSpPr>
            <p:nvPr/>
          </p:nvSpPr>
          <p:spPr bwMode="auto">
            <a:xfrm>
              <a:off x="1403350" y="4606925"/>
              <a:ext cx="168815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b="1">
                  <a:solidFill>
                    <a:srgbClr val="0000FF"/>
                  </a:solidFill>
                </a:rPr>
                <a:t>BIG DATA</a:t>
              </a:r>
            </a:p>
          </p:txBody>
        </p:sp>
      </p:grpSp>
      <p:grpSp>
        <p:nvGrpSpPr>
          <p:cNvPr id="4" name="Group 27">
            <a:extLst>
              <a:ext uri="{FF2B5EF4-FFF2-40B4-BE49-F238E27FC236}">
                <a16:creationId xmlns:a16="http://schemas.microsoft.com/office/drawing/2014/main" id="{C18595D7-9228-2945-8080-267F426EC92A}"/>
              </a:ext>
            </a:extLst>
          </p:cNvPr>
          <p:cNvGrpSpPr>
            <a:grpSpLocks/>
          </p:cNvGrpSpPr>
          <p:nvPr/>
        </p:nvGrpSpPr>
        <p:grpSpPr bwMode="auto">
          <a:xfrm>
            <a:off x="3363516" y="2497931"/>
            <a:ext cx="4042172" cy="2143125"/>
            <a:chOff x="2961192" y="3330575"/>
            <a:chExt cx="5389058" cy="2857500"/>
          </a:xfrm>
        </p:grpSpPr>
        <p:pic>
          <p:nvPicPr>
            <p:cNvPr id="17418" name="Picture 10">
              <a:extLst>
                <a:ext uri="{FF2B5EF4-FFF2-40B4-BE49-F238E27FC236}">
                  <a16:creationId xmlns:a16="http://schemas.microsoft.com/office/drawing/2014/main" id="{60A11872-5A04-644D-B162-1F7F651C1D4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92750" y="3330575"/>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a:extLst>
                <a:ext uri="{FF2B5EF4-FFF2-40B4-BE49-F238E27FC236}">
                  <a16:creationId xmlns:a16="http://schemas.microsoft.com/office/drawing/2014/main" id="{27435CD1-6111-C34C-9DAF-8FC70D4703A7}"/>
                </a:ext>
              </a:extLst>
            </p:cNvPr>
            <p:cNvCxnSpPr>
              <a:stCxn id="6" idx="7"/>
            </p:cNvCxnSpPr>
            <p:nvPr/>
          </p:nvCxnSpPr>
          <p:spPr>
            <a:xfrm rot="16200000" flipH="1">
              <a:off x="3823869" y="2702848"/>
              <a:ext cx="1041400" cy="2766753"/>
            </a:xfrm>
            <a:prstGeom prst="line">
              <a:avLst/>
            </a:prstGeom>
            <a:ln w="1270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34E4CF8-4111-7748-B898-4BF295CCE6D8}"/>
                </a:ext>
              </a:extLst>
            </p:cNvPr>
            <p:cNvCxnSpPr>
              <a:stCxn id="7" idx="5"/>
            </p:cNvCxnSpPr>
            <p:nvPr/>
          </p:nvCxnSpPr>
          <p:spPr>
            <a:xfrm rot="5400000" flipH="1" flipV="1">
              <a:off x="4060376" y="4317306"/>
              <a:ext cx="1209675" cy="2125463"/>
            </a:xfrm>
            <a:prstGeom prst="line">
              <a:avLst/>
            </a:prstGeom>
            <a:ln w="1270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
        <p:nvSpPr>
          <p:cNvPr id="16" name="Rounded Rectangle 15">
            <a:extLst>
              <a:ext uri="{FF2B5EF4-FFF2-40B4-BE49-F238E27FC236}">
                <a16:creationId xmlns:a16="http://schemas.microsoft.com/office/drawing/2014/main" id="{2554F1B2-7603-FD44-A899-D93226402306}"/>
              </a:ext>
            </a:extLst>
          </p:cNvPr>
          <p:cNvSpPr/>
          <p:nvPr/>
        </p:nvSpPr>
        <p:spPr>
          <a:xfrm>
            <a:off x="945931" y="2702719"/>
            <a:ext cx="2397344" cy="523875"/>
          </a:xfrm>
          <a:prstGeom prst="round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Insight A</a:t>
            </a:r>
          </a:p>
        </p:txBody>
      </p:sp>
      <p:sp>
        <p:nvSpPr>
          <p:cNvPr id="17" name="Rounded Rectangle 16">
            <a:extLst>
              <a:ext uri="{FF2B5EF4-FFF2-40B4-BE49-F238E27FC236}">
                <a16:creationId xmlns:a16="http://schemas.microsoft.com/office/drawing/2014/main" id="{1B7DE1D8-A0ED-EB4A-9467-9B0C5D2B75B4}"/>
              </a:ext>
            </a:extLst>
          </p:cNvPr>
          <p:cNvSpPr/>
          <p:nvPr/>
        </p:nvSpPr>
        <p:spPr>
          <a:xfrm>
            <a:off x="945931" y="3369469"/>
            <a:ext cx="2397344" cy="523875"/>
          </a:xfrm>
          <a:prstGeom prst="round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Insight B</a:t>
            </a:r>
          </a:p>
        </p:txBody>
      </p:sp>
      <p:sp>
        <p:nvSpPr>
          <p:cNvPr id="18" name="Rounded Rectangle 17">
            <a:extLst>
              <a:ext uri="{FF2B5EF4-FFF2-40B4-BE49-F238E27FC236}">
                <a16:creationId xmlns:a16="http://schemas.microsoft.com/office/drawing/2014/main" id="{ED193AE7-E871-244B-95BD-74311AB6AAFD}"/>
              </a:ext>
            </a:extLst>
          </p:cNvPr>
          <p:cNvSpPr/>
          <p:nvPr/>
        </p:nvSpPr>
        <p:spPr>
          <a:xfrm>
            <a:off x="945931" y="4057650"/>
            <a:ext cx="2397344" cy="523875"/>
          </a:xfrm>
          <a:prstGeom prst="round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Insight C</a:t>
            </a:r>
          </a:p>
        </p:txBody>
      </p:sp>
      <p:sp>
        <p:nvSpPr>
          <p:cNvPr id="19" name="Rounded Rectangle 18">
            <a:extLst>
              <a:ext uri="{FF2B5EF4-FFF2-40B4-BE49-F238E27FC236}">
                <a16:creationId xmlns:a16="http://schemas.microsoft.com/office/drawing/2014/main" id="{E308ED44-F36F-A644-B9CA-0C8C4D9427C8}"/>
              </a:ext>
            </a:extLst>
          </p:cNvPr>
          <p:cNvSpPr/>
          <p:nvPr/>
        </p:nvSpPr>
        <p:spPr>
          <a:xfrm>
            <a:off x="2349017" y="3369469"/>
            <a:ext cx="2397344" cy="523875"/>
          </a:xfrm>
          <a:prstGeom prst="round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Coherent Narrative</a:t>
            </a:r>
          </a:p>
        </p:txBody>
      </p:sp>
    </p:spTree>
    <p:extLst>
      <p:ext uri="{BB962C8B-B14F-4D97-AF65-F5344CB8AC3E}">
        <p14:creationId xmlns:p14="http://schemas.microsoft.com/office/powerpoint/2010/main" val="29604811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xit" presetSubtype="0" fill="hold" nodeType="clickEffect">
                                  <p:stCondLst>
                                    <p:cond delay="0"/>
                                  </p:stCondLst>
                                  <p:childTnLst>
                                    <p:animEffect transition="out" filter="fade">
                                      <p:cBhvr>
                                        <p:cTn id="11" dur="2000"/>
                                        <p:tgtEl>
                                          <p:spTgt spid="2"/>
                                        </p:tgtEl>
                                      </p:cBhvr>
                                    </p:animEffect>
                                    <p:set>
                                      <p:cBhvr>
                                        <p:cTn id="12" dur="1" fill="hold">
                                          <p:stCondLst>
                                            <p:cond delay="1999"/>
                                          </p:stCondLst>
                                        </p:cTn>
                                        <p:tgtEl>
                                          <p:spTgt spid="2"/>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0" presetClass="path" presetSubtype="0" accel="50000" decel="50000" fill="hold" grpId="1" nodeType="clickEffect">
                                  <p:stCondLst>
                                    <p:cond delay="0"/>
                                  </p:stCondLst>
                                  <p:childTnLst>
                                    <p:animMotion origin="layout" path="M -3.61111E-6 0 L 0.15174 0.12963 " pathEditMode="relative" rAng="0" ptsTypes="AA">
                                      <p:cBhvr>
                                        <p:cTn id="29" dur="2000" fill="hold"/>
                                        <p:tgtEl>
                                          <p:spTgt spid="16"/>
                                        </p:tgtEl>
                                        <p:attrNameLst>
                                          <p:attrName>ppt_x</p:attrName>
                                          <p:attrName>ppt_y</p:attrName>
                                        </p:attrNameLst>
                                      </p:cBhvr>
                                      <p:rCtr x="7600" y="6500"/>
                                    </p:animMotion>
                                  </p:childTnLst>
                                </p:cTn>
                              </p:par>
                              <p:par>
                                <p:cTn id="30" presetID="0" presetClass="path" presetSubtype="0" accel="50000" decel="50000" fill="hold" grpId="1" nodeType="withEffect">
                                  <p:stCondLst>
                                    <p:cond delay="0"/>
                                  </p:stCondLst>
                                  <p:childTnLst>
                                    <p:animMotion origin="layout" path="M 2.22222E-6 3.7037E-7 L 0.15156 3.7037E-7 " pathEditMode="relative" ptsTypes="AA">
                                      <p:cBhvr>
                                        <p:cTn id="31" dur="2000" fill="hold"/>
                                        <p:tgtEl>
                                          <p:spTgt spid="17"/>
                                        </p:tgtEl>
                                        <p:attrNameLst>
                                          <p:attrName>ppt_x</p:attrName>
                                          <p:attrName>ppt_y</p:attrName>
                                        </p:attrNameLst>
                                      </p:cBhvr>
                                    </p:animMotion>
                                  </p:childTnLst>
                                </p:cTn>
                              </p:par>
                              <p:par>
                                <p:cTn id="32" presetID="0" presetClass="path" presetSubtype="0" accel="50000" decel="50000" fill="hold" grpId="1" nodeType="withEffect">
                                  <p:stCondLst>
                                    <p:cond delay="0"/>
                                  </p:stCondLst>
                                  <p:childTnLst>
                                    <p:animMotion origin="layout" path="M 3.33333E-6 4.07407E-6 L 0.14791 -0.1338 " pathEditMode="relative" rAng="0" ptsTypes="AA">
                                      <p:cBhvr>
                                        <p:cTn id="33" dur="2000" fill="hold"/>
                                        <p:tgtEl>
                                          <p:spTgt spid="18"/>
                                        </p:tgtEl>
                                        <p:attrNameLst>
                                          <p:attrName>ppt_x</p:attrName>
                                          <p:attrName>ppt_y</p:attrName>
                                        </p:attrNameLst>
                                      </p:cBhvr>
                                      <p:rCtr x="7400" y="-6700"/>
                                    </p:animMotion>
                                  </p:childTnLst>
                                </p:cTn>
                              </p:par>
                            </p:childTnLst>
                          </p:cTn>
                        </p:par>
                        <p:par>
                          <p:cTn id="34" fill="hold" nodeType="afterGroup">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8" grpId="0" animBg="1"/>
      <p:bldP spid="18" grpId="1"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6934"/>
            <a:ext cx="9144000" cy="5262702"/>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D2A4165B-4D09-B145-8398-385F9BC2EAD7}"/>
              </a:ext>
            </a:extLst>
          </p:cNvPr>
          <p:cNvSpPr/>
          <p:nvPr/>
        </p:nvSpPr>
        <p:spPr>
          <a:xfrm>
            <a:off x="1187080" y="2154911"/>
            <a:ext cx="4521200" cy="2184400"/>
          </a:xfrm>
          <a:prstGeom prst="ellipse">
            <a:avLst/>
          </a:prstGeom>
          <a:solidFill>
            <a:schemeClr val="accent1">
              <a:alpha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People</a:t>
            </a:r>
          </a:p>
          <a:p>
            <a:pPr algn="ctr"/>
            <a:r>
              <a:rPr lang="en-US" sz="2800" dirty="0"/>
              <a:t>Analytics</a:t>
            </a:r>
          </a:p>
        </p:txBody>
      </p:sp>
      <p:cxnSp>
        <p:nvCxnSpPr>
          <p:cNvPr id="5" name="Straight Arrow Connector 4">
            <a:extLst>
              <a:ext uri="{FF2B5EF4-FFF2-40B4-BE49-F238E27FC236}">
                <a16:creationId xmlns:a16="http://schemas.microsoft.com/office/drawing/2014/main" id="{73559F86-B4B2-124A-BC59-31AEDE451B31}"/>
              </a:ext>
            </a:extLst>
          </p:cNvPr>
          <p:cNvCxnSpPr/>
          <p:nvPr/>
        </p:nvCxnSpPr>
        <p:spPr>
          <a:xfrm flipH="1" flipV="1">
            <a:off x="5948010" y="2603644"/>
            <a:ext cx="89192" cy="3725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89345DAE-F690-0F40-BD9F-F0230971A8EB}"/>
              </a:ext>
            </a:extLst>
          </p:cNvPr>
          <p:cNvCxnSpPr>
            <a:cxnSpLocks/>
          </p:cNvCxnSpPr>
          <p:nvPr/>
        </p:nvCxnSpPr>
        <p:spPr>
          <a:xfrm flipV="1">
            <a:off x="6881498" y="2789910"/>
            <a:ext cx="57004" cy="27093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40047D25-2E66-BE4C-96E6-C65E58B0887E}"/>
              </a:ext>
            </a:extLst>
          </p:cNvPr>
          <p:cNvCxnSpPr>
            <a:cxnSpLocks/>
          </p:cNvCxnSpPr>
          <p:nvPr/>
        </p:nvCxnSpPr>
        <p:spPr>
          <a:xfrm flipH="1" flipV="1">
            <a:off x="4650532" y="2925377"/>
            <a:ext cx="341770" cy="3217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518B829A-1553-B846-91FB-71A32CCD4AB4}"/>
              </a:ext>
            </a:extLst>
          </p:cNvPr>
          <p:cNvCxnSpPr>
            <a:cxnSpLocks/>
          </p:cNvCxnSpPr>
          <p:nvPr/>
        </p:nvCxnSpPr>
        <p:spPr>
          <a:xfrm flipH="1">
            <a:off x="4463098" y="3657744"/>
            <a:ext cx="279984" cy="296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2E298DB2-6600-F140-91E0-4C24125A9AC5}"/>
              </a:ext>
            </a:extLst>
          </p:cNvPr>
          <p:cNvCxnSpPr>
            <a:cxnSpLocks/>
          </p:cNvCxnSpPr>
          <p:nvPr/>
        </p:nvCxnSpPr>
        <p:spPr>
          <a:xfrm flipV="1">
            <a:off x="7422780" y="3221710"/>
            <a:ext cx="173567" cy="1354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Oval 7">
            <a:extLst>
              <a:ext uri="{FF2B5EF4-FFF2-40B4-BE49-F238E27FC236}">
                <a16:creationId xmlns:a16="http://schemas.microsoft.com/office/drawing/2014/main" id="{53A7EF71-0F9F-CC4E-9771-167DEA8A4AC3}"/>
              </a:ext>
            </a:extLst>
          </p:cNvPr>
          <p:cNvSpPr/>
          <p:nvPr/>
        </p:nvSpPr>
        <p:spPr>
          <a:xfrm>
            <a:off x="4743082" y="2976177"/>
            <a:ext cx="2853265" cy="1363134"/>
          </a:xfrm>
          <a:prstGeom prst="ellipse">
            <a:avLst/>
          </a:prstGeom>
          <a:solidFill>
            <a:schemeClr val="accent4">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t>Talent Market Analytics</a:t>
            </a:r>
          </a:p>
        </p:txBody>
      </p:sp>
      <p:sp>
        <p:nvSpPr>
          <p:cNvPr id="6" name="Oval 5">
            <a:extLst>
              <a:ext uri="{FF2B5EF4-FFF2-40B4-BE49-F238E27FC236}">
                <a16:creationId xmlns:a16="http://schemas.microsoft.com/office/drawing/2014/main" id="{2C04474F-AA08-034F-8E59-F1FF1C625621}"/>
              </a:ext>
            </a:extLst>
          </p:cNvPr>
          <p:cNvSpPr/>
          <p:nvPr/>
        </p:nvSpPr>
        <p:spPr>
          <a:xfrm>
            <a:off x="4125015" y="2485110"/>
            <a:ext cx="3751316" cy="1854201"/>
          </a:xfrm>
          <a:prstGeom prst="ellipse">
            <a:avLst/>
          </a:prstGeom>
          <a:solidFill>
            <a:schemeClr val="accent4">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Talent Market</a:t>
            </a:r>
          </a:p>
          <a:p>
            <a:pPr algn="ctr"/>
            <a:r>
              <a:rPr lang="en-US" sz="2400" dirty="0"/>
              <a:t>Analytics</a:t>
            </a:r>
          </a:p>
        </p:txBody>
      </p:sp>
      <p:sp>
        <p:nvSpPr>
          <p:cNvPr id="8195" name="Content Placeholder 2"/>
          <p:cNvSpPr>
            <a:spLocks noGrp="1"/>
          </p:cNvSpPr>
          <p:nvPr>
            <p:ph idx="4294967295"/>
          </p:nvPr>
        </p:nvSpPr>
        <p:spPr>
          <a:xfrm>
            <a:off x="220133" y="236009"/>
            <a:ext cx="3308350" cy="755650"/>
          </a:xfrm>
        </p:spPr>
        <p:txBody>
          <a:bodyPr/>
          <a:lstStyle/>
          <a:p>
            <a:pPr marL="133350" indent="-133350">
              <a:buNone/>
              <a:defRPr/>
            </a:pPr>
            <a:r>
              <a:rPr lang="en-US" sz="3600" dirty="0">
                <a:solidFill>
                  <a:schemeClr val="bg1"/>
                </a:solidFill>
                <a:ea typeface="ＭＳ Ｐゴシック" pitchFamily="-104" charset="-128"/>
                <a:cs typeface="ＭＳ Ｐゴシック" pitchFamily="-104" charset="-128"/>
              </a:rPr>
              <a:t>People Analytics</a:t>
            </a:r>
            <a:endParaRPr lang="en-US" sz="2400" dirty="0">
              <a:solidFill>
                <a:schemeClr val="bg1"/>
              </a:solidFill>
              <a:ea typeface="ＭＳ Ｐゴシック" pitchFamily="-104" charset="-128"/>
              <a:cs typeface="ＭＳ Ｐゴシック" pitchFamily="-104" charset="-128"/>
            </a:endParaRPr>
          </a:p>
        </p:txBody>
      </p:sp>
      <p:sp>
        <p:nvSpPr>
          <p:cNvPr id="20" name="Content Placeholder 2">
            <a:extLst>
              <a:ext uri="{FF2B5EF4-FFF2-40B4-BE49-F238E27FC236}">
                <a16:creationId xmlns:a16="http://schemas.microsoft.com/office/drawing/2014/main" id="{342E68CC-2BA9-2142-B46E-9BBD851B9806}"/>
              </a:ext>
            </a:extLst>
          </p:cNvPr>
          <p:cNvSpPr txBox="1">
            <a:spLocks/>
          </p:cNvSpPr>
          <p:nvPr/>
        </p:nvSpPr>
        <p:spPr bwMode="auto">
          <a:xfrm>
            <a:off x="1949080" y="1381236"/>
            <a:ext cx="5769599" cy="755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pitchFamily="-108"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itchFamily="-108"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itchFamily="-108"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itchFamily="-108"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itchFamily="-108"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33350" indent="-133350" algn="ctr">
              <a:buFont typeface="Arial" pitchFamily="-108" charset="0"/>
              <a:buNone/>
              <a:defRPr/>
            </a:pPr>
            <a:r>
              <a:rPr lang="en-US" sz="2400" i="1" dirty="0">
                <a:solidFill>
                  <a:schemeClr val="bg1"/>
                </a:solidFill>
                <a:ea typeface="ＭＳ Ｐゴシック" pitchFamily="-104" charset="-128"/>
                <a:cs typeface="ＭＳ Ｐゴシック" pitchFamily="-104" charset="-128"/>
              </a:rPr>
              <a:t>Internal People      &amp;      External People</a:t>
            </a:r>
            <a:endParaRPr lang="en-US" sz="1600" i="1" dirty="0">
              <a:solidFill>
                <a:schemeClr val="bg1"/>
              </a:solidFill>
              <a:ea typeface="ＭＳ Ｐゴシック" pitchFamily="-104" charset="-128"/>
              <a:cs typeface="ＭＳ Ｐゴシック" pitchFamily="-104" charset="-128"/>
            </a:endParaRPr>
          </a:p>
        </p:txBody>
      </p:sp>
    </p:spTree>
    <p:extLst>
      <p:ext uri="{BB962C8B-B14F-4D97-AF65-F5344CB8AC3E}">
        <p14:creationId xmlns:p14="http://schemas.microsoft.com/office/powerpoint/2010/main" val="39740078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8"/>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Confidence"/>
          <p:cNvSpPr txBox="1"/>
          <p:nvPr/>
        </p:nvSpPr>
        <p:spPr>
          <a:xfrm>
            <a:off x="2452993" y="3344466"/>
            <a:ext cx="3680556" cy="1015663"/>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6000" b="1">
                <a:solidFill>
                  <a:srgbClr val="240489"/>
                </a:solidFill>
              </a:defRPr>
            </a:lvl1pPr>
          </a:lstStyle>
          <a:p>
            <a:pPr>
              <a:defRPr sz="1800" b="0">
                <a:solidFill>
                  <a:srgbClr val="000000"/>
                </a:solidFill>
                <a:latin typeface="Arial"/>
                <a:ea typeface="Arial"/>
                <a:cs typeface="Arial"/>
                <a:sym typeface="Arial"/>
              </a:defRPr>
            </a:pPr>
            <a:r>
              <a:rPr sz="6000" b="1">
                <a:solidFill>
                  <a:schemeClr val="bg1"/>
                </a:solidFill>
                <a:latin typeface="Calibri"/>
                <a:ea typeface="Calibri"/>
                <a:cs typeface="Calibri"/>
                <a:sym typeface="Calibri"/>
              </a:rPr>
              <a:t>Confidence</a:t>
            </a:r>
          </a:p>
        </p:txBody>
      </p:sp>
      <p:sp>
        <p:nvSpPr>
          <p:cNvPr id="192" name="“The feeling or belief that you can rely on…"/>
          <p:cNvSpPr txBox="1"/>
          <p:nvPr/>
        </p:nvSpPr>
        <p:spPr>
          <a:xfrm>
            <a:off x="1281457" y="4227397"/>
            <a:ext cx="6019801" cy="5539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gn="ctr">
              <a:defRPr>
                <a:latin typeface="Arial"/>
                <a:ea typeface="Arial"/>
                <a:cs typeface="Arial"/>
                <a:sym typeface="Arial"/>
              </a:defRPr>
            </a:pPr>
            <a:r>
              <a:rPr sz="1000" i="1">
                <a:solidFill>
                  <a:schemeClr val="bg1"/>
                </a:solidFill>
                <a:latin typeface="Calibri"/>
                <a:ea typeface="Calibri"/>
                <a:cs typeface="Calibri"/>
                <a:sym typeface="Calibri"/>
              </a:rPr>
              <a:t>“The feeling or belief that you can rely on</a:t>
            </a:r>
          </a:p>
          <a:p>
            <a:pPr algn="ctr">
              <a:defRPr>
                <a:latin typeface="Arial"/>
                <a:ea typeface="Arial"/>
                <a:cs typeface="Arial"/>
                <a:sym typeface="Arial"/>
              </a:defRPr>
            </a:pPr>
            <a:r>
              <a:rPr sz="1000" i="1">
                <a:solidFill>
                  <a:schemeClr val="bg1"/>
                </a:solidFill>
                <a:latin typeface="Calibri"/>
                <a:ea typeface="Calibri"/>
                <a:cs typeface="Calibri"/>
                <a:sym typeface="Calibri"/>
              </a:rPr>
              <a:t>someone or something to perform in a certain way</a:t>
            </a:r>
          </a:p>
          <a:p>
            <a:pPr algn="ctr">
              <a:defRPr>
                <a:latin typeface="Arial"/>
                <a:ea typeface="Arial"/>
                <a:cs typeface="Arial"/>
                <a:sym typeface="Arial"/>
              </a:defRPr>
            </a:pPr>
            <a:r>
              <a:rPr sz="1000" i="1">
                <a:solidFill>
                  <a:schemeClr val="bg1"/>
                </a:solidFill>
                <a:latin typeface="Calibri"/>
                <a:ea typeface="Calibri"/>
                <a:cs typeface="Calibri"/>
                <a:sym typeface="Calibri"/>
              </a:rPr>
              <a:t>at a known time in the future; firm trust”</a:t>
            </a:r>
          </a:p>
        </p:txBody>
      </p:sp>
      <p:sp>
        <p:nvSpPr>
          <p:cNvPr id="193" name="Arrow"/>
          <p:cNvSpPr/>
          <p:nvPr/>
        </p:nvSpPr>
        <p:spPr>
          <a:xfrm>
            <a:off x="2764980" y="1903002"/>
            <a:ext cx="734616" cy="272356"/>
          </a:xfrm>
          <a:prstGeom prst="rightArrow">
            <a:avLst>
              <a:gd name="adj1" fmla="val 50000"/>
              <a:gd name="adj2" fmla="val 50000"/>
            </a:avLst>
          </a:prstGeom>
          <a:solidFill>
            <a:srgbClr val="D9D9D9"/>
          </a:solidFill>
          <a:ln w="12700">
            <a:miter lim="400000"/>
          </a:ln>
          <a:effectLst>
            <a:outerShdw blurRad="38100" dist="23000" dir="5400000" rotWithShape="0">
              <a:srgbClr val="000000">
                <a:alpha val="35000"/>
              </a:srgbClr>
            </a:outerShdw>
          </a:effectLst>
        </p:spPr>
        <p:txBody>
          <a:bodyPr lIns="45719" rIns="45719" anchor="ctr"/>
          <a:lstStyle/>
          <a:p>
            <a:pPr algn="ctr">
              <a:defRPr>
                <a:solidFill>
                  <a:srgbClr val="FFFFFF"/>
                </a:solidFill>
              </a:defRPr>
            </a:pPr>
            <a:endParaRPr/>
          </a:p>
        </p:txBody>
      </p:sp>
      <p:sp>
        <p:nvSpPr>
          <p:cNvPr id="194" name="Arrow"/>
          <p:cNvSpPr/>
          <p:nvPr/>
        </p:nvSpPr>
        <p:spPr>
          <a:xfrm>
            <a:off x="5117655" y="1903002"/>
            <a:ext cx="734616" cy="272356"/>
          </a:xfrm>
          <a:prstGeom prst="rightArrow">
            <a:avLst>
              <a:gd name="adj1" fmla="val 50000"/>
              <a:gd name="adj2" fmla="val 50000"/>
            </a:avLst>
          </a:prstGeom>
          <a:solidFill>
            <a:srgbClr val="D9D9D9"/>
          </a:solidFill>
          <a:ln w="12700">
            <a:miter lim="400000"/>
          </a:ln>
          <a:effectLst>
            <a:outerShdw blurRad="38100" dist="23000" dir="5400000" rotWithShape="0">
              <a:srgbClr val="000000">
                <a:alpha val="35000"/>
              </a:srgbClr>
            </a:outerShdw>
          </a:effectLst>
        </p:spPr>
        <p:txBody>
          <a:bodyPr lIns="45719" rIns="45719" anchor="ctr"/>
          <a:lstStyle/>
          <a:p>
            <a:pPr algn="ctr">
              <a:defRPr>
                <a:solidFill>
                  <a:srgbClr val="FFFFFF"/>
                </a:solidFill>
              </a:defRPr>
            </a:pPr>
            <a:endParaRPr/>
          </a:p>
        </p:txBody>
      </p:sp>
      <p:sp>
        <p:nvSpPr>
          <p:cNvPr id="195" name="Arrow"/>
          <p:cNvSpPr/>
          <p:nvPr/>
        </p:nvSpPr>
        <p:spPr>
          <a:xfrm>
            <a:off x="2764979" y="2979028"/>
            <a:ext cx="3087291" cy="272357"/>
          </a:xfrm>
          <a:prstGeom prst="rightArrow">
            <a:avLst>
              <a:gd name="adj1" fmla="val 50000"/>
              <a:gd name="adj2" fmla="val 50000"/>
            </a:avLst>
          </a:prstGeom>
          <a:solidFill>
            <a:srgbClr val="A6A6A6"/>
          </a:solidFill>
          <a:ln w="12700">
            <a:miter lim="400000"/>
          </a:ln>
          <a:effectLst>
            <a:outerShdw blurRad="38100" dist="23000" dir="5400000" rotWithShape="0">
              <a:srgbClr val="000000">
                <a:alpha val="35000"/>
              </a:srgbClr>
            </a:outerShdw>
          </a:effectLst>
        </p:spPr>
        <p:txBody>
          <a:bodyPr lIns="45719" rIns="45719" anchor="ctr"/>
          <a:lstStyle/>
          <a:p>
            <a:pPr algn="ctr">
              <a:defRPr>
                <a:solidFill>
                  <a:srgbClr val="FFFFFF"/>
                </a:solidFill>
              </a:defRPr>
            </a:pPr>
            <a:endParaRPr>
              <a:solidFill>
                <a:schemeClr val="bg1"/>
              </a:solidFill>
            </a:endParaRPr>
          </a:p>
        </p:txBody>
      </p:sp>
      <p:grpSp>
        <p:nvGrpSpPr>
          <p:cNvPr id="198" name="Group"/>
          <p:cNvGrpSpPr/>
          <p:nvPr/>
        </p:nvGrpSpPr>
        <p:grpSpPr>
          <a:xfrm>
            <a:off x="2764979" y="2378061"/>
            <a:ext cx="3087291" cy="423268"/>
            <a:chOff x="0" y="0"/>
            <a:chExt cx="3087290" cy="423267"/>
          </a:xfrm>
        </p:grpSpPr>
        <p:sp>
          <p:nvSpPr>
            <p:cNvPr id="196" name="Arrow"/>
            <p:cNvSpPr/>
            <p:nvPr/>
          </p:nvSpPr>
          <p:spPr>
            <a:xfrm>
              <a:off x="2352674" y="-1"/>
              <a:ext cx="734616" cy="273250"/>
            </a:xfrm>
            <a:prstGeom prst="rightArrow">
              <a:avLst>
                <a:gd name="adj1" fmla="val 50000"/>
                <a:gd name="adj2" fmla="val 50000"/>
              </a:avLst>
            </a:prstGeom>
            <a:solidFill>
              <a:srgbClr val="BFBFBF"/>
            </a:solidFill>
            <a:ln w="12700" cap="flat">
              <a:noFill/>
              <a:miter lim="400000"/>
            </a:ln>
            <a:effectLst>
              <a:outerShdw blurRad="38100" dist="23000" dir="5400000" rotWithShape="0">
                <a:srgbClr val="000000">
                  <a:alpha val="35000"/>
                </a:srgbClr>
              </a:outerShdw>
            </a:effectLst>
          </p:spPr>
          <p:txBody>
            <a:bodyPr wrap="square" lIns="45719" tIns="45719" rIns="45719" bIns="45719" numCol="1" anchor="ctr">
              <a:noAutofit/>
            </a:bodyPr>
            <a:lstStyle/>
            <a:p>
              <a:pPr algn="ctr">
                <a:defRPr>
                  <a:solidFill>
                    <a:srgbClr val="FFFFFF"/>
                  </a:solidFill>
                </a:defRPr>
              </a:pPr>
              <a:endParaRPr/>
            </a:p>
          </p:txBody>
        </p:sp>
        <p:sp>
          <p:nvSpPr>
            <p:cNvPr id="197" name="Arrow"/>
            <p:cNvSpPr/>
            <p:nvPr/>
          </p:nvSpPr>
          <p:spPr>
            <a:xfrm>
              <a:off x="0" y="150911"/>
              <a:ext cx="3087291" cy="272357"/>
            </a:xfrm>
            <a:prstGeom prst="rightArrow">
              <a:avLst>
                <a:gd name="adj1" fmla="val 50000"/>
                <a:gd name="adj2" fmla="val 50000"/>
              </a:avLst>
            </a:prstGeom>
            <a:solidFill>
              <a:srgbClr val="BFBFBF"/>
            </a:solidFill>
            <a:ln w="12700" cap="flat">
              <a:noFill/>
              <a:miter lim="400000"/>
            </a:ln>
            <a:effectLst>
              <a:outerShdw blurRad="38100" dist="23000" dir="5400000" rotWithShape="0">
                <a:srgbClr val="000000">
                  <a:alpha val="35000"/>
                </a:srgbClr>
              </a:outerShdw>
            </a:effectLst>
          </p:spPr>
          <p:txBody>
            <a:bodyPr wrap="square" lIns="45719" tIns="45719" rIns="45719" bIns="45719" numCol="1" anchor="ctr">
              <a:noAutofit/>
            </a:bodyPr>
            <a:lstStyle/>
            <a:p>
              <a:pPr algn="ctr">
                <a:defRPr>
                  <a:solidFill>
                    <a:srgbClr val="FFFFFF"/>
                  </a:solidFill>
                </a:defRPr>
              </a:pPr>
              <a:endParaRPr/>
            </a:p>
          </p:txBody>
        </p:sp>
      </p:grpSp>
      <p:grpSp>
        <p:nvGrpSpPr>
          <p:cNvPr id="202" name="Group"/>
          <p:cNvGrpSpPr/>
          <p:nvPr/>
        </p:nvGrpSpPr>
        <p:grpSpPr>
          <a:xfrm>
            <a:off x="3503164" y="1374957"/>
            <a:ext cx="1609726" cy="1512098"/>
            <a:chOff x="0" y="-1"/>
            <a:chExt cx="1609725" cy="1512096"/>
          </a:xfrm>
        </p:grpSpPr>
        <p:sp>
          <p:nvSpPr>
            <p:cNvPr id="199" name="Partner"/>
            <p:cNvSpPr txBox="1"/>
            <p:nvPr/>
          </p:nvSpPr>
          <p:spPr>
            <a:xfrm>
              <a:off x="372665" y="-1"/>
              <a:ext cx="807590" cy="3693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lvl1pPr>
                <a:defRPr b="1"/>
              </a:lvl1pPr>
            </a:lstStyle>
            <a:p>
              <a:pPr>
                <a:defRPr b="0">
                  <a:latin typeface="Arial"/>
                  <a:ea typeface="Arial"/>
                  <a:cs typeface="Arial"/>
                  <a:sym typeface="Arial"/>
                </a:defRPr>
              </a:pPr>
              <a:r>
                <a:rPr b="1" dirty="0">
                  <a:solidFill>
                    <a:schemeClr val="bg1"/>
                  </a:solidFill>
                  <a:latin typeface="Calibri"/>
                  <a:ea typeface="Calibri"/>
                  <a:cs typeface="Calibri"/>
                  <a:sym typeface="Calibri"/>
                </a:rPr>
                <a:t>Partner</a:t>
              </a:r>
            </a:p>
          </p:txBody>
        </p:sp>
        <p:sp>
          <p:nvSpPr>
            <p:cNvPr id="200" name="Rounded Rectangle"/>
            <p:cNvSpPr/>
            <p:nvPr/>
          </p:nvSpPr>
          <p:spPr>
            <a:xfrm>
              <a:off x="0" y="340517"/>
              <a:ext cx="1609725" cy="1171578"/>
            </a:xfrm>
            <a:prstGeom prst="roundRect">
              <a:avLst>
                <a:gd name="adj" fmla="val 16667"/>
              </a:avLst>
            </a:prstGeom>
            <a:solidFill>
              <a:srgbClr val="F2F2F2"/>
            </a:solidFill>
            <a:ln w="12700" cap="flat">
              <a:noFill/>
              <a:miter lim="400000"/>
            </a:ln>
            <a:effectLst>
              <a:outerShdw blurRad="38100" dist="23000" dir="5400000" rotWithShape="0">
                <a:srgbClr val="000000">
                  <a:alpha val="35000"/>
                </a:srgbClr>
              </a:outerShdw>
            </a:effectLst>
          </p:spPr>
          <p:txBody>
            <a:bodyPr wrap="square" lIns="45719" tIns="45719" rIns="45719" bIns="45719" numCol="1" anchor="ctr">
              <a:noAutofit/>
            </a:bodyPr>
            <a:lstStyle/>
            <a:p>
              <a:pPr algn="ctr">
                <a:defRPr>
                  <a:solidFill>
                    <a:srgbClr val="FFFFFF"/>
                  </a:solidFill>
                </a:defRPr>
              </a:pPr>
              <a:endParaRPr/>
            </a:p>
          </p:txBody>
        </p:sp>
        <p:sp>
          <p:nvSpPr>
            <p:cNvPr id="201" name="Context &amp;…"/>
            <p:cNvSpPr txBox="1"/>
            <p:nvPr/>
          </p:nvSpPr>
          <p:spPr>
            <a:xfrm>
              <a:off x="60275" y="665559"/>
              <a:ext cx="1489173" cy="5232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p>
              <a:pPr algn="ctr">
                <a:defRPr>
                  <a:latin typeface="Arial"/>
                  <a:ea typeface="Arial"/>
                  <a:cs typeface="Arial"/>
                  <a:sym typeface="Arial"/>
                </a:defRPr>
              </a:pPr>
              <a:r>
                <a:rPr sz="1500" b="1" i="1">
                  <a:solidFill>
                    <a:srgbClr val="000090"/>
                  </a:solidFill>
                  <a:latin typeface="Calibri"/>
                  <a:ea typeface="Calibri"/>
                  <a:cs typeface="Calibri"/>
                  <a:sym typeface="Calibri"/>
                </a:rPr>
                <a:t>Context &amp;</a:t>
              </a:r>
            </a:p>
            <a:p>
              <a:pPr algn="ctr">
                <a:defRPr>
                  <a:latin typeface="Arial"/>
                  <a:ea typeface="Arial"/>
                  <a:cs typeface="Arial"/>
                  <a:sym typeface="Arial"/>
                </a:defRPr>
              </a:pPr>
              <a:r>
                <a:rPr sz="1500" b="1" i="1">
                  <a:solidFill>
                    <a:srgbClr val="000090"/>
                  </a:solidFill>
                  <a:latin typeface="Calibri"/>
                  <a:ea typeface="Calibri"/>
                  <a:cs typeface="Calibri"/>
                  <a:sym typeface="Calibri"/>
                </a:rPr>
                <a:t>Communication</a:t>
              </a:r>
            </a:p>
          </p:txBody>
        </p:sp>
      </p:grpSp>
      <p:grpSp>
        <p:nvGrpSpPr>
          <p:cNvPr id="206" name="Group"/>
          <p:cNvGrpSpPr/>
          <p:nvPr/>
        </p:nvGrpSpPr>
        <p:grpSpPr>
          <a:xfrm>
            <a:off x="5857030" y="1365432"/>
            <a:ext cx="1609726" cy="2000253"/>
            <a:chOff x="0" y="-1"/>
            <a:chExt cx="1609725" cy="2000251"/>
          </a:xfrm>
        </p:grpSpPr>
        <p:sp>
          <p:nvSpPr>
            <p:cNvPr id="203" name="Customer"/>
            <p:cNvSpPr txBox="1"/>
            <p:nvPr/>
          </p:nvSpPr>
          <p:spPr>
            <a:xfrm>
              <a:off x="250944" y="-1"/>
              <a:ext cx="1012454" cy="3693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lvl1pPr>
                <a:defRPr b="1"/>
              </a:lvl1pPr>
            </a:lstStyle>
            <a:p>
              <a:pPr>
                <a:defRPr b="0">
                  <a:latin typeface="Arial"/>
                  <a:ea typeface="Arial"/>
                  <a:cs typeface="Arial"/>
                  <a:sym typeface="Arial"/>
                </a:defRPr>
              </a:pPr>
              <a:r>
                <a:rPr b="1" dirty="0">
                  <a:solidFill>
                    <a:schemeClr val="bg1"/>
                  </a:solidFill>
                  <a:latin typeface="Calibri"/>
                  <a:ea typeface="Calibri"/>
                  <a:cs typeface="Calibri"/>
                  <a:sym typeface="Calibri"/>
                </a:rPr>
                <a:t>Customer</a:t>
              </a:r>
            </a:p>
          </p:txBody>
        </p:sp>
        <p:sp>
          <p:nvSpPr>
            <p:cNvPr id="204" name="Rounded Rectangle"/>
            <p:cNvSpPr/>
            <p:nvPr/>
          </p:nvSpPr>
          <p:spPr>
            <a:xfrm>
              <a:off x="0" y="350042"/>
              <a:ext cx="1609725" cy="1650208"/>
            </a:xfrm>
            <a:prstGeom prst="roundRect">
              <a:avLst>
                <a:gd name="adj" fmla="val 16667"/>
              </a:avLst>
            </a:prstGeom>
            <a:solidFill>
              <a:srgbClr val="F2F2F2"/>
            </a:solidFill>
            <a:ln w="12700" cap="flat">
              <a:noFill/>
              <a:miter lim="400000"/>
            </a:ln>
            <a:effectLst>
              <a:outerShdw blurRad="38100" dist="23000" dir="5400000" rotWithShape="0">
                <a:srgbClr val="000000">
                  <a:alpha val="35000"/>
                </a:srgbClr>
              </a:outerShdw>
            </a:effectLst>
          </p:spPr>
          <p:txBody>
            <a:bodyPr wrap="square" lIns="45719" tIns="45719" rIns="45719" bIns="45719" numCol="1" anchor="ctr">
              <a:noAutofit/>
            </a:bodyPr>
            <a:lstStyle/>
            <a:p>
              <a:pPr algn="ctr">
                <a:defRPr>
                  <a:solidFill>
                    <a:srgbClr val="FFFFFF"/>
                  </a:solidFill>
                </a:defRPr>
              </a:pPr>
              <a:endParaRPr/>
            </a:p>
          </p:txBody>
        </p:sp>
        <p:sp>
          <p:nvSpPr>
            <p:cNvPr id="205" name="Consumption…"/>
            <p:cNvSpPr txBox="1"/>
            <p:nvPr/>
          </p:nvSpPr>
          <p:spPr>
            <a:xfrm>
              <a:off x="141945" y="696515"/>
              <a:ext cx="1327024" cy="5232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p>
              <a:pPr algn="ctr">
                <a:defRPr>
                  <a:latin typeface="Arial"/>
                  <a:ea typeface="Arial"/>
                  <a:cs typeface="Arial"/>
                  <a:sym typeface="Arial"/>
                </a:defRPr>
              </a:pPr>
              <a:r>
                <a:rPr sz="1500" b="1" i="1">
                  <a:solidFill>
                    <a:srgbClr val="000090"/>
                  </a:solidFill>
                  <a:latin typeface="Calibri"/>
                  <a:ea typeface="Calibri"/>
                  <a:cs typeface="Calibri"/>
                  <a:sym typeface="Calibri"/>
                </a:rPr>
                <a:t>Consumption</a:t>
              </a:r>
            </a:p>
            <a:p>
              <a:pPr algn="ctr">
                <a:defRPr>
                  <a:latin typeface="Arial"/>
                  <a:ea typeface="Arial"/>
                  <a:cs typeface="Arial"/>
                  <a:sym typeface="Arial"/>
                </a:defRPr>
              </a:pPr>
              <a:r>
                <a:rPr sz="1500" b="1" i="1">
                  <a:solidFill>
                    <a:srgbClr val="000090"/>
                  </a:solidFill>
                  <a:latin typeface="Calibri"/>
                  <a:ea typeface="Calibri"/>
                  <a:cs typeface="Calibri"/>
                  <a:sym typeface="Calibri"/>
                </a:rPr>
                <a:t>&amp; Decisions</a:t>
              </a:r>
            </a:p>
          </p:txBody>
        </p:sp>
      </p:grpSp>
      <p:grpSp>
        <p:nvGrpSpPr>
          <p:cNvPr id="213" name="Group"/>
          <p:cNvGrpSpPr/>
          <p:nvPr/>
        </p:nvGrpSpPr>
        <p:grpSpPr>
          <a:xfrm>
            <a:off x="1155250" y="1367814"/>
            <a:ext cx="1609729" cy="1997873"/>
            <a:chOff x="309562" y="-1"/>
            <a:chExt cx="1609727" cy="1997871"/>
          </a:xfrm>
        </p:grpSpPr>
        <p:sp>
          <p:nvSpPr>
            <p:cNvPr id="207" name="Supplier"/>
            <p:cNvSpPr txBox="1"/>
            <p:nvPr/>
          </p:nvSpPr>
          <p:spPr>
            <a:xfrm>
              <a:off x="625173" y="-1"/>
              <a:ext cx="881007" cy="3693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lvl1pPr>
                <a:defRPr b="1"/>
              </a:lvl1pPr>
            </a:lstStyle>
            <a:p>
              <a:pPr>
                <a:defRPr b="0">
                  <a:latin typeface="Arial"/>
                  <a:ea typeface="Arial"/>
                  <a:cs typeface="Arial"/>
                  <a:sym typeface="Arial"/>
                </a:defRPr>
              </a:pPr>
              <a:r>
                <a:rPr b="1" dirty="0">
                  <a:solidFill>
                    <a:schemeClr val="bg1"/>
                  </a:solidFill>
                  <a:latin typeface="Calibri"/>
                  <a:ea typeface="Calibri"/>
                  <a:cs typeface="Calibri"/>
                  <a:sym typeface="Calibri"/>
                </a:rPr>
                <a:t>Supplier</a:t>
              </a:r>
            </a:p>
          </p:txBody>
        </p:sp>
        <p:sp>
          <p:nvSpPr>
            <p:cNvPr id="208" name="Rounded Rectangle"/>
            <p:cNvSpPr/>
            <p:nvPr/>
          </p:nvSpPr>
          <p:spPr>
            <a:xfrm>
              <a:off x="309562" y="347661"/>
              <a:ext cx="1609727" cy="1650209"/>
            </a:xfrm>
            <a:prstGeom prst="roundRect">
              <a:avLst>
                <a:gd name="adj" fmla="val 16667"/>
              </a:avLst>
            </a:prstGeom>
            <a:solidFill>
              <a:srgbClr val="F2F2F2"/>
            </a:solidFill>
            <a:ln w="12700" cap="flat">
              <a:noFill/>
              <a:miter lim="400000"/>
            </a:ln>
            <a:effectLst>
              <a:outerShdw blurRad="38100" dist="23000" dir="5400000" rotWithShape="0">
                <a:srgbClr val="000000">
                  <a:alpha val="35000"/>
                </a:srgbClr>
              </a:outerShdw>
            </a:effectLst>
          </p:spPr>
          <p:txBody>
            <a:bodyPr wrap="square" lIns="45719" tIns="45719" rIns="45719" bIns="45719" numCol="1" anchor="ctr">
              <a:noAutofit/>
            </a:bodyPr>
            <a:lstStyle/>
            <a:p>
              <a:pPr algn="ctr">
                <a:defRPr>
                  <a:solidFill>
                    <a:srgbClr val="FFFFFF"/>
                  </a:solidFill>
                </a:defRPr>
              </a:pPr>
              <a:endParaRPr/>
            </a:p>
          </p:txBody>
        </p:sp>
        <p:sp>
          <p:nvSpPr>
            <p:cNvPr id="209" name="Information…"/>
            <p:cNvSpPr txBox="1"/>
            <p:nvPr/>
          </p:nvSpPr>
          <p:spPr>
            <a:xfrm>
              <a:off x="498491" y="675381"/>
              <a:ext cx="1231868" cy="5232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p>
              <a:pPr algn="ctr">
                <a:defRPr>
                  <a:latin typeface="Arial"/>
                  <a:ea typeface="Arial"/>
                  <a:cs typeface="Arial"/>
                  <a:sym typeface="Arial"/>
                </a:defRPr>
              </a:pPr>
              <a:r>
                <a:rPr sz="1500" b="1" i="1">
                  <a:solidFill>
                    <a:srgbClr val="000090"/>
                  </a:solidFill>
                  <a:latin typeface="Calibri"/>
                  <a:ea typeface="Calibri"/>
                  <a:cs typeface="Calibri"/>
                  <a:sym typeface="Calibri"/>
                </a:rPr>
                <a:t>Information</a:t>
              </a:r>
            </a:p>
            <a:p>
              <a:pPr algn="ctr">
                <a:defRPr>
                  <a:latin typeface="Arial"/>
                  <a:ea typeface="Arial"/>
                  <a:cs typeface="Arial"/>
                  <a:sym typeface="Arial"/>
                </a:defRPr>
              </a:pPr>
              <a:r>
                <a:rPr sz="1500" b="1" i="1">
                  <a:solidFill>
                    <a:srgbClr val="000090"/>
                  </a:solidFill>
                  <a:latin typeface="Calibri"/>
                  <a:ea typeface="Calibri"/>
                  <a:cs typeface="Calibri"/>
                  <a:sym typeface="Calibri"/>
                </a:rPr>
                <a:t>&amp; Insight</a:t>
              </a:r>
            </a:p>
          </p:txBody>
        </p:sp>
      </p:grpSp>
      <p:grpSp>
        <p:nvGrpSpPr>
          <p:cNvPr id="2" name="Group 1">
            <a:extLst>
              <a:ext uri="{FF2B5EF4-FFF2-40B4-BE49-F238E27FC236}">
                <a16:creationId xmlns:a16="http://schemas.microsoft.com/office/drawing/2014/main" id="{BD7F89CF-C4AD-AC46-B310-56F6B9A2F445}"/>
              </a:ext>
            </a:extLst>
          </p:cNvPr>
          <p:cNvGrpSpPr/>
          <p:nvPr/>
        </p:nvGrpSpPr>
        <p:grpSpPr>
          <a:xfrm>
            <a:off x="1408823" y="831133"/>
            <a:ext cx="6487107" cy="1071870"/>
            <a:chOff x="1733519" y="812279"/>
            <a:chExt cx="6487107" cy="1071870"/>
          </a:xfrm>
        </p:grpSpPr>
        <p:sp>
          <p:nvSpPr>
            <p:cNvPr id="214" name="Our product is information/insight packaged in stories/coherent narratives"/>
            <p:cNvSpPr txBox="1"/>
            <p:nvPr/>
          </p:nvSpPr>
          <p:spPr>
            <a:xfrm>
              <a:off x="1733519" y="812279"/>
              <a:ext cx="6487107" cy="269304"/>
            </a:xfrm>
            <a:prstGeom prst="rect">
              <a:avLst/>
            </a:prstGeom>
            <a:ln w="12700">
              <a:miter lim="400000"/>
            </a:ln>
            <a:extLst>
              <a:ext uri="{C572A759-6A51-4108-AA02-DFA0A04FC94B}">
                <ma14:wrappingTextBoxFlag xmlns="" xmlns:ma14="http://schemas.microsoft.com/office/mac/drawingml/2011/main" val="1"/>
              </a:ext>
            </a:extLst>
          </p:spPr>
          <p:txBody>
            <a:bodyPr lIns="34290" tIns="34290" rIns="34290" bIns="34290" anchor="ctr">
              <a:spAutoFit/>
            </a:bodyPr>
            <a:lstStyle>
              <a:lvl1pPr>
                <a:defRPr sz="1300"/>
              </a:lvl1pPr>
            </a:lstStyle>
            <a:p>
              <a:pPr>
                <a:defRPr sz="4400" b="1"/>
              </a:pPr>
              <a:r>
                <a:rPr sz="1300" b="0">
                  <a:solidFill>
                    <a:schemeClr val="bg1"/>
                  </a:solidFill>
                </a:rPr>
                <a:t>Our product is information/insight packaged in stories/coherent narratives</a:t>
              </a:r>
            </a:p>
          </p:txBody>
        </p:sp>
        <p:sp>
          <p:nvSpPr>
            <p:cNvPr id="215" name="Line"/>
            <p:cNvSpPr/>
            <p:nvPr/>
          </p:nvSpPr>
          <p:spPr>
            <a:xfrm flipV="1">
              <a:off x="5200542" y="1060324"/>
              <a:ext cx="1875455" cy="3"/>
            </a:xfrm>
            <a:prstGeom prst="line">
              <a:avLst/>
            </a:prstGeom>
            <a:ln w="25400">
              <a:solidFill>
                <a:schemeClr val="accent1"/>
              </a:solidFill>
              <a:bevel/>
            </a:ln>
          </p:spPr>
          <p:txBody>
            <a:bodyPr lIns="45719" rIns="45719"/>
            <a:lstStyle/>
            <a:p>
              <a:pPr>
                <a:defRPr sz="1200">
                  <a:latin typeface="+mn-lt"/>
                  <a:ea typeface="+mn-ea"/>
                  <a:cs typeface="+mn-cs"/>
                  <a:sym typeface="Helvetica"/>
                </a:defRPr>
              </a:pPr>
              <a:endParaRPr>
                <a:solidFill>
                  <a:schemeClr val="bg1"/>
                </a:solidFill>
              </a:endParaRPr>
            </a:p>
          </p:txBody>
        </p:sp>
        <p:sp>
          <p:nvSpPr>
            <p:cNvPr id="216" name="Line"/>
            <p:cNvSpPr/>
            <p:nvPr/>
          </p:nvSpPr>
          <p:spPr>
            <a:xfrm>
              <a:off x="5768655" y="1060326"/>
              <a:ext cx="6999" cy="823823"/>
            </a:xfrm>
            <a:prstGeom prst="line">
              <a:avLst/>
            </a:prstGeom>
            <a:ln w="25400">
              <a:solidFill>
                <a:schemeClr val="accent1"/>
              </a:solidFill>
              <a:bevel/>
              <a:tailEnd type="triangle"/>
            </a:ln>
          </p:spPr>
          <p:txBody>
            <a:bodyPr lIns="45719" rIns="45719"/>
            <a:lstStyle/>
            <a:p>
              <a:pPr>
                <a:defRPr sz="1200">
                  <a:latin typeface="+mn-lt"/>
                  <a:ea typeface="+mn-ea"/>
                  <a:cs typeface="+mn-cs"/>
                  <a:sym typeface="Helvetica"/>
                </a:defRPr>
              </a:pPr>
              <a:endParaRPr/>
            </a:p>
          </p:txBody>
        </p:sp>
      </p:grpSp>
      <p:sp>
        <p:nvSpPr>
          <p:cNvPr id="218" name="We are Suppliers serving a Customer"/>
          <p:cNvSpPr txBox="1"/>
          <p:nvPr/>
        </p:nvSpPr>
        <p:spPr>
          <a:xfrm>
            <a:off x="98400" y="112893"/>
            <a:ext cx="5421290" cy="52322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2800">
                <a:solidFill>
                  <a:srgbClr val="1482AC"/>
                </a:solidFill>
              </a:defRPr>
            </a:lvl1pPr>
          </a:lstStyle>
          <a:p>
            <a:pPr>
              <a:defRPr sz="1800">
                <a:solidFill>
                  <a:srgbClr val="000000"/>
                </a:solidFill>
                <a:latin typeface="Arial"/>
                <a:ea typeface="Arial"/>
                <a:cs typeface="Arial"/>
                <a:sym typeface="Arial"/>
              </a:defRPr>
            </a:pPr>
            <a:r>
              <a:rPr sz="2800" dirty="0">
                <a:solidFill>
                  <a:srgbClr val="00B0F0"/>
                </a:solidFill>
                <a:latin typeface="Calibri"/>
                <a:ea typeface="Calibri"/>
                <a:cs typeface="Calibri"/>
                <a:sym typeface="Calibri"/>
              </a:rPr>
              <a:t>We are Suppliers serving a Customer</a:t>
            </a:r>
          </a:p>
        </p:txBody>
      </p:sp>
    </p:spTree>
    <p:extLst>
      <p:ext uri="{BB962C8B-B14F-4D97-AF65-F5344CB8AC3E}">
        <p14:creationId xmlns:p14="http://schemas.microsoft.com/office/powerpoint/2010/main" val="773662944"/>
      </p:ext>
    </p:extLst>
  </p:cSld>
  <p:clrMapOvr>
    <a:masterClrMapping/>
  </p:clrMapOvr>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p:tmAbs val="0"/>
                                  </p:iterate>
                                  <p:childTnLst>
                                    <p:set>
                                      <p:cBhvr>
                                        <p:cTn id="6" fill="hold"/>
                                        <p:tgtEl>
                                          <p:spTgt spid="193"/>
                                        </p:tgtEl>
                                        <p:attrNameLst>
                                          <p:attrName>style.visibility</p:attrName>
                                        </p:attrNameLst>
                                      </p:cBhvr>
                                      <p:to>
                                        <p:strVal val="visible"/>
                                      </p:to>
                                    </p:set>
                                    <p:animEffect transition="in" filter="wipe(left)">
                                      <p:cBhvr>
                                        <p:cTn id="7" dur="1000"/>
                                        <p:tgtEl>
                                          <p:spTgt spid="19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p:tmAbs val="0"/>
                                  </p:iterate>
                                  <p:childTnLst>
                                    <p:set>
                                      <p:cBhvr>
                                        <p:cTn id="11" fill="hold"/>
                                        <p:tgtEl>
                                          <p:spTgt spid="202"/>
                                        </p:tgtEl>
                                        <p:attrNameLst>
                                          <p:attrName>style.visibility</p:attrName>
                                        </p:attrNameLst>
                                      </p:cBhvr>
                                      <p:to>
                                        <p:strVal val="visible"/>
                                      </p:to>
                                    </p:set>
                                    <p:animEffect transition="in" filter="wipe(left)">
                                      <p:cBhvr>
                                        <p:cTn id="12" dur="1000"/>
                                        <p:tgtEl>
                                          <p:spTgt spid="20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p:tmAbs val="0"/>
                                  </p:iterate>
                                  <p:childTnLst>
                                    <p:set>
                                      <p:cBhvr>
                                        <p:cTn id="16" fill="hold"/>
                                        <p:tgtEl>
                                          <p:spTgt spid="194"/>
                                        </p:tgtEl>
                                        <p:attrNameLst>
                                          <p:attrName>style.visibility</p:attrName>
                                        </p:attrNameLst>
                                      </p:cBhvr>
                                      <p:to>
                                        <p:strVal val="visible"/>
                                      </p:to>
                                    </p:set>
                                    <p:animEffect transition="in" filter="wipe(left)">
                                      <p:cBhvr>
                                        <p:cTn id="17" dur="1000"/>
                                        <p:tgtEl>
                                          <p:spTgt spid="1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p:tmAbs val="0"/>
                                  </p:iterate>
                                  <p:childTnLst>
                                    <p:set>
                                      <p:cBhvr>
                                        <p:cTn id="21" fill="hold"/>
                                        <p:tgtEl>
                                          <p:spTgt spid="206"/>
                                        </p:tgtEl>
                                        <p:attrNameLst>
                                          <p:attrName>style.visibility</p:attrName>
                                        </p:attrNameLst>
                                      </p:cBhvr>
                                      <p:to>
                                        <p:strVal val="visible"/>
                                      </p:to>
                                    </p:set>
                                    <p:animEffect transition="in" filter="wipe(left)">
                                      <p:cBhvr>
                                        <p:cTn id="22" dur="1000"/>
                                        <p:tgtEl>
                                          <p:spTgt spid="20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p:tmAbs val="0"/>
                                  </p:iterate>
                                  <p:childTnLst>
                                    <p:set>
                                      <p:cBhvr>
                                        <p:cTn id="26" fill="hold"/>
                                        <p:tgtEl>
                                          <p:spTgt spid="198"/>
                                        </p:tgtEl>
                                        <p:attrNameLst>
                                          <p:attrName>style.visibility</p:attrName>
                                        </p:attrNameLst>
                                      </p:cBhvr>
                                      <p:to>
                                        <p:strVal val="visible"/>
                                      </p:to>
                                    </p:set>
                                    <p:animEffect transition="in" filter="wipe(left)">
                                      <p:cBhvr>
                                        <p:cTn id="27" dur="1000"/>
                                        <p:tgtEl>
                                          <p:spTgt spid="19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p:tmAbs val="0"/>
                                  </p:iterate>
                                  <p:childTnLst>
                                    <p:set>
                                      <p:cBhvr>
                                        <p:cTn id="31" fill="hold"/>
                                        <p:tgtEl>
                                          <p:spTgt spid="195"/>
                                        </p:tgtEl>
                                        <p:attrNameLst>
                                          <p:attrName>style.visibility</p:attrName>
                                        </p:attrNameLst>
                                      </p:cBhvr>
                                      <p:to>
                                        <p:strVal val="visible"/>
                                      </p:to>
                                    </p:set>
                                    <p:animEffect transition="in" filter="wipe(left)">
                                      <p:cBhvr>
                                        <p:cTn id="32" dur="1000"/>
                                        <p:tgtEl>
                                          <p:spTgt spid="19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up)">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fill="hold" grpId="0" nodeType="clickEffect">
                                  <p:stCondLst>
                                    <p:cond delay="0"/>
                                  </p:stCondLst>
                                  <p:iterate>
                                    <p:tmAbs val="0"/>
                                  </p:iterate>
                                  <p:childTnLst>
                                    <p:set>
                                      <p:cBhvr>
                                        <p:cTn id="41" fill="hold"/>
                                        <p:tgtEl>
                                          <p:spTgt spid="191"/>
                                        </p:tgtEl>
                                        <p:attrNameLst>
                                          <p:attrName>style.visibility</p:attrName>
                                        </p:attrNameLst>
                                      </p:cBhvr>
                                      <p:to>
                                        <p:strVal val="visible"/>
                                      </p:to>
                                    </p:set>
                                    <p:animEffect transition="in" filter="dissolve">
                                      <p:cBhvr>
                                        <p:cTn id="42" dur="500"/>
                                        <p:tgtEl>
                                          <p:spTgt spid="191"/>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fill="hold" grpId="0" nodeType="clickEffect">
                                  <p:stCondLst>
                                    <p:cond delay="0"/>
                                  </p:stCondLst>
                                  <p:iterate>
                                    <p:tmAbs val="0"/>
                                  </p:iterate>
                                  <p:childTnLst>
                                    <p:set>
                                      <p:cBhvr>
                                        <p:cTn id="46" fill="hold"/>
                                        <p:tgtEl>
                                          <p:spTgt spid="192"/>
                                        </p:tgtEl>
                                        <p:attrNameLst>
                                          <p:attrName>style.visibility</p:attrName>
                                        </p:attrNameLst>
                                      </p:cBhvr>
                                      <p:to>
                                        <p:strVal val="visible"/>
                                      </p:to>
                                    </p:set>
                                    <p:animEffect transition="in" filter="dissolve">
                                      <p:cBhvr>
                                        <p:cTn id="47" dur="20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animBg="1" advAuto="0"/>
      <p:bldP spid="192" grpId="0" animBg="1" advAuto="0"/>
      <p:bldP spid="193" grpId="0" animBg="1" advAuto="0"/>
      <p:bldP spid="194" grpId="0" animBg="1" advAuto="0"/>
      <p:bldP spid="195" grpId="0" animBg="1" advAuto="0"/>
      <p:bldP spid="198" grpId="0" animBg="1" advAuto="0"/>
      <p:bldP spid="202" grpId="0" animBg="1" advAuto="0"/>
      <p:bldP spid="206"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5143500"/>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95" name="Content Placeholder 2"/>
          <p:cNvSpPr>
            <a:spLocks noGrp="1"/>
          </p:cNvSpPr>
          <p:nvPr>
            <p:ph idx="4294967295"/>
          </p:nvPr>
        </p:nvSpPr>
        <p:spPr>
          <a:xfrm>
            <a:off x="1173842" y="1490889"/>
            <a:ext cx="7055757" cy="1628775"/>
          </a:xfrm>
        </p:spPr>
        <p:txBody>
          <a:bodyPr/>
          <a:lstStyle/>
          <a:p>
            <a:pPr marL="133350" indent="-133350">
              <a:buNone/>
              <a:defRPr/>
            </a:pPr>
            <a:r>
              <a:rPr lang="en-US" sz="3600" b="0" dirty="0">
                <a:solidFill>
                  <a:schemeClr val="bg1"/>
                </a:solidFill>
                <a:ea typeface="ＭＳ Ｐゴシック" pitchFamily="-104" charset="-128"/>
                <a:cs typeface="ＭＳ Ｐゴシック" pitchFamily="-104" charset="-128"/>
              </a:rPr>
              <a:t>“</a:t>
            </a:r>
            <a:r>
              <a:rPr lang="en-US" sz="3600" b="0" dirty="0">
                <a:solidFill>
                  <a:schemeClr val="bg1"/>
                </a:solidFill>
              </a:rPr>
              <a:t>The beginning of wisdom is calling things by their right names.</a:t>
            </a:r>
            <a:r>
              <a:rPr lang="en-US" sz="3600" b="0" i="1" dirty="0">
                <a:solidFill>
                  <a:schemeClr val="bg1"/>
                </a:solidFill>
                <a:ea typeface="ＭＳ Ｐゴシック" pitchFamily="-104" charset="-128"/>
                <a:cs typeface="ＭＳ Ｐゴシック" pitchFamily="-104" charset="-128"/>
              </a:rPr>
              <a:t>”</a:t>
            </a:r>
          </a:p>
          <a:p>
            <a:pPr marL="3171825" indent="-133350">
              <a:buNone/>
              <a:defRPr/>
            </a:pPr>
            <a:r>
              <a:rPr lang="en-US" sz="3600" b="0" i="1" dirty="0">
                <a:solidFill>
                  <a:schemeClr val="bg1"/>
                </a:solidFill>
                <a:ea typeface="ＭＳ Ｐゴシック" pitchFamily="-104" charset="-128"/>
                <a:cs typeface="ＭＳ Ｐゴシック" pitchFamily="-104" charset="-128"/>
              </a:rPr>
              <a:t>		- </a:t>
            </a:r>
            <a:r>
              <a:rPr lang="en-US" sz="2400" i="1" dirty="0">
                <a:solidFill>
                  <a:schemeClr val="bg1"/>
                </a:solidFill>
                <a:ea typeface="ＭＳ Ｐゴシック" pitchFamily="-104" charset="-128"/>
                <a:cs typeface="ＭＳ Ｐゴシック" pitchFamily="-104" charset="-128"/>
              </a:rPr>
              <a:t>Chinese proverb</a:t>
            </a:r>
            <a:endParaRPr lang="en-US" sz="2400" u="sng" dirty="0">
              <a:solidFill>
                <a:schemeClr val="bg1"/>
              </a:solidFill>
              <a:ea typeface="ＭＳ Ｐゴシック" pitchFamily="-104" charset="-128"/>
              <a:cs typeface="ＭＳ Ｐゴシック" pitchFamily="-104" charset="-128"/>
            </a:endParaRPr>
          </a:p>
        </p:txBody>
      </p:sp>
    </p:spTree>
    <p:extLst>
      <p:ext uri="{BB962C8B-B14F-4D97-AF65-F5344CB8AC3E}">
        <p14:creationId xmlns:p14="http://schemas.microsoft.com/office/powerpoint/2010/main" val="3364040820"/>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aNWMO7kjJEmPPgEoU8j8D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aNWMO7kjJEmPPgEoU8j8D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aNWMO7kjJEmPPgEoU8j8D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aNWMO7kjJEmPPgEoU8j8D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aNWMO7kjJEmPPgEoU8j8D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aNWMO7kjJEmPPgEoU8j8D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aNWMO7kjJEmPPgEoU8j8D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aNWMO7kjJEmPPgEoU8j8DQ"/>
</p:tagLst>
</file>

<file path=ppt/tags/tag9.xml><?xml version="1.0" encoding="utf-8"?>
<p:tagLst xmlns:a="http://schemas.openxmlformats.org/drawingml/2006/main" xmlns:r="http://schemas.openxmlformats.org/officeDocument/2006/relationships" xmlns:p="http://schemas.openxmlformats.org/presentationml/2006/main">
  <p:tag name="CREATEDBY" val="KMASlideWizard"/>
</p:tagLst>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132511</TotalTime>
  <Words>1714</Words>
  <Application>Microsoft Macintosh PowerPoint</Application>
  <PresentationFormat>On-screen Show (16:9)</PresentationFormat>
  <Paragraphs>544</Paragraphs>
  <Slides>35</Slides>
  <Notes>23</Notes>
  <HiddenSlides>0</HiddenSlides>
  <MMClips>0</MMClips>
  <ScaleCrop>false</ScaleCrop>
  <HeadingPairs>
    <vt:vector size="6" baseType="variant">
      <vt:variant>
        <vt:lpstr>Fonts Used</vt:lpstr>
      </vt:variant>
      <vt:variant>
        <vt:i4>13</vt:i4>
      </vt:variant>
      <vt:variant>
        <vt:lpstr>Theme</vt:lpstr>
      </vt:variant>
      <vt:variant>
        <vt:i4>6</vt:i4>
      </vt:variant>
      <vt:variant>
        <vt:lpstr>Slide Titles</vt:lpstr>
      </vt:variant>
      <vt:variant>
        <vt:i4>35</vt:i4>
      </vt:variant>
    </vt:vector>
  </HeadingPairs>
  <TitlesOfParts>
    <vt:vector size="54" baseType="lpstr">
      <vt:lpstr>ＭＳ Ｐゴシック</vt:lpstr>
      <vt:lpstr>Arial</vt:lpstr>
      <vt:lpstr>Arial Black</vt:lpstr>
      <vt:lpstr>Arial Narrow</vt:lpstr>
      <vt:lpstr>Arial Rounded MT Bold</vt:lpstr>
      <vt:lpstr>Bangla MN</vt:lpstr>
      <vt:lpstr>Calibri</vt:lpstr>
      <vt:lpstr>Calibri Light</vt:lpstr>
      <vt:lpstr>Charter Roman</vt:lpstr>
      <vt:lpstr>Gill Sans MT</vt:lpstr>
      <vt:lpstr>Helvetica</vt:lpstr>
      <vt:lpstr>Times New Roman</vt:lpstr>
      <vt:lpstr>Verdana</vt:lpstr>
      <vt:lpstr>Office Theme</vt:lpstr>
      <vt:lpstr>Custom Design</vt:lpstr>
      <vt:lpstr>1_Custom Design</vt:lpstr>
      <vt:lpstr>2_Custom Design</vt:lpstr>
      <vt:lpstr>3_Custom Design</vt:lpstr>
      <vt:lpstr>4_Custom Design</vt:lpstr>
      <vt:lpstr>PowerPoint Presentation</vt:lpstr>
      <vt:lpstr>PowerPoint Presentation</vt:lpstr>
      <vt:lpstr>PowerPoint Presentation</vt:lpstr>
      <vt:lpstr>PowerPoint Presentation</vt:lpstr>
      <vt:lpstr>How to Change?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Themes We’ll Explore</vt:lpstr>
      <vt:lpstr>Workforce Intelligence Services / “People Analytics”</vt:lpstr>
      <vt:lpstr>Workforce Analytics vs. Workforce Planning</vt:lpstr>
      <vt:lpstr>Workforce Planning &amp; Analytics Together</vt:lpstr>
      <vt:lpstr>People Analytics 3.0 – It’s an “And”</vt:lpstr>
      <vt:lpstr>Data &amp; Insights Affecting the Worker Experience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Total Workforce Strategy</vt:lpstr>
      <vt:lpstr>Capability Capacity Cost Construct</vt:lpstr>
      <vt:lpstr>PowerPoint Presentation</vt:lpstr>
      <vt:lpstr>PowerPoint Presentation</vt:lpstr>
      <vt:lpstr>PowerPoint Presentation</vt:lpstr>
      <vt:lpstr>PowerPoint Presentation</vt:lpstr>
      <vt:lpstr>Integrated Talent Strategies</vt:lpstr>
      <vt:lpstr>Key Takeaways</vt:lpstr>
      <vt:lpstr>PowerPoint Presentation</vt:lpstr>
    </vt:vector>
  </TitlesOfParts>
  <Company>People-Centered Strategies LLC</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Workforce Planning &amp; Analytics</dc:title>
  <dc:creator>Al Adamsen</dc:creator>
  <cp:lastModifiedBy>Al Adamsen</cp:lastModifiedBy>
  <cp:revision>769</cp:revision>
  <cp:lastPrinted>2018-09-12T00:07:55Z</cp:lastPrinted>
  <dcterms:created xsi:type="dcterms:W3CDTF">2017-05-23T20:35:59Z</dcterms:created>
  <dcterms:modified xsi:type="dcterms:W3CDTF">2018-09-13T15:47:03Z</dcterms:modified>
</cp:coreProperties>
</file>